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6256000" cy="91440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jkQFHEXHptxBwynlLXWaK5Zndq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32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375" y="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6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4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5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ctrTitle"/>
          </p:nvPr>
        </p:nvSpPr>
        <p:spPr>
          <a:xfrm>
            <a:off x="311573" y="1530350"/>
            <a:ext cx="15342084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ubTitle" idx="1"/>
          </p:nvPr>
        </p:nvSpPr>
        <p:spPr>
          <a:xfrm>
            <a:off x="311573" y="5242368"/>
            <a:ext cx="12192000" cy="925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667"/>
              <a:buNone/>
              <a:defRPr sz="2667"/>
            </a:lvl2pPr>
            <a:lvl3pPr lvl="2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133"/>
              <a:buNone/>
              <a:defRPr sz="2133"/>
            </a:lvl4pPr>
            <a:lvl5pPr lvl="4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133"/>
              <a:buNone/>
              <a:defRPr sz="2133"/>
            </a:lvl5pPr>
            <a:lvl6pPr lvl="5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6pPr>
            <a:lvl7pPr lvl="6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7pPr>
            <a:lvl8pPr lvl="7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8pPr>
            <a:lvl9pPr lvl="8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dt" idx="10"/>
          </p:nvPr>
        </p:nvSpPr>
        <p:spPr>
          <a:xfrm>
            <a:off x="311573" y="8561095"/>
            <a:ext cx="2375409" cy="533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ftr" idx="11"/>
          </p:nvPr>
        </p:nvSpPr>
        <p:spPr>
          <a:xfrm>
            <a:off x="311573" y="8547947"/>
            <a:ext cx="14469069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4653278" y="-2709333"/>
            <a:ext cx="7017174" cy="15497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ftr" idx="11"/>
          </p:nvPr>
        </p:nvSpPr>
        <p:spPr>
          <a:xfrm>
            <a:off x="413172" y="8547947"/>
            <a:ext cx="14401340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 rot="5400000">
            <a:off x="10701685" y="3305416"/>
            <a:ext cx="6777085" cy="35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1"/>
          </p:nvPr>
        </p:nvSpPr>
        <p:spPr>
          <a:xfrm rot="5400000">
            <a:off x="2882591" y="-799946"/>
            <a:ext cx="6878474" cy="11817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413172" y="8547947"/>
            <a:ext cx="14401340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Char char="▪"/>
              <a:defRPr>
                <a:solidFill>
                  <a:schemeClr val="dk1"/>
                </a:solidFill>
              </a:defRPr>
            </a:lvl1pPr>
            <a:lvl2pPr marL="914400" lvl="1" indent="-431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>
                <a:solidFill>
                  <a:schemeClr val="dk1"/>
                </a:solidFill>
              </a:defRPr>
            </a:lvl2pPr>
            <a:lvl3pPr marL="1371600" lvl="2" indent="-406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>
                <a:solidFill>
                  <a:schemeClr val="dk1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>
                <a:solidFill>
                  <a:schemeClr val="dk1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ftr" idx="11"/>
          </p:nvPr>
        </p:nvSpPr>
        <p:spPr>
          <a:xfrm>
            <a:off x="413172" y="8547947"/>
            <a:ext cx="14401340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109133" y="2279652"/>
            <a:ext cx="14020801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1109133" y="6119285"/>
            <a:ext cx="14020801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200"/>
              <a:buNone/>
              <a:defRPr sz="32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667"/>
              <a:buNone/>
              <a:defRPr sz="2667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133"/>
              <a:buNone/>
              <a:defRPr sz="2133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133"/>
              <a:buNone/>
              <a:defRPr sz="2133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dt" idx="10"/>
          </p:nvPr>
        </p:nvSpPr>
        <p:spPr>
          <a:xfrm>
            <a:off x="1109133" y="8547947"/>
            <a:ext cx="3657600" cy="533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522514" y="8547947"/>
            <a:ext cx="14291997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413172" y="1490132"/>
            <a:ext cx="7613228" cy="7071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2"/>
          </p:nvPr>
        </p:nvSpPr>
        <p:spPr>
          <a:xfrm>
            <a:off x="8229600" y="1490133"/>
            <a:ext cx="7680958" cy="7071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ftr" idx="11"/>
          </p:nvPr>
        </p:nvSpPr>
        <p:spPr>
          <a:xfrm>
            <a:off x="413172" y="8547947"/>
            <a:ext cx="14401340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1119717" y="486834"/>
            <a:ext cx="14020801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1"/>
          </p:nvPr>
        </p:nvSpPr>
        <p:spPr>
          <a:xfrm>
            <a:off x="1119718" y="2241551"/>
            <a:ext cx="6877049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200"/>
              <a:buNone/>
              <a:defRPr sz="3200" b="1"/>
            </a:lvl1pPr>
            <a:lvl2pPr marL="914400" lvl="1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667"/>
              <a:buNone/>
              <a:defRPr sz="2667" b="1"/>
            </a:lvl2pPr>
            <a:lvl3pPr marL="1371600" lvl="2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400"/>
              <a:buNone/>
              <a:defRPr sz="2400" b="1"/>
            </a:lvl3pPr>
            <a:lvl4pPr marL="1828800" lvl="3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133"/>
              <a:buNone/>
              <a:defRPr sz="2133" b="1"/>
            </a:lvl4pPr>
            <a:lvl5pPr marL="2286000" lvl="4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133"/>
              <a:buNone/>
              <a:defRPr sz="2133" b="1"/>
            </a:lvl5pPr>
            <a:lvl6pPr marL="2743200" lvl="5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6pPr>
            <a:lvl7pPr marL="3200400" lvl="6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7pPr>
            <a:lvl8pPr marL="3657600" lvl="7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8pPr>
            <a:lvl9pPr marL="4114800" lvl="8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2"/>
          </p:nvPr>
        </p:nvSpPr>
        <p:spPr>
          <a:xfrm>
            <a:off x="1119718" y="3340100"/>
            <a:ext cx="6877049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3"/>
          </p:nvPr>
        </p:nvSpPr>
        <p:spPr>
          <a:xfrm>
            <a:off x="8229600" y="2241551"/>
            <a:ext cx="6910917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200"/>
              <a:buNone/>
              <a:defRPr sz="3200" b="1"/>
            </a:lvl1pPr>
            <a:lvl2pPr marL="914400" lvl="1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667"/>
              <a:buNone/>
              <a:defRPr sz="2667" b="1"/>
            </a:lvl2pPr>
            <a:lvl3pPr marL="1371600" lvl="2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400"/>
              <a:buNone/>
              <a:defRPr sz="2400" b="1"/>
            </a:lvl3pPr>
            <a:lvl4pPr marL="1828800" lvl="3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133"/>
              <a:buNone/>
              <a:defRPr sz="2133" b="1"/>
            </a:lvl4pPr>
            <a:lvl5pPr marL="2286000" lvl="4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133"/>
              <a:buNone/>
              <a:defRPr sz="2133" b="1"/>
            </a:lvl5pPr>
            <a:lvl6pPr marL="2743200" lvl="5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6pPr>
            <a:lvl7pPr marL="3200400" lvl="6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7pPr>
            <a:lvl8pPr marL="3657600" lvl="7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8pPr>
            <a:lvl9pPr marL="4114800" lvl="8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 b="1"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4"/>
          </p:nvPr>
        </p:nvSpPr>
        <p:spPr>
          <a:xfrm>
            <a:off x="8229600" y="3340100"/>
            <a:ext cx="6910917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dt" idx="10"/>
          </p:nvPr>
        </p:nvSpPr>
        <p:spPr>
          <a:xfrm rot="284321">
            <a:off x="3394017" y="8996239"/>
            <a:ext cx="3657600" cy="533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ftr" idx="11"/>
          </p:nvPr>
        </p:nvSpPr>
        <p:spPr>
          <a:xfrm>
            <a:off x="413172" y="8547947"/>
            <a:ext cx="14401340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dt" idx="10"/>
          </p:nvPr>
        </p:nvSpPr>
        <p:spPr>
          <a:xfrm rot="284321">
            <a:off x="3394017" y="8996239"/>
            <a:ext cx="3657600" cy="533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>
            <a:off x="413172" y="8547947"/>
            <a:ext cx="14401340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dt" idx="10"/>
          </p:nvPr>
        </p:nvSpPr>
        <p:spPr>
          <a:xfrm rot="284321">
            <a:off x="3394017" y="8996239"/>
            <a:ext cx="3657600" cy="533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ftr" idx="11"/>
          </p:nvPr>
        </p:nvSpPr>
        <p:spPr>
          <a:xfrm>
            <a:off x="413172" y="8547947"/>
            <a:ext cx="14401340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67"/>
              <a:buFont typeface="Calibri"/>
              <a:buNone/>
              <a:defRPr sz="426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1"/>
          </p:nvPr>
        </p:nvSpPr>
        <p:spPr>
          <a:xfrm>
            <a:off x="6910917" y="1316567"/>
            <a:ext cx="8229600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99554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4267"/>
              <a:buChar char="▪"/>
              <a:defRPr sz="4267"/>
            </a:lvl1pPr>
            <a:lvl2pPr marL="914400" lvl="1" indent="-465645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733"/>
              <a:buChar char="▪"/>
              <a:defRPr sz="3733"/>
            </a:lvl2pPr>
            <a:lvl3pPr marL="1371600" lvl="2" indent="-431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  <a:defRPr sz="3200"/>
            </a:lvl3pPr>
            <a:lvl4pPr marL="1828800" lvl="3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667"/>
              <a:buChar char="▪"/>
              <a:defRPr sz="2667"/>
            </a:lvl4pPr>
            <a:lvl5pPr marL="2286000" lvl="4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667"/>
              <a:buChar char="▪"/>
              <a:defRPr sz="2667"/>
            </a:lvl5pPr>
            <a:lvl6pPr marL="2743200" lvl="5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6pPr>
            <a:lvl7pPr marL="3200400" lvl="6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7pPr>
            <a:lvl8pPr marL="3657600" lvl="7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8pPr>
            <a:lvl9pPr marL="4114800" lvl="8" indent="-397954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2"/>
          </p:nvPr>
        </p:nvSpPr>
        <p:spPr>
          <a:xfrm>
            <a:off x="1119718" y="2743200"/>
            <a:ext cx="5242983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2133"/>
              <a:buNone/>
              <a:defRPr sz="2133"/>
            </a:lvl1pPr>
            <a:lvl2pPr marL="914400" lvl="1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67"/>
              <a:buNone/>
              <a:defRPr sz="1867"/>
            </a:lvl2pPr>
            <a:lvl3pPr marL="1371600" lvl="2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333"/>
              <a:buNone/>
              <a:defRPr sz="1333"/>
            </a:lvl4pPr>
            <a:lvl5pPr marL="2286000" lvl="4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333"/>
              <a:buNone/>
              <a:defRPr sz="1333"/>
            </a:lvl5pPr>
            <a:lvl6pPr marL="2743200" lvl="5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6pPr>
            <a:lvl7pPr marL="3200400" lvl="6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7pPr>
            <a:lvl8pPr marL="3657600" lvl="7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8pPr>
            <a:lvl9pPr marL="4114800" lvl="8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dt" idx="10"/>
          </p:nvPr>
        </p:nvSpPr>
        <p:spPr>
          <a:xfrm rot="284321">
            <a:off x="3394017" y="8996239"/>
            <a:ext cx="3657600" cy="533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ftr" idx="11"/>
          </p:nvPr>
        </p:nvSpPr>
        <p:spPr>
          <a:xfrm>
            <a:off x="413172" y="8547947"/>
            <a:ext cx="14401340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413172" y="1447800"/>
            <a:ext cx="5949529" cy="1752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67"/>
              <a:buFont typeface="Calibri"/>
              <a:buNone/>
              <a:defRPr sz="426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>
            <a:spLocks noGrp="1"/>
          </p:cNvSpPr>
          <p:nvPr>
            <p:ph type="pic" idx="2"/>
          </p:nvPr>
        </p:nvSpPr>
        <p:spPr>
          <a:xfrm>
            <a:off x="6906682" y="1447800"/>
            <a:ext cx="9003876" cy="6967583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413173" y="3333266"/>
            <a:ext cx="5949528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2133"/>
              <a:buNone/>
              <a:defRPr sz="2133"/>
            </a:lvl1pPr>
            <a:lvl2pPr marL="914400" lvl="1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867"/>
              <a:buNone/>
              <a:defRPr sz="1867"/>
            </a:lvl2pPr>
            <a:lvl3pPr marL="1371600" lvl="2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333"/>
              <a:buNone/>
              <a:defRPr sz="1333"/>
            </a:lvl4pPr>
            <a:lvl5pPr marL="2286000" lvl="4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333"/>
              <a:buNone/>
              <a:defRPr sz="1333"/>
            </a:lvl5pPr>
            <a:lvl6pPr marL="2743200" lvl="5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6pPr>
            <a:lvl7pPr marL="3200400" lvl="6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7pPr>
            <a:lvl8pPr marL="3657600" lvl="7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8pPr>
            <a:lvl9pPr marL="4114800" lvl="8" indent="-228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13172" y="8547947"/>
            <a:ext cx="14401340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chemeClr val="lt1"/>
            </a:gs>
          </a:gsLst>
          <a:lin ang="54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▪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15416106" y="8143240"/>
            <a:ext cx="988904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13172" y="8547947"/>
            <a:ext cx="14401340" cy="54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1drv.ms/v/s!AgfWdkP2JvZPhIon7eg0TMpO3Oth-w" TargetMode="External"/><Relationship Id="rId7" Type="http://schemas.openxmlformats.org/officeDocument/2006/relationships/hyperlink" Target="https://1drv.ms/v/s!AgfWdkP2JvZPhJseA_BF2wrNFQ3iW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1drv.ms/v/s!AgfWdkP2JvZPhI9N55TzT-HOzZc2XA" TargetMode="External"/><Relationship Id="rId5" Type="http://schemas.openxmlformats.org/officeDocument/2006/relationships/hyperlink" Target="https://1drv.ms/u/s!AgfWdkP2JvZPhI4YtSOspca1YbbyqA" TargetMode="External"/><Relationship Id="rId4" Type="http://schemas.openxmlformats.org/officeDocument/2006/relationships/hyperlink" Target="https://1drv.ms/v/s!AgfWdkP2JvZPhIxuwVRrzzBD_zeUGw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rinceton.zoom.us/rec/share/9mqS604zHKg5hGny_3YXrythS40H1j-YKZOFhIjfqkXI7ymultg_UpGRkM6scpkp.YyBzlXxLdExHjL3f?startTime=163127677000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inceton.zoom.us/rec/share/9mqS604zHKg5hGny_3YXrythS40H1j-YKZOFhIjfqkXI7ymultg_UpGRkM6scpkp.YyBzlXxLdExHjL3f?startTime=1631297419000" TargetMode="External"/><Relationship Id="rId5" Type="http://schemas.openxmlformats.org/officeDocument/2006/relationships/hyperlink" Target="https://princeton.zoom.us/rec/share/9mqS604zHKg5hGny_3YXrythS40H1j-YKZOFhIjfqkXI7ymultg_UpGRkM6scpkp.YyBzlXxLdExHjL3f?startTime=1631284872000" TargetMode="External"/><Relationship Id="rId4" Type="http://schemas.openxmlformats.org/officeDocument/2006/relationships/hyperlink" Target="https://princeton.zoom.us/rec/share/9mqS604zHKg5hGny_3YXrythS40H1j-YKZOFhIjfqkXI7ymultg_UpGRkM6scpkp.YyBzlXxLdExHjL3f?startTime=163127767700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rinceton.zoom.us/rec/share/kHWrUgz2FbHZEzow2uL7dO51h5CXa1AtWqiRkp9cJDFbrLchNCIxhxzUAZJwNujI.tDqka6FM5gn2wMva?startTime=1631365651000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inceton.zoom.us/rec/share/dtuT4Z050mwPdXJxMOpXACEwVvCy8GKCBXbfMHVnDB8z7SQpIN300agHGebS89zk.Vfd8LupB5aoHIeHL?startTime=1631388713000" TargetMode="External"/><Relationship Id="rId5" Type="http://schemas.openxmlformats.org/officeDocument/2006/relationships/hyperlink" Target="https://princeton.zoom.us/rec/share/dtuT4Z050mwPdXJxMOpXACEwVvCy8GKCBXbfMHVnDB8z7SQpIN300agHGebS89zk.Vfd8LupB5aoHIeHL?startTime=1631383442000" TargetMode="External"/><Relationship Id="rId4" Type="http://schemas.openxmlformats.org/officeDocument/2006/relationships/hyperlink" Target="https://princeton.zoom.us/rec/share/dtuT4Z050mwPdXJxMOpXACEwVvCy8GKCBXbfMHVnDB8z7SQpIN300agHGebS89zk.Vfd8LupB5aoHIeHL?startTime=163137242800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rinceton.zoom.us/rec/share/ydPX33rE1HrwOo7gY5MXY7dr9r_zqhxhipmm-_JZxhN_4CgdJ7-5YApsDozXJBml.GUOMO1X3_JWIEpXK?startTime=1631451813000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inceton.zoom.us/rec/share/ydPX33rE1HrwOo7gY5MXY7dr9r_zqhxhipmm-_JZxhN_4CgdJ7-5YApsDozXJBml.GUOMO1X3_JWIEpXK?startTime=16314564540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inceton.zoom.us/rec/share/2Egftud34ucLfrfN_zg-FzHQ9FGqZCpouTWGYGsgmHOiUdeqtYF-nJZGN9ELHNH3.dK5eY5orl5td2N8I?startTime=163051702900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inceton.zoom.us/rec/play/E8QSe0llLx0gjFFAzd0Nm3FVBlhyJr9gdj54URQOkptTQfvLpYaghxZyFVswNtCtDU9ZP-DbJJ91cTc.0q3T50XTTjvIG3zV" TargetMode="External"/><Relationship Id="rId5" Type="http://schemas.openxmlformats.org/officeDocument/2006/relationships/hyperlink" Target="https://princeton.zoom.us/rec/share/LgseX3uPLtMAAwHzqiTcWL6QRVKx3NbBGHbxzPB6YplSp8QtSM-ZvcwbdQWvMhuk.MOYkAkZPP0n5uDvL?startTime=1631042864000" TargetMode="External"/><Relationship Id="rId4" Type="http://schemas.openxmlformats.org/officeDocument/2006/relationships/hyperlink" Target="https://princeton.zoom.us/rec/share/LgseX3uPLtMAAwHzqiTcWL6QRVKx3NbBGHbxzPB6YplSp8QtSM-ZvcwbdQWvMhuk.MOYkAkZPP0n5uDvL?startTime=163104052400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rinceton.zoom.us/rec/play/t8hXyiplXwYfQZ41gS_cGDK339kybyHHEDtf8lkxVKqjFS9A8XKsIQBltYCq8zhIVnQuFi2vHv33sKzG.sCU9OSfxQv2MrsD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rinceton.zoom.us/rec/play/wnigLcuPvlj7p7QjOZTHAZ5_oBE7EUlp_eQbdJO6vkdXiGcZogyKEk6dtMJ7qZIG2e7LTsLxuholB45a.-4W-AY-L7F1uHQTW" TargetMode="External"/><Relationship Id="rId4" Type="http://schemas.openxmlformats.org/officeDocument/2006/relationships/hyperlink" Target="https://princeton.zoom.us/rec/play/OcpYxfjEsWbBU_3zMEJEC9HteSZAwoJTk4zujuD4-36mHAP4b7N8lxe4KmtCuDT5jotjzyTnCGXQmm0C.-RjQH2T5_eZecOV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rinceton.zoom.us/rec/play/k2w_ltQz5lCUJcxHSTGAAtF-Qjw5y6jBQU4p8JdSUVqHuKOTqeSR6NvMqaVoeXfXTXOTdiGr8S8cm1BB.xVRgVtJQ84xIeGe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rinceton.zoom.us/rec/play/JneioTO9wG0dcy5EOSwqxj3HqxLa-1dQh_u91kp4y0YqkBTjtgpuvaMcWryfFqw_DcjO7ncULBWt4OE4._SJrxSx6Qm9Cs0n8?continueMode=tru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inceton.zoom.us/rec/play/jad09ZY5TgJcBRwUy1gDybip5wmTeifaqy4nWttzgPFj4RTM8Jk6PsNcdMCRprZSb-jflANVhtI9QOW9.oVwCM30JQvaB3b6L?continueMode=tru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rinceton.zoom.us/rec/play/dy3PbBmMMBZ7DE4MCeS_Wuka5LKVHjwSllL1L3OdsTUDv5elqNe7uWmZZdiuQpnZq-EvLee1eL06E4Pi.WcG-hSk1ONAOeywK" TargetMode="External"/><Relationship Id="rId7" Type="http://schemas.openxmlformats.org/officeDocument/2006/relationships/hyperlink" Target="https://princeton.zoom.us/rec/share/qEunA_7vQrxOeuLhdtuIiaBusG8vY6AwJeKgkALez1Jmtna_qP2SlvdY-Jv65avj.4HCbbhcUnFeXrflT?startTime=163406435800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inceton.zoom.us/rec/play/F_MVOyL0hlR_V9gZJy-pKbGGy7S60-YZihyjIm1I0s4M57qKIJzJN3bDRgT8NvBKWbF8wKtUqNcAZs9u.t2BnvRtuXn5vn5aV" TargetMode="External"/><Relationship Id="rId5" Type="http://schemas.openxmlformats.org/officeDocument/2006/relationships/hyperlink" Target="https://princeton.zoom.us/rec/play/bB2OJJCm122p-j1198desUb3yLUvBsGAVQsb2KQDb10Z05rizk-3wDY5bDKxWF91OWYe1jctUv8WqBkG.-MSbHejaBjFfGRL8" TargetMode="External"/><Relationship Id="rId4" Type="http://schemas.openxmlformats.org/officeDocument/2006/relationships/hyperlink" Target="https://princeton.zoom.us/rec/play/DXgf11BCmSCFD6XhzgCkjQlODIng_HHbPzGh9hhzxqFzAJyZDzn6X8aIdsv3p-DQkhrac5Ai-gmIYodY.3tyXW60WSfA6k4k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inceton.zoom.us/rec/share/YNfhBcV2x9s3g9RF2Q8Bown0fUpZxaL2k_YaUbJ7tz2DmaGpCX-ZInKffEqWyg-l.PnddBcMA3_Uz-I1d?startTime=163423707100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inceton.zoom.us/rec/share/YNfhBcV2x9s3g9RF2Q8Bown0fUpZxaL2k_YaUbJ7tz2DmaGpCX-ZInKffEqWyg-l.PnddBcMA3_Uz-I1d?startTime=163424123600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rinceton.zoom.us/rec/share/Y4jfN6araFkzF73hNR0LdjZPuUsS-ALc7M53pgT5VyTL2nFrhBx7IkB-DN3HbbPl.EaE8o_oJxKcJkN_R?startTime=163534616800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rinceton.zoom.us/rec/share/LcjEGy7NcbARcPqgrGR6Ys4gl3tROKqLB_MLGMjh_MBno4_ZuygeruAYgolcXMTN.ChP9uhj30tF6FWss?startTime=1635173078000" TargetMode="External"/><Relationship Id="rId4" Type="http://schemas.openxmlformats.org/officeDocument/2006/relationships/hyperlink" Target="https://princeton.zoom.us/rec/share/-F8b3qTPbDO0WgMsdTEGuMPFdl1A3K2ZwGQ7QDDZ-6DNuI_PeQMEIroFS0ungQ3p.3CQjV_Y-snF0eMWx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"/>
          <p:cNvSpPr txBox="1">
            <a:spLocks noGrp="1"/>
          </p:cNvSpPr>
          <p:nvPr>
            <p:ph type="ctrTitle"/>
          </p:nvPr>
        </p:nvSpPr>
        <p:spPr>
          <a:xfrm>
            <a:off x="311573" y="1392865"/>
            <a:ext cx="15342084" cy="485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7E84"/>
              </a:buClr>
              <a:buSzPts val="7300"/>
              <a:buFont typeface="Calibri"/>
              <a:buNone/>
            </a:pPr>
            <a:r>
              <a:rPr lang="en-US" sz="7300" b="1">
                <a:solidFill>
                  <a:srgbClr val="667E84"/>
                </a:solidFill>
              </a:rPr>
              <a:t>Modern Macro, Money, and </a:t>
            </a:r>
            <a:br>
              <a:rPr lang="en-US" sz="7300" b="1">
                <a:solidFill>
                  <a:srgbClr val="667E84"/>
                </a:solidFill>
              </a:rPr>
            </a:br>
            <a:r>
              <a:rPr lang="en-US" sz="7300" b="1">
                <a:solidFill>
                  <a:srgbClr val="667E84"/>
                </a:solidFill>
              </a:rPr>
              <a:t>International Finance</a:t>
            </a:r>
            <a:br>
              <a:rPr lang="en-US" sz="7300">
                <a:solidFill>
                  <a:srgbClr val="667E84"/>
                </a:solidFill>
              </a:rPr>
            </a:br>
            <a:r>
              <a:rPr lang="en-US" sz="4800">
                <a:solidFill>
                  <a:srgbClr val="667E84"/>
                </a:solidFill>
              </a:rPr>
              <a:t>Eco529</a:t>
            </a:r>
            <a:br>
              <a:rPr lang="en-US" sz="4800">
                <a:solidFill>
                  <a:srgbClr val="667E84"/>
                </a:solidFill>
              </a:rPr>
            </a:br>
            <a:br>
              <a:rPr lang="en-US" sz="4800">
                <a:solidFill>
                  <a:srgbClr val="667E84"/>
                </a:solidFill>
              </a:rPr>
            </a:br>
            <a:r>
              <a:rPr lang="en-US" sz="4800">
                <a:solidFill>
                  <a:srgbClr val="667E84"/>
                </a:solidFill>
              </a:rPr>
              <a:t>Zoom RECORDING LINKS</a:t>
            </a:r>
            <a:br>
              <a:rPr lang="en-US" sz="4800" b="1">
                <a:solidFill>
                  <a:srgbClr val="667E84"/>
                </a:solidFill>
              </a:rPr>
            </a:br>
            <a:endParaRPr sz="3600">
              <a:solidFill>
                <a:srgbClr val="667E84"/>
              </a:solidFill>
            </a:endParaRPr>
          </a:p>
        </p:txBody>
      </p:sp>
      <p:sp>
        <p:nvSpPr>
          <p:cNvPr id="83" name="Google Shape;83;p1"/>
          <p:cNvSpPr txBox="1">
            <a:spLocks noGrp="1"/>
          </p:cNvSpPr>
          <p:nvPr>
            <p:ph type="subTitle" idx="1"/>
          </p:nvPr>
        </p:nvSpPr>
        <p:spPr>
          <a:xfrm>
            <a:off x="311573" y="5917019"/>
            <a:ext cx="12192000" cy="12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 sz="4000"/>
              <a:t>Markus K. Brunnermeier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333"/>
              </a:spcBef>
              <a:spcAft>
                <a:spcPts val="0"/>
              </a:spcAft>
              <a:buSzPts val="3200"/>
              <a:buNone/>
            </a:pPr>
            <a:r>
              <a:rPr lang="en-US"/>
              <a:t>Princeton University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Char char="▪"/>
            </a:pPr>
            <a:r>
              <a:rPr lang="en-US"/>
              <a:t>Precept 1 (2022):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https://1drv.ms/v/s!AgfWdkP2JvZPhIon7eg0TMpO3Oth-w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600"/>
              <a:buChar char="▪"/>
            </a:pPr>
            <a:r>
              <a:rPr lang="en-US"/>
              <a:t>Precept 2 (2022):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https://1drv.ms/v/s!AgfWdkP2JvZPhIxuwVRrzzBD_zeUGw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600"/>
              <a:buChar char="▪"/>
            </a:pPr>
            <a:r>
              <a:rPr lang="en-US"/>
              <a:t>Precept 3 (2022): </a:t>
            </a:r>
            <a:r>
              <a:rPr lang="en-US" u="sng">
                <a:solidFill>
                  <a:schemeClr val="hlink"/>
                </a:solidFill>
                <a:hlinkClick r:id="rId5"/>
              </a:rPr>
              <a:t>https://1drv.ms/u/s!AgfWdkP2JvZPhI4YtSOspca1YbbyqA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600"/>
              <a:buChar char="▪"/>
            </a:pPr>
            <a:r>
              <a:rPr lang="en-US"/>
              <a:t>Precept 4 (2022): </a:t>
            </a:r>
            <a:r>
              <a:rPr lang="en-US" u="sng">
                <a:solidFill>
                  <a:schemeClr val="hlink"/>
                </a:solidFill>
                <a:hlinkClick r:id="rId6"/>
              </a:rPr>
              <a:t>https://1drv.ms/v/s!AgfWdkP2JvZPhI9N55TzT-HOzZc2XA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600"/>
              <a:buChar char="▪"/>
            </a:pPr>
            <a:r>
              <a:rPr lang="en-US"/>
              <a:t>Precept 5 (2022): </a:t>
            </a:r>
            <a:r>
              <a:rPr lang="en-US" u="sng">
                <a:solidFill>
                  <a:schemeClr val="hlink"/>
                </a:solidFill>
                <a:hlinkClick r:id="rId7"/>
              </a:rPr>
              <a:t>https://1drv.ms/v/s!AgfWdkP2JvZPhJseA_BF2wrNFQ3iWg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6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6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600"/>
              <a:buNone/>
            </a:pPr>
            <a:endParaRPr/>
          </a:p>
        </p:txBody>
      </p:sp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Precepts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>
            <a:spLocks noGrp="1"/>
          </p:cNvSpPr>
          <p:nvPr>
            <p:ph type="ctrTitle"/>
          </p:nvPr>
        </p:nvSpPr>
        <p:spPr>
          <a:xfrm>
            <a:off x="311573" y="1530350"/>
            <a:ext cx="15342084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en-US">
                <a:solidFill>
                  <a:schemeClr val="dk1"/>
                </a:solidFill>
              </a:rPr>
              <a:t>Princeton Initiative 2021</a:t>
            </a:r>
            <a:endParaRPr/>
          </a:p>
        </p:txBody>
      </p:sp>
      <p:sp>
        <p:nvSpPr>
          <p:cNvPr id="143" name="Google Shape;143;p23"/>
          <p:cNvSpPr txBox="1">
            <a:spLocks noGrp="1"/>
          </p:cNvSpPr>
          <p:nvPr>
            <p:ph type="subTitle" idx="1"/>
          </p:nvPr>
        </p:nvSpPr>
        <p:spPr>
          <a:xfrm>
            <a:off x="311573" y="5242368"/>
            <a:ext cx="12192000" cy="925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Char char="▪"/>
            </a:pPr>
            <a:r>
              <a:rPr lang="en-US"/>
              <a:t>Princeton Initiative 2021-09-10 (Friday)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Introduction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https://princeton.zoom.us/rec/share/9mqS604zHKg5hGny_3YXrythS40H1j-YKZOFhIjfqkXI7ymultg_UpGRkM6scpkp.YyBzlXxLdExHjL3f?startTime=1631276770000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Markus: Two Sector Model with Endogenous Risk Dynamics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https://princeton.zoom.us/rec/share/9mqS604zHKg5hGny_3YXrythS40H1j-YKZOFhIjfqkXI7ymultg_UpGRkM6scpkp.YyBzlXxLdExHjL3f?startTime=1631277677000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Yuliy: Flipped Classroom - Exercises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5"/>
              </a:rPr>
              <a:t>https://princeton.zoom.us/rec/share/9mqS604zHKg5hGny_3YXrythS40H1j-YKZOFhIjfqkXI7ymultg_UpGRkM6scpkp.YyBzlXxLdExHjL3f?startTime=1631284872000</a:t>
            </a:r>
            <a:r>
              <a:rPr lang="en-US"/>
              <a:t> 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Atif: Inequality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6"/>
              </a:rPr>
              <a:t>https://princeton.zoom.us/rec/share/9mqS604zHKg5hGny_3YXrythS40H1j-YKZOFhIjfqkXI7ymultg_UpGRkM6scpkp.YyBzlXxLdExHjL3f?startTime=1631297419000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Markus: Debt as Safe Asset and Nominal models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/>
              <a:t>Video recording failed  </a:t>
            </a:r>
            <a:endParaRPr/>
          </a:p>
        </p:txBody>
      </p:sp>
      <p:sp>
        <p:nvSpPr>
          <p:cNvPr id="149" name="Google Shape;149;p15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Zoom Recording Links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Char char="▪"/>
            </a:pPr>
            <a:r>
              <a:rPr lang="en-US"/>
              <a:t>Princeton Initiative 2021-09-11 (Saturday)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Harold James: 50 years after Bretton Woods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https://princeton.zoom.us/rec/share/kHWrUgz2FbHZEzow2uL7dO51h5CXa1AtWqiRkp9cJDFbrLchNCIxhxzUAZJwNujI.tDqka6FM5gn2wMva?startTime=1631365651000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Yuliy: Flipped Classroom – Exercises: A Model with Money and Intangible Capital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https://princeton.zoom.us/rec/share/dtuT4Z050mwPdXJxMOpXACEwVvCy8GKCBXbfMHVnDB8z7SQpIN300agHGebS89zk.Vfd8LupB5aoHIeHL?startTime=1631372428000</a:t>
            </a:r>
            <a:r>
              <a:rPr lang="en-US"/>
              <a:t> 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Chris Sims: Can Growth Allow Deficits with Zero Fiscal Costs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5"/>
              </a:rPr>
              <a:t>https://princeton.zoom.us/rec/share/dtuT4Z050mwPdXJxMOpXACEwVvCy8GKCBXbfMHVnDB8z7SQpIN300agHGebS89zk.Vfd8LupB5aoHIeHL?startTime=1631383442000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Moto Yogo: Exchange Rates and Asset Prices in a Global Demand System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6"/>
              </a:rPr>
              <a:t>https://princeton.zoom.us/rec/share/dtuT4Z050mwPdXJxMOpXACEwVvCy8GKCBXbfMHVnDB8z7SQpIN300agHGebS89zk.Vfd8LupB5aoHIeHL?startTime=1631388713000</a:t>
            </a:r>
            <a:r>
              <a:rPr lang="en-US"/>
              <a:t> </a:t>
            </a:r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Zoom Recording Links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7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Char char="▪"/>
            </a:pPr>
            <a:r>
              <a:rPr lang="en-US"/>
              <a:t>Princeton Initiative 2021-09-12 (Sunday)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Jonathan Payne: Cost of Financing of US Government Debt 1791 to 2021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https://princeton.zoom.us/rec/share/ydPX33rE1HrwOo7gY5MXY7dr9r_zqhxhipmm-_JZxhN_4CgdJ7-5YApsDozXJBml.GUOMO1X3_JWIEpXK?startTime=1631451813000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Moritz Lenel: Heterogeneity and Risk Premia in New Keynesian Models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https://princeton.zoom.us/rec/share/ydPX33rE1HrwOo7gY5MXY7dr9r_zqhxhipmm-_JZxhN_4CgdJ7-5YApsDozXJBml.GUOMO1X3_JWIEpXK?startTime=1631456454000</a:t>
            </a:r>
            <a:r>
              <a:rPr lang="en-US"/>
              <a:t> </a:t>
            </a:r>
            <a:endParaRPr/>
          </a:p>
        </p:txBody>
      </p:sp>
      <p:sp>
        <p:nvSpPr>
          <p:cNvPr id="161" name="Google Shape;161;p17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Zoom Recording Links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"/>
          <p:cNvSpPr txBox="1">
            <a:spLocks noGrp="1"/>
          </p:cNvSpPr>
          <p:nvPr>
            <p:ph type="body" idx="1"/>
          </p:nvPr>
        </p:nvSpPr>
        <p:spPr>
          <a:xfrm>
            <a:off x="413172" y="1530772"/>
            <a:ext cx="15497386" cy="7343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571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92"/>
              <a:buChar char="▪"/>
            </a:pPr>
            <a:r>
              <a:rPr lang="en-US"/>
              <a:t>Lecture 01: Introduction</a:t>
            </a:r>
            <a:endParaRPr/>
          </a:p>
          <a:p>
            <a:pPr marL="792488" lvl="1" indent="-4572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Char char="▪"/>
            </a:pPr>
            <a:r>
              <a:rPr lang="en-US"/>
              <a:t>2021-09-01</a:t>
            </a:r>
            <a:endParaRPr/>
          </a:p>
          <a:p>
            <a:pPr marL="792488" lvl="1" indent="-4572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946"/>
              <a:buChar char="▪"/>
            </a:pPr>
            <a:r>
              <a:rPr lang="en-US" sz="1800" u="sng">
                <a:solidFill>
                  <a:schemeClr val="hlink"/>
                </a:solidFill>
                <a:hlinkClick r:id="rId3"/>
              </a:rPr>
              <a:t>https://princeton.zoom.us/rec/share/2Egftud34ucLfrfN_zg-FzHQ9FGqZCpouTWGYGsgmHOiUdeqtYF-nJZGN9ELHNH3.dK5eY5orl5td2N8I?startTime=1630517029000</a:t>
            </a:r>
            <a:r>
              <a:rPr lang="en-US" sz="1800"/>
              <a:t> </a:t>
            </a:r>
            <a:endParaRPr/>
          </a:p>
          <a:p>
            <a:pPr marL="571500" lvl="0" indent="-5715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892"/>
              <a:buChar char="▪"/>
            </a:pPr>
            <a:r>
              <a:rPr lang="en-US"/>
              <a:t>Lecture 02: Why continuous time?</a:t>
            </a:r>
            <a:endParaRPr/>
          </a:p>
          <a:p>
            <a:pPr marL="792488" lvl="1" indent="-4572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Char char="▪"/>
            </a:pPr>
            <a:r>
              <a:rPr lang="en-US"/>
              <a:t>2022-09-06</a:t>
            </a:r>
            <a:endParaRPr/>
          </a:p>
          <a:p>
            <a:pPr marL="792488" lvl="1" indent="-4572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946"/>
              <a:buChar char="▪"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https://princeton.zoom.us/rec/play/u4T1Iru5_q7KJlxONIZlcNYNauJbN6JgcIZnb-e8VPeFP6KOaqydX11IACkjHbS47FSw_eNSth10go3n.B8LyX44COg1cJgmQ </a:t>
            </a:r>
            <a:endParaRPr/>
          </a:p>
          <a:p>
            <a:pPr marL="571500" lvl="0" indent="-5715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892"/>
              <a:buChar char="▪"/>
            </a:pPr>
            <a:r>
              <a:rPr lang="en-US"/>
              <a:t>Lecture 03a: Cts Time Stochastic Optimization</a:t>
            </a:r>
            <a:endParaRPr/>
          </a:p>
          <a:p>
            <a:pPr marL="792488" lvl="1" indent="-4572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Char char="▪"/>
            </a:pPr>
            <a:r>
              <a:rPr lang="en-US"/>
              <a:t>2022-09-06</a:t>
            </a:r>
            <a:endParaRPr/>
          </a:p>
          <a:p>
            <a:pPr marL="792488" lvl="1" indent="-4572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946"/>
              <a:buChar char="▪"/>
            </a:pPr>
            <a:r>
              <a:rPr lang="en-US" sz="1800" u="sng">
                <a:solidFill>
                  <a:schemeClr val="hlink"/>
                </a:solidFill>
                <a:hlinkClick r:id="rId5"/>
              </a:rPr>
              <a:t>https://princeton.zoom.us/rec/play/S-JiS7hv7T2I_4CMaWAOhmwL7I2lOXEQ4gzJ1w5ygg-M5oq5Ba2uz4mai8Lqu4JsRdEielals1ejBIyL.3htTvGmdqejDhiR5</a:t>
            </a:r>
            <a:endParaRPr/>
          </a:p>
          <a:p>
            <a:pPr marL="335288" lvl="0" indent="-33528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Char char="▪"/>
            </a:pPr>
            <a:r>
              <a:rPr lang="en-US"/>
              <a:t>Lecture 03b: Cts. Time Stochastic Optimization (Consumption + Portfolio)</a:t>
            </a:r>
            <a:endParaRPr/>
          </a:p>
          <a:p>
            <a:pPr marL="792488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Char char="▪"/>
            </a:pPr>
            <a:r>
              <a:rPr lang="en-US"/>
              <a:t>2022-09-08</a:t>
            </a:r>
            <a:endParaRPr/>
          </a:p>
          <a:p>
            <a:pPr marL="792488" lvl="1" indent="-4572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1946"/>
              <a:buChar char="▪"/>
            </a:pPr>
            <a:r>
              <a:rPr lang="en-US" sz="1800" u="sng">
                <a:solidFill>
                  <a:schemeClr val="hlink"/>
                </a:solidFill>
                <a:hlinkClick r:id="rId6"/>
              </a:rPr>
              <a:t>https://princeton.zoom.us/rec/play/E8QSe0llLx0gjFFAzd0Nm3FVBlhyJr9gdj54URQOkptTQfvLpYaghxZyFVswNtCtDU9ZP-DbJJ91cTc.0q3T50XTTjvIG3zV</a:t>
            </a:r>
            <a:r>
              <a:rPr lang="en-US" sz="1800"/>
              <a:t>  </a:t>
            </a:r>
            <a:endParaRPr/>
          </a:p>
          <a:p>
            <a:pPr marL="335288" lvl="0" indent="-33528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Char char="▪"/>
            </a:pPr>
            <a:r>
              <a:rPr lang="en-US"/>
              <a:t>Lecture 04: Simple Heterogeneous Agent MacroFinance Model (Basak-Cuoco)</a:t>
            </a:r>
            <a:endParaRPr/>
          </a:p>
          <a:p>
            <a:pPr marL="792488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Char char="▪"/>
            </a:pPr>
            <a:r>
              <a:rPr lang="en-US"/>
              <a:t>2022-09-13</a:t>
            </a:r>
            <a:endParaRPr/>
          </a:p>
          <a:p>
            <a:pPr marL="792488" lvl="1" indent="-43191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Char char="▪"/>
            </a:pPr>
            <a:r>
              <a:rPr lang="en-US" sz="1900" u="sng">
                <a:solidFill>
                  <a:schemeClr val="hlink"/>
                </a:solidFill>
              </a:rPr>
              <a:t>https://princeton.zoom.us/rec/play/6BCypb1k1Ye4Q8C5HJw3jyNpXiLBPlraI9ZR7VDCo1cdpBlKmHivI0NGrzM7aBYeffaVwM-JaDXhs6Hi.UZRVWm5uNLYxv5tD</a:t>
            </a:r>
            <a:endParaRPr/>
          </a:p>
        </p:txBody>
      </p:sp>
      <p:sp>
        <p:nvSpPr>
          <p:cNvPr id="89" name="Google Shape;89;p2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/>
              <a:t>Zoom Recording Links: Modern Macro-Finance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892"/>
              <a:buChar char="▪"/>
            </a:pPr>
            <a:r>
              <a:rPr lang="en-US"/>
              <a:t>Lecture 05a: Endogenous Risk Dynamics</a:t>
            </a:r>
            <a:endParaRPr/>
          </a:p>
          <a:p>
            <a:pPr marL="914400" lvl="1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892"/>
              <a:buChar char="▪"/>
            </a:pPr>
            <a:r>
              <a:rPr lang="en-US"/>
              <a:t>2022-09-15</a:t>
            </a:r>
            <a:endParaRPr/>
          </a:p>
          <a:p>
            <a:pPr marL="1371600" lvl="2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892"/>
              <a:buChar char="▪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https://princeton.zoom.us/rec/play/t8hXyiplXwYfQZ41gS_cGDK339kybyHHEDtf8lkxVKqjFS9A8XKsIQBltYCq8zhIVnQuFi2vHv33sKzG.sCU9OSfxQv2MrsDi</a:t>
            </a:r>
            <a:r>
              <a:rPr lang="en-US"/>
              <a:t> </a:t>
            </a:r>
            <a:endParaRPr/>
          </a:p>
          <a:p>
            <a:pPr marL="91440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None/>
            </a:pP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892"/>
              <a:buChar char="▪"/>
            </a:pPr>
            <a:r>
              <a:rPr lang="en-US"/>
              <a:t>Lecture 05b: Endogenous  Risk Dynamics with </a:t>
            </a:r>
            <a:r>
              <a:rPr lang="en-US" b="1"/>
              <a:t>log-utility</a:t>
            </a:r>
            <a:endParaRPr/>
          </a:p>
          <a:p>
            <a:pPr marL="914400" lvl="1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892"/>
              <a:buChar char="▪"/>
            </a:pPr>
            <a:r>
              <a:rPr lang="en-US"/>
              <a:t>2022-09-20</a:t>
            </a:r>
            <a:endParaRPr/>
          </a:p>
          <a:p>
            <a:pPr marL="1371600" lvl="2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405"/>
              <a:buChar char="▪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https://princeton.zoom.us/rec/play/OcpYxfjEsWbBU_3zMEJEC9HteSZAwoJTk4zujuD4-36mHAP4b7N8lxe4KmtCuDT5jotjzyTnCGXQmm0C.-RjQH2T5_eZecOVD</a:t>
            </a:r>
            <a:r>
              <a:rPr lang="en-US"/>
              <a:t> </a:t>
            </a:r>
            <a:endParaRPr/>
          </a:p>
          <a:p>
            <a:pPr marL="91440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None/>
            </a:pPr>
            <a:endParaRPr u="sng">
              <a:solidFill>
                <a:schemeClr val="hlink"/>
              </a:solidFill>
            </a:endParaRPr>
          </a:p>
          <a:p>
            <a:pPr marL="457200" lvl="0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Char char="▪"/>
            </a:pPr>
            <a:r>
              <a:rPr lang="en-US">
                <a:solidFill>
                  <a:schemeClr val="dk1"/>
                </a:solidFill>
              </a:rPr>
              <a:t>Lecture 06: Endogenous Risk Dynamics with </a:t>
            </a:r>
            <a:r>
              <a:rPr lang="en-US" b="1">
                <a:solidFill>
                  <a:schemeClr val="dk1"/>
                </a:solidFill>
              </a:rPr>
              <a:t>CRRA</a:t>
            </a:r>
            <a:r>
              <a:rPr lang="en-US">
                <a:solidFill>
                  <a:schemeClr val="dk1"/>
                </a:solidFill>
              </a:rPr>
              <a:t> and Epstein-Zin utility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075"/>
              <a:buChar char="▪"/>
            </a:pPr>
            <a:r>
              <a:rPr lang="en-US"/>
              <a:t>2022-09-22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691"/>
              <a:buChar char="▪"/>
            </a:pPr>
            <a:r>
              <a:rPr lang="en-US" u="sng">
                <a:solidFill>
                  <a:schemeClr val="hlink"/>
                </a:solidFill>
                <a:hlinkClick r:id="rId5"/>
              </a:rPr>
              <a:t>https://princeton.zoom.us/rec/play/wnigLcuPvlj7p7QjOZTHAZ5_oBE7EUlp_eQbdJO6vkdXiGcZogyKEk6dtMJ7qZIG2e7LTsLxuholB45a.-4W-AY-L7F1uHQTW</a:t>
            </a:r>
            <a:r>
              <a:rPr lang="en-US"/>
              <a:t> </a:t>
            </a:r>
            <a:endParaRPr/>
          </a:p>
          <a:p>
            <a:pPr marL="91440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None/>
            </a:pPr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Zoom Recording Links: Modern Macro-Finance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6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892"/>
              <a:buChar char="▪"/>
            </a:pPr>
            <a:r>
              <a:rPr lang="en-US" dirty="0"/>
              <a:t>Lecture 07: Kolmogorov Forward Equation</a:t>
            </a:r>
            <a:endParaRPr dirty="0"/>
          </a:p>
          <a:p>
            <a:pPr marL="914400" lvl="1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892"/>
              <a:buChar char="▪"/>
            </a:pPr>
            <a:r>
              <a:rPr lang="en-US" dirty="0"/>
              <a:t>2022-09-22</a:t>
            </a:r>
            <a:endParaRPr dirty="0"/>
          </a:p>
          <a:p>
            <a:pPr marL="1371600" lvl="2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892"/>
              <a:buChar char="▪"/>
            </a:pPr>
            <a:r>
              <a:rPr lang="en-US" u="sng" dirty="0">
                <a:solidFill>
                  <a:schemeClr val="hlink"/>
                </a:solidFill>
              </a:rPr>
              <a:t>https://princeton.zoom.us/rec/play/KJ17_YRrsUDL81fGfv0oNgHzoXmoRSzC1ewr5fbqkMkbiIpoKQrRFMClGk4NX2QM4u0HrGODgrg_5LIo.Ycfq7BClup5EeMg0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892"/>
              <a:buChar char="▪"/>
            </a:pPr>
            <a:r>
              <a:rPr lang="en-US" dirty="0"/>
              <a:t>Lecture 08: Numerical methods (Andrey Alexandrov)</a:t>
            </a:r>
            <a:endParaRPr dirty="0"/>
          </a:p>
          <a:p>
            <a:pPr marL="914400" lvl="1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892"/>
              <a:buChar char="▪"/>
            </a:pPr>
            <a:r>
              <a:rPr lang="en-US" dirty="0"/>
              <a:t>2022-09-27</a:t>
            </a:r>
            <a:endParaRPr dirty="0"/>
          </a:p>
          <a:p>
            <a:pPr marL="1371600" lvl="2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405"/>
              <a:buChar char="▪"/>
            </a:pPr>
            <a:r>
              <a:rPr lang="en-US" u="sng" dirty="0">
                <a:solidFill>
                  <a:schemeClr val="hlink"/>
                </a:solidFill>
              </a:rPr>
              <a:t>https://princeton.zoom.us/rec/play/rmerosoPWG8868WYdDE8gA3kOm6_juJsKZxQJ25fKxlBAkY69kpHvjgBFGf0jM2KEs-TcAtWKDCtEeo.R4mUm16iSiHIfoJL</a:t>
            </a:r>
            <a:endParaRPr u="sng" dirty="0">
              <a:solidFill>
                <a:schemeClr val="hlink"/>
              </a:solidFill>
            </a:endParaRPr>
          </a:p>
          <a:p>
            <a:pPr marL="457200" lvl="0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Char char="▪"/>
            </a:pPr>
            <a:r>
              <a:rPr lang="en-US" dirty="0">
                <a:solidFill>
                  <a:schemeClr val="dk1"/>
                </a:solidFill>
              </a:rPr>
              <a:t>Lecture 09: Endogenous Risk Dynamics with </a:t>
            </a:r>
            <a:r>
              <a:rPr lang="en-US" b="1" dirty="0">
                <a:solidFill>
                  <a:schemeClr val="dk1"/>
                </a:solidFill>
              </a:rPr>
              <a:t>Jumps</a:t>
            </a:r>
            <a:endParaRPr dirty="0">
              <a:solidFill>
                <a:schemeClr val="dk1"/>
              </a:solidFill>
            </a:endParaRPr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075"/>
              <a:buChar char="▪"/>
            </a:pPr>
            <a:r>
              <a:rPr lang="en-US" dirty="0"/>
              <a:t>2022-09-29</a:t>
            </a:r>
            <a:endParaRPr dirty="0"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691"/>
              <a:buChar char="▪"/>
            </a:pPr>
            <a:r>
              <a:rPr lang="en-US" u="sng" dirty="0">
                <a:solidFill>
                  <a:schemeClr val="hlink"/>
                </a:solidFill>
                <a:hlinkClick r:id="rId3"/>
              </a:rPr>
              <a:t>https://princeton.zoom.us/rec/play/k2w_ltQz5lCUJcxHSTGAAtF-Qjw5y6jBQU4p8JdSUVqHuKOTqeSR6NvMqaVoeXfXTXOTdiGr8S8cm1BB.xVRgVtJQ84xIeGe9</a:t>
            </a:r>
            <a:endParaRPr dirty="0"/>
          </a:p>
          <a:p>
            <a:pPr marL="91440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459"/>
              <a:buNone/>
            </a:pPr>
            <a:endParaRPr dirty="0"/>
          </a:p>
        </p:txBody>
      </p:sp>
      <p:sp>
        <p:nvSpPr>
          <p:cNvPr id="101" name="Google Shape;101;p26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Zoom Recording Links: Modern Macro-Finance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Char char="▪"/>
            </a:pPr>
            <a:r>
              <a:rPr lang="en-US"/>
              <a:t>07Numerical Flipped Classroom 01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https://princeton.zoom.us/rec/play/JneioTO9wG0dcy5EOSwqxj3HqxLa-1dQh_u91kp4y0YqkBTjtgpuvaMcWryfFqw_DcjO7ncULBWt4OE4._SJrxSx6Qm9Cs0n8?continueMode=true</a:t>
            </a:r>
            <a:r>
              <a:rPr lang="en-US"/>
              <a:t> </a:t>
            </a:r>
            <a:endParaRPr/>
          </a:p>
          <a:p>
            <a:pPr marL="457200" lvl="0" indent="-2286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Char char="▪"/>
            </a:pPr>
            <a:r>
              <a:rPr lang="en-US"/>
              <a:t>08Numerical Flipped Classroom 02</a:t>
            </a:r>
            <a:endParaRPr/>
          </a:p>
          <a:p>
            <a:pPr marL="1371600" lvl="2" indent="-4064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2800"/>
              <a:buChar char="▪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https://princeton.zoom.us/rec/play/jad09ZY5TgJcBRwUy1gDybip5wmTeifaqy4nWttzgPFj4RTM8Jk6PsNcdMCRprZSb-jflANVhtI9QOW9.oVwCM30JQvaB3b6L?continueMode=true</a:t>
            </a:r>
            <a:r>
              <a:rPr lang="en-US"/>
              <a:t> </a:t>
            </a:r>
            <a:endParaRPr/>
          </a:p>
          <a:p>
            <a:pPr marL="457200" lvl="0" indent="-2286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/>
          </a:p>
        </p:txBody>
      </p:sp>
      <p:sp>
        <p:nvSpPr>
          <p:cNvPr id="107" name="Google Shape;107;p19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Yuliy’s Numerical Methods Lectures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dirty="0"/>
              <a:t>Lecture 10a: Monetary Models with One Sector</a:t>
            </a:r>
            <a:endParaRPr dirty="0"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dirty="0"/>
              <a:t>2022-10-04 – Overview </a:t>
            </a:r>
            <a:endParaRPr dirty="0"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sz="1600" u="sng" dirty="0">
                <a:solidFill>
                  <a:schemeClr val="hlink"/>
                </a:solidFill>
                <a:hlinkClick r:id="rId3"/>
              </a:rPr>
              <a:t>https://princeton.zoom.us/rec/play/dy3PbBmMMBZ7DE4MCeS_Wuka5LKVHjwSllL1L3OdsTUDv5elqNe7uWmZZdiuQpnZq-EvLee1eL06E4Pi.WcG-hSk1ONAOeywK</a:t>
            </a:r>
            <a:endParaRPr sz="1600" u="sng" dirty="0">
              <a:solidFill>
                <a:schemeClr val="hlink"/>
              </a:solidFill>
            </a:endParaRPr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dirty="0"/>
              <a:t>2022-10-06 – One sector model with constant idiosyncratic risk</a:t>
            </a:r>
            <a:endParaRPr dirty="0"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sz="1700" u="sng" dirty="0">
                <a:solidFill>
                  <a:schemeClr val="hlink"/>
                </a:solidFill>
                <a:hlinkClick r:id="rId4"/>
              </a:rPr>
              <a:t>https://princeton.zoom.us/rec/play/DXgf11BCmSCFD6XhzgCkjQlODIng_HHbPzGh9hhzxqFzAJyZDzn6X8aIdsv3p-DQkhrac5Ai-gmIYodY.3tyXW60WSfA6k4kg</a:t>
            </a:r>
            <a:r>
              <a:rPr lang="en-US" sz="1700" dirty="0"/>
              <a:t> </a:t>
            </a:r>
            <a:endParaRPr dirty="0"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dirty="0"/>
              <a:t>2022-10-11 – One sector model with stochastic idiosyncratic risk </a:t>
            </a:r>
            <a:br>
              <a:rPr lang="en-US" dirty="0"/>
            </a:br>
            <a:r>
              <a:rPr lang="en-US" dirty="0"/>
              <a:t>                         + FTPL equations/store of value + medium of exchange role of money</a:t>
            </a:r>
            <a:endParaRPr dirty="0"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sz="1700" u="sng" dirty="0">
                <a:solidFill>
                  <a:schemeClr val="hlink"/>
                </a:solidFill>
                <a:hlinkClick r:id="rId5"/>
              </a:rPr>
              <a:t>https://princeton.zoom.us/rec/play/bB2OJJCm122p-j1198desUb3yLUvBsGAVQsb2KQDb10Z05rizk-3wDY5bDKxWF91OWYe1jctUv8WqBkG.-MSbHejaBjFfGRL8</a:t>
            </a:r>
            <a:r>
              <a:rPr lang="en-US" sz="1700" dirty="0"/>
              <a:t>   </a:t>
            </a:r>
            <a:endParaRPr dirty="0"/>
          </a:p>
          <a:p>
            <a:pPr marL="91440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None/>
            </a:pPr>
            <a:endParaRPr sz="1700" dirty="0"/>
          </a:p>
          <a:p>
            <a:pPr marL="457200" lvl="0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dirty="0">
                <a:solidFill>
                  <a:schemeClr val="dk1"/>
                </a:solidFill>
              </a:rPr>
              <a:t>Lecture 11: Cash vs. Cashless</a:t>
            </a:r>
            <a:endParaRPr dirty="0"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dirty="0"/>
              <a:t>2022-10-11 The “unit of account” role of money + inflation risk to complete markets</a:t>
            </a:r>
            <a:endParaRPr dirty="0"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sz="1800" u="sng" dirty="0">
                <a:solidFill>
                  <a:schemeClr val="hlink"/>
                </a:solidFill>
                <a:hlinkClick r:id="rId6"/>
              </a:rPr>
              <a:t>https://princeton.zoom.us/rec/play/F_MVOyL0hlR_V9gZJy-pKbGGy7S60-YZihyjIm1I0s4M57qKIJzJN3bDRgT8NvBKWbF8wKtUqNcAZs9u.t2BnvRtuXn5vn5aV</a:t>
            </a:r>
            <a:endParaRPr sz="1900" u="sng" dirty="0">
              <a:solidFill>
                <a:schemeClr val="hlink"/>
              </a:solidFill>
              <a:hlinkClick r:id="rId7"/>
            </a:endParaRPr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dirty="0"/>
              <a:t>2022-10-13</a:t>
            </a:r>
            <a:endParaRPr u="sng" dirty="0">
              <a:solidFill>
                <a:schemeClr val="hlink"/>
              </a:solidFill>
            </a:endParaRPr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sz="1800" u="sng">
                <a:solidFill>
                  <a:schemeClr val="hlink"/>
                </a:solidFill>
              </a:rPr>
              <a:t>https://princeton.zoom.us/rec/play/brgUbMhz_baaKE4kSg8Xtft22_FY0lAZycmikFcKa0xhcUfmR1PJw0vrKc_eujUUhC6zSZxcmuSa7i9c.tAIHY_Ma0aUuuUAO</a:t>
            </a:r>
            <a:endParaRPr dirty="0"/>
          </a:p>
        </p:txBody>
      </p:sp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Zoom Recording Links: Modern Macro-Finance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>
            <a:spLocks noGrp="1"/>
          </p:cNvSpPr>
          <p:nvPr>
            <p:ph type="body" idx="1"/>
          </p:nvPr>
        </p:nvSpPr>
        <p:spPr>
          <a:xfrm>
            <a:off x="413172" y="1530773"/>
            <a:ext cx="15497386" cy="7017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1440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None/>
            </a:pPr>
            <a:endParaRPr/>
          </a:p>
          <a:p>
            <a:pPr marL="457200" lvl="0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Lecture 11b: Cash vs. Cashless + I Theory of Money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https://princeton.zoom.us/rec/share/YNfhBcV2x9s3g9RF2Q8Bown0fUpZxaL2k_YaUbJ7tz2DmaGpCX-ZInKffEqWyg-l.PnddBcMA3_Uz-I1d?startTime=1634237071000</a:t>
            </a:r>
            <a:r>
              <a:rPr lang="en-US"/>
              <a:t> </a:t>
            </a:r>
            <a:endParaRPr/>
          </a:p>
          <a:p>
            <a:pPr marL="91440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None/>
            </a:pP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Char char="▪"/>
            </a:pPr>
            <a:r>
              <a:rPr lang="en-US"/>
              <a:t>Lecture 12: Welfare – Optimal Policy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https://princeton.zoom.us/rec/share/YNfhBcV2x9s3g9RF2Q8Bown0fUpZxaL2k_YaUbJ7tz2DmaGpCX-ZInKffEqWyg-l.PnddBcMA3_Uz-I1d?startTime=1634241236000</a:t>
            </a:r>
            <a:r>
              <a:rPr lang="en-US"/>
              <a:t> </a:t>
            </a:r>
            <a:endParaRPr/>
          </a:p>
        </p:txBody>
      </p:sp>
      <p:sp>
        <p:nvSpPr>
          <p:cNvPr id="119" name="Google Shape;119;p24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Zoom Recording Links: Modern Macro-Finance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>
            <a:spLocks noGrp="1"/>
          </p:cNvSpPr>
          <p:nvPr>
            <p:ph type="body" idx="1"/>
          </p:nvPr>
        </p:nvSpPr>
        <p:spPr>
          <a:xfrm>
            <a:off x="413172" y="1530772"/>
            <a:ext cx="15497386" cy="7613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>
                <a:solidFill>
                  <a:schemeClr val="dk1"/>
                </a:solidFill>
              </a:rPr>
              <a:t>Lecture 13a: International Real Model with Sudden Stops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https://princeton.zoom.us/rec/share/Y4jfN6araFkzF73hNR0LdjZPuUsS-ALc7M53pgT5VyTL2nFrhBx7IkB-DN3HbbPl.EaE8o_oJxKcJkN_R?startTime=1635346168000</a:t>
            </a:r>
            <a:r>
              <a:rPr lang="en-US" u="sng"/>
              <a:t> </a:t>
            </a:r>
            <a:endParaRPr/>
          </a:p>
          <a:p>
            <a:pPr marL="457200" lvl="0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/>
              <a:t>Lecture 13b: International Real Model with Sudden Stops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u="sng">
                <a:solidFill>
                  <a:schemeClr val="hlink"/>
                </a:solidFill>
              </a:rPr>
              <a:t>https://princeton.zoom.us/rec/share/HyskfijARH1DYLZQdqkZr56JN9U_h6F1Ld8V6ZlRFb3diS3xCkftT8FVdhqXhrQK.SAFWNPBkKTGFjoG5?startTime=1635777843000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Char char="▪"/>
            </a:pPr>
            <a:r>
              <a:rPr lang="en-US"/>
              <a:t>Lecture 14: International Monetary Model</a:t>
            </a:r>
            <a:endParaRPr/>
          </a:p>
          <a:p>
            <a:pPr marL="914400" lvl="1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600"/>
              <a:buChar char="▪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https://princeton.zoom.us/rec/share/-F8b3qTPbDO0WgMsdTEGuMPFdl1A3K2ZwGQ7QDDZ-6DNuI_PeQMEIroFS0ungQ3p.3CQjV_Y-snF0eMWx</a:t>
            </a:r>
            <a:r>
              <a:rPr lang="en-US"/>
              <a:t> 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600"/>
              <a:buChar char="▪"/>
            </a:pPr>
            <a:r>
              <a:rPr lang="en-US"/>
              <a:t>Lecture 15: Uncovered Interest Rate Parity</a:t>
            </a:r>
            <a:endParaRPr/>
          </a:p>
          <a:p>
            <a:pPr marL="91440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SzPts val="3200"/>
              <a:buChar char="▪"/>
            </a:pPr>
            <a:r>
              <a:rPr lang="en-US" u="sng">
                <a:solidFill>
                  <a:schemeClr val="hlink"/>
                </a:solidFill>
                <a:hlinkClick r:id="rId5"/>
              </a:rPr>
              <a:t>https://princeton.zoom.us/rec/share/LcjEGy7NcbARcPqgrGR6Ys4gl3tROKqLB_MLGMjh_MBno4_ZuygeruAYgolcXMTN.ChP9uhj30tF6FWss?startTime=1635173078000</a:t>
            </a:r>
            <a:r>
              <a:rPr lang="en-US"/>
              <a:t> </a:t>
            </a:r>
            <a:endParaRPr/>
          </a:p>
        </p:txBody>
      </p:sp>
      <p:sp>
        <p:nvSpPr>
          <p:cNvPr id="125" name="Google Shape;125;p25"/>
          <p:cNvSpPr txBox="1">
            <a:spLocks noGrp="1"/>
          </p:cNvSpPr>
          <p:nvPr>
            <p:ph type="title"/>
          </p:nvPr>
        </p:nvSpPr>
        <p:spPr>
          <a:xfrm>
            <a:off x="379306" y="97367"/>
            <a:ext cx="15497387" cy="1138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Zoom Recording Links: International – Eco553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>
            <a:spLocks noGrp="1"/>
          </p:cNvSpPr>
          <p:nvPr>
            <p:ph type="title"/>
          </p:nvPr>
        </p:nvSpPr>
        <p:spPr>
          <a:xfrm>
            <a:off x="1109133" y="2279652"/>
            <a:ext cx="14020801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rPr lang="en-US"/>
              <a:t>Precepts/TA Sessions</a:t>
            </a:r>
            <a:endParaRPr/>
          </a:p>
        </p:txBody>
      </p:sp>
      <p:sp>
        <p:nvSpPr>
          <p:cNvPr id="131" name="Google Shape;131;p22"/>
          <p:cNvSpPr txBox="1">
            <a:spLocks noGrp="1"/>
          </p:cNvSpPr>
          <p:nvPr>
            <p:ph type="body" idx="1"/>
          </p:nvPr>
        </p:nvSpPr>
        <p:spPr>
          <a:xfrm>
            <a:off x="1109133" y="6119285"/>
            <a:ext cx="14020801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SzPts val="3200"/>
              <a:buNone/>
            </a:pPr>
            <a:r>
              <a:rPr lang="en-US"/>
              <a:t>Andrey Alexandrov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1198</Words>
  <Application>Microsoft Office PowerPoint</Application>
  <PresentationFormat>Custom</PresentationFormat>
  <Paragraphs>115</Paragraphs>
  <Slides>14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Noto Sans Symbols</vt:lpstr>
      <vt:lpstr>Office Theme</vt:lpstr>
      <vt:lpstr>Modern Macro, Money, and  International Finance Eco529  Zoom RECORDING LINKS </vt:lpstr>
      <vt:lpstr>Zoom Recording Links: Modern Macro-Finance</vt:lpstr>
      <vt:lpstr>Zoom Recording Links: Modern Macro-Finance</vt:lpstr>
      <vt:lpstr>Zoom Recording Links: Modern Macro-Finance</vt:lpstr>
      <vt:lpstr>Yuliy’s Numerical Methods Lectures</vt:lpstr>
      <vt:lpstr>Zoom Recording Links: Modern Macro-Finance</vt:lpstr>
      <vt:lpstr>Zoom Recording Links: Modern Macro-Finance</vt:lpstr>
      <vt:lpstr>Zoom Recording Links: International – Eco553</vt:lpstr>
      <vt:lpstr>Precepts/TA Sessions</vt:lpstr>
      <vt:lpstr>Precepts</vt:lpstr>
      <vt:lpstr>Princeton Initiative 2021</vt:lpstr>
      <vt:lpstr>Zoom Recording Links</vt:lpstr>
      <vt:lpstr>Zoom Recording Links</vt:lpstr>
      <vt:lpstr>Zoom Recording 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Macro, Money, and  International Finance Eco529  Zoom RECORDING LINKS</dc:title>
  <dc:creator>Markus K. Brunnermeier</dc:creator>
  <cp:lastModifiedBy>Markus K. Brunnermeier</cp:lastModifiedBy>
  <cp:revision>3</cp:revision>
  <dcterms:created xsi:type="dcterms:W3CDTF">2020-05-22T02:43:19Z</dcterms:created>
  <dcterms:modified xsi:type="dcterms:W3CDTF">2022-12-21T21:33:26Z</dcterms:modified>
</cp:coreProperties>
</file>