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7" r:id="rId1"/>
  </p:sldMasterIdLst>
  <p:notesMasterIdLst>
    <p:notesMasterId r:id="rId59"/>
  </p:notesMasterIdLst>
  <p:sldIdLst>
    <p:sldId id="1466" r:id="rId2"/>
    <p:sldId id="1163" r:id="rId3"/>
    <p:sldId id="1406" r:id="rId4"/>
    <p:sldId id="346" r:id="rId5"/>
    <p:sldId id="1199" r:id="rId6"/>
    <p:sldId id="315" r:id="rId7"/>
    <p:sldId id="1402" r:id="rId8"/>
    <p:sldId id="575" r:id="rId9"/>
    <p:sldId id="271" r:id="rId10"/>
    <p:sldId id="1165" r:id="rId11"/>
    <p:sldId id="1164" r:id="rId12"/>
    <p:sldId id="1408" r:id="rId13"/>
    <p:sldId id="1407" r:id="rId14"/>
    <p:sldId id="1167" r:id="rId15"/>
    <p:sldId id="352" r:id="rId16"/>
    <p:sldId id="353" r:id="rId17"/>
    <p:sldId id="1144" r:id="rId18"/>
    <p:sldId id="1415" r:id="rId19"/>
    <p:sldId id="1414" r:id="rId20"/>
    <p:sldId id="1413" r:id="rId21"/>
    <p:sldId id="1412" r:id="rId22"/>
    <p:sldId id="1148" r:id="rId23"/>
    <p:sldId id="581" r:id="rId24"/>
    <p:sldId id="1169" r:id="rId25"/>
    <p:sldId id="1170" r:id="rId26"/>
    <p:sldId id="319" r:id="rId27"/>
    <p:sldId id="1467" r:id="rId28"/>
    <p:sldId id="320" r:id="rId29"/>
    <p:sldId id="321" r:id="rId30"/>
    <p:sldId id="322" r:id="rId31"/>
    <p:sldId id="323" r:id="rId32"/>
    <p:sldId id="1156" r:id="rId33"/>
    <p:sldId id="324" r:id="rId34"/>
    <p:sldId id="325" r:id="rId35"/>
    <p:sldId id="326" r:id="rId36"/>
    <p:sldId id="327" r:id="rId37"/>
    <p:sldId id="1195" r:id="rId38"/>
    <p:sldId id="328" r:id="rId39"/>
    <p:sldId id="1196" r:id="rId40"/>
    <p:sldId id="1417" r:id="rId41"/>
    <p:sldId id="330" r:id="rId42"/>
    <p:sldId id="1157" r:id="rId43"/>
    <p:sldId id="1197" r:id="rId44"/>
    <p:sldId id="1162" r:id="rId45"/>
    <p:sldId id="334" r:id="rId46"/>
    <p:sldId id="335" r:id="rId47"/>
    <p:sldId id="1409" r:id="rId48"/>
    <p:sldId id="338" r:id="rId49"/>
    <p:sldId id="339" r:id="rId50"/>
    <p:sldId id="344" r:id="rId51"/>
    <p:sldId id="303" r:id="rId52"/>
    <p:sldId id="345" r:id="rId53"/>
    <p:sldId id="343" r:id="rId54"/>
    <p:sldId id="340" r:id="rId55"/>
    <p:sldId id="341" r:id="rId56"/>
    <p:sldId id="342" r:id="rId57"/>
    <p:sldId id="350" r:id="rId58"/>
  </p:sldIdLst>
  <p:sldSz cx="16256000" cy="9144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9051840-0807-4006-AB4E-BA9CE51740F0}">
          <p14:sldIdLst>
            <p14:sldId id="1466"/>
          </p14:sldIdLst>
        </p14:section>
        <p14:section name="Default Section" id="{4ABF44D2-910A-4C98-B463-AE3E9295F9D3}">
          <p14:sldIdLst>
            <p14:sldId id="1163"/>
            <p14:sldId id="1406"/>
            <p14:sldId id="346"/>
            <p14:sldId id="1199"/>
            <p14:sldId id="315"/>
            <p14:sldId id="1402"/>
            <p14:sldId id="575"/>
          </p14:sldIdLst>
        </p14:section>
        <p14:section name="Model setup" id="{30738076-4C7A-415F-8348-532F4898D6D9}">
          <p14:sldIdLst>
            <p14:sldId id="271"/>
            <p14:sldId id="1165"/>
            <p14:sldId id="1164"/>
            <p14:sldId id="1408"/>
            <p14:sldId id="1407"/>
            <p14:sldId id="1167"/>
            <p14:sldId id="352"/>
          </p14:sldIdLst>
        </p14:section>
        <p14:section name="Only idiosyncratic shocks" id="{3296A3CE-C906-4CB6-966D-A8FA6E4777D3}">
          <p14:sldIdLst>
            <p14:sldId id="353"/>
            <p14:sldId id="1144"/>
            <p14:sldId id="1415"/>
            <p14:sldId id="1414"/>
            <p14:sldId id="1413"/>
            <p14:sldId id="1412"/>
            <p14:sldId id="1148"/>
            <p14:sldId id="581"/>
            <p14:sldId id="1169"/>
            <p14:sldId id="1170"/>
            <p14:sldId id="319"/>
            <p14:sldId id="1467"/>
            <p14:sldId id="320"/>
            <p14:sldId id="321"/>
            <p14:sldId id="322"/>
            <p14:sldId id="323"/>
          </p14:sldIdLst>
        </p14:section>
        <p14:section name="Only countrywide shocks" id="{1BF140BD-B8A1-4EDD-94E9-0F62CB7CFA23}">
          <p14:sldIdLst>
            <p14:sldId id="1156"/>
            <p14:sldId id="324"/>
            <p14:sldId id="325"/>
            <p14:sldId id="326"/>
            <p14:sldId id="327"/>
            <p14:sldId id="1195"/>
            <p14:sldId id="328"/>
            <p14:sldId id="1196"/>
            <p14:sldId id="1417"/>
            <p14:sldId id="330"/>
            <p14:sldId id="1157"/>
            <p14:sldId id="1197"/>
            <p14:sldId id="1162"/>
            <p14:sldId id="334"/>
            <p14:sldId id="335"/>
            <p14:sldId id="1409"/>
            <p14:sldId id="338"/>
            <p14:sldId id="339"/>
            <p14:sldId id="344"/>
            <p14:sldId id="303"/>
          </p14:sldIdLst>
        </p14:section>
        <p14:section name="Extra Slides" id="{EF9B9508-2843-42BA-B198-E9890774D89C}">
          <p14:sldIdLst>
            <p14:sldId id="345"/>
            <p14:sldId id="343"/>
            <p14:sldId id="340"/>
            <p14:sldId id="341"/>
            <p14:sldId id="342"/>
            <p14:sldId id="35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7B78"/>
    <a:srgbClr val="667E84"/>
    <a:srgbClr val="8C948C"/>
    <a:srgbClr val="783F05"/>
    <a:srgbClr val="816543"/>
    <a:srgbClr val="7A807A"/>
    <a:srgbClr val="A6ACA6"/>
    <a:srgbClr val="A6ADA6"/>
    <a:srgbClr val="A6AAA6"/>
    <a:srgbClr val="A6A6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81" autoAdjust="0"/>
    <p:restoredTop sz="94660"/>
  </p:normalViewPr>
  <p:slideViewPr>
    <p:cSldViewPr snapToGrid="0">
      <p:cViewPr varScale="1">
        <p:scale>
          <a:sx n="61" d="100"/>
          <a:sy n="61" d="100"/>
        </p:scale>
        <p:origin x="677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78.emf"/><Relationship Id="rId3" Type="http://schemas.openxmlformats.org/officeDocument/2006/relationships/image" Target="../media/image69.emf"/><Relationship Id="rId7" Type="http://schemas.openxmlformats.org/officeDocument/2006/relationships/image" Target="../media/image77.emf"/><Relationship Id="rId2" Type="http://schemas.openxmlformats.org/officeDocument/2006/relationships/image" Target="../media/image68.emf"/><Relationship Id="rId1" Type="http://schemas.openxmlformats.org/officeDocument/2006/relationships/image" Target="../media/image80.emf"/><Relationship Id="rId6" Type="http://schemas.openxmlformats.org/officeDocument/2006/relationships/image" Target="../media/image72.emf"/><Relationship Id="rId5" Type="http://schemas.openxmlformats.org/officeDocument/2006/relationships/image" Target="../media/image76.emf"/><Relationship Id="rId4" Type="http://schemas.openxmlformats.org/officeDocument/2006/relationships/image" Target="../media/image70.emf"/><Relationship Id="rId9" Type="http://schemas.openxmlformats.org/officeDocument/2006/relationships/image" Target="../media/image7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image" Target="../media/image4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55.emf"/><Relationship Id="rId1" Type="http://schemas.openxmlformats.org/officeDocument/2006/relationships/image" Target="../media/image54.emf"/><Relationship Id="rId5" Type="http://schemas.openxmlformats.org/officeDocument/2006/relationships/image" Target="../media/image58.emf"/><Relationship Id="rId4" Type="http://schemas.openxmlformats.org/officeDocument/2006/relationships/image" Target="../media/image57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55.emf"/><Relationship Id="rId1" Type="http://schemas.openxmlformats.org/officeDocument/2006/relationships/image" Target="../media/image54.emf"/><Relationship Id="rId5" Type="http://schemas.openxmlformats.org/officeDocument/2006/relationships/image" Target="../media/image58.emf"/><Relationship Id="rId4" Type="http://schemas.openxmlformats.org/officeDocument/2006/relationships/image" Target="../media/image57.e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74.emf"/><Relationship Id="rId3" Type="http://schemas.openxmlformats.org/officeDocument/2006/relationships/image" Target="../media/image69.emf"/><Relationship Id="rId7" Type="http://schemas.openxmlformats.org/officeDocument/2006/relationships/image" Target="../media/image73.emf"/><Relationship Id="rId2" Type="http://schemas.openxmlformats.org/officeDocument/2006/relationships/image" Target="../media/image68.emf"/><Relationship Id="rId1" Type="http://schemas.openxmlformats.org/officeDocument/2006/relationships/image" Target="../media/image67.emf"/><Relationship Id="rId6" Type="http://schemas.openxmlformats.org/officeDocument/2006/relationships/image" Target="../media/image72.emf"/><Relationship Id="rId5" Type="http://schemas.openxmlformats.org/officeDocument/2006/relationships/image" Target="../media/image71.emf"/><Relationship Id="rId4" Type="http://schemas.openxmlformats.org/officeDocument/2006/relationships/image" Target="../media/image70.emf"/><Relationship Id="rId9" Type="http://schemas.openxmlformats.org/officeDocument/2006/relationships/image" Target="../media/image75.e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79.emf"/><Relationship Id="rId3" Type="http://schemas.openxmlformats.org/officeDocument/2006/relationships/image" Target="../media/image70.emf"/><Relationship Id="rId7" Type="http://schemas.openxmlformats.org/officeDocument/2006/relationships/image" Target="../media/image78.emf"/><Relationship Id="rId2" Type="http://schemas.openxmlformats.org/officeDocument/2006/relationships/image" Target="../media/image69.emf"/><Relationship Id="rId1" Type="http://schemas.openxmlformats.org/officeDocument/2006/relationships/image" Target="../media/image68.emf"/><Relationship Id="rId6" Type="http://schemas.openxmlformats.org/officeDocument/2006/relationships/image" Target="../media/image77.emf"/><Relationship Id="rId5" Type="http://schemas.openxmlformats.org/officeDocument/2006/relationships/image" Target="../media/image72.emf"/><Relationship Id="rId4" Type="http://schemas.openxmlformats.org/officeDocument/2006/relationships/image" Target="../media/image7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145" cy="465743"/>
          </a:xfrm>
          <a:prstGeom prst="rect">
            <a:avLst/>
          </a:prstGeom>
        </p:spPr>
        <p:txBody>
          <a:bodyPr vert="horz" lIns="88139" tIns="44070" rIns="88139" bIns="4407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734" y="0"/>
            <a:ext cx="3038145" cy="465743"/>
          </a:xfrm>
          <a:prstGeom prst="rect">
            <a:avLst/>
          </a:prstGeom>
        </p:spPr>
        <p:txBody>
          <a:bodyPr vert="horz" lIns="88139" tIns="44070" rIns="88139" bIns="44070" rtlCol="0"/>
          <a:lstStyle>
            <a:lvl1pPr algn="r">
              <a:defRPr sz="1200"/>
            </a:lvl1pPr>
          </a:lstStyle>
          <a:p>
            <a:fld id="{45134485-A889-4386-B51E-6413B6F6EF52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139" tIns="44070" rIns="88139" bIns="4407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345" y="4474508"/>
            <a:ext cx="5607711" cy="3659842"/>
          </a:xfrm>
          <a:prstGeom prst="rect">
            <a:avLst/>
          </a:prstGeom>
        </p:spPr>
        <p:txBody>
          <a:bodyPr vert="horz" lIns="88139" tIns="44070" rIns="88139" bIns="4407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0658"/>
            <a:ext cx="3038145" cy="465742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734" y="8830658"/>
            <a:ext cx="3038145" cy="465742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r">
              <a:defRPr sz="1200"/>
            </a:lvl1pPr>
          </a:lstStyle>
          <a:p>
            <a:fld id="{0EA601D8-ACC3-416E-9B32-B55B391DC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317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is the old idea of</a:t>
            </a:r>
            <a:r>
              <a:rPr lang="en-US" baseline="0" dirty="0"/>
              <a:t> money and frictions, and idiosyncratic risk and capital flows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53AF5-EDF0-4591-86F8-9A6128C6CA7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2497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about with money and stocks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53AF5-EDF0-4591-86F8-9A6128C6CA7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7621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53AF5-EDF0-4591-86F8-9A6128C6CA7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7621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53AF5-EDF0-4591-86F8-9A6128C6CA7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4419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53AF5-EDF0-4591-86F8-9A6128C6CA77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4555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53AF5-EDF0-4591-86F8-9A6128C6CA77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4419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53AF5-EDF0-4591-86F8-9A6128C6CA77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4419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can be proved analytically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53AF5-EDF0-4591-86F8-9A6128C6CA77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4419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Next,</a:t>
            </a:r>
            <a:r>
              <a:rPr lang="en-US" baseline="0" dirty="0"/>
              <a:t> solving the full model.  You’ll see a lot of algebra, details don’t really matter.  </a:t>
            </a:r>
          </a:p>
          <a:p>
            <a:r>
              <a:rPr lang="en-US" baseline="0" dirty="0"/>
              <a:t>It’s a system that can be put in a computer.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53AF5-EDF0-4591-86F8-9A6128C6CA77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4419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53AF5-EDF0-4591-86F8-9A6128C6CA77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2331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53AF5-EDF0-4591-86F8-9A6128C6CA77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4419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53AF5-EDF0-4591-86F8-9A6128C6CA7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4419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53AF5-EDF0-4591-86F8-9A6128C6CA77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4419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567" indent="-228567">
              <a:buAutoNum type="arabicParenBoth"/>
            </a:pPr>
            <a:r>
              <a:rPr lang="en-US" dirty="0"/>
              <a:t>Two currencies are imperfect substitutes,</a:t>
            </a:r>
            <a:r>
              <a:rPr lang="en-US" baseline="0" dirty="0"/>
              <a:t> portfolio weight on local currency declines as v goes up</a:t>
            </a:r>
          </a:p>
          <a:p>
            <a:pPr marL="228567" indent="-228567">
              <a:buAutoNum type="arabicParenBoth"/>
            </a:pPr>
            <a:r>
              <a:rPr lang="en-US" baseline="0" dirty="0"/>
              <a:t>Value of local currency is non-monotonic in \tilde\sigma</a:t>
            </a:r>
          </a:p>
          <a:p>
            <a:pPr marL="228567" indent="-228567">
              <a:buAutoNum type="arabicParenBoth"/>
            </a:pPr>
            <a:r>
              <a:rPr lang="en-US" baseline="0" dirty="0"/>
              <a:t>It rises slowly (local currency insures idiosyncratic risk), but falls quite fast (when dollar starts dominating)</a:t>
            </a:r>
          </a:p>
          <a:p>
            <a:r>
              <a:rPr lang="en-US" baseline="0" dirty="0"/>
              <a:t>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53AF5-EDF0-4591-86F8-9A6128C6CA77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44190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Again,</a:t>
            </a:r>
            <a:r>
              <a:rPr lang="en-US" baseline="0" dirty="0"/>
              <a:t> there’s an interval of high sensitivity </a:t>
            </a:r>
          </a:p>
          <a:p>
            <a:r>
              <a:rPr lang="en-US" baseline="0" dirty="0"/>
              <a:t>This is the taper tantrum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53AF5-EDF0-4591-86F8-9A6128C6CA77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44190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53AF5-EDF0-4591-86F8-9A6128C6CA77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34727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567" indent="-228567">
              <a:buAutoNum type="arabicParenBoth"/>
            </a:pPr>
            <a:r>
              <a:rPr lang="en-US" dirty="0"/>
              <a:t>Dollars</a:t>
            </a:r>
            <a:r>
              <a:rPr lang="en-US" baseline="0" dirty="0"/>
              <a:t> held in equilibrium depend on \tilde\sigma</a:t>
            </a:r>
          </a:p>
          <a:p>
            <a:pPr marL="228567" indent="-228567">
              <a:buAutoNum type="arabicParenBoth"/>
            </a:pPr>
            <a:r>
              <a:rPr lang="en-US" baseline="0" dirty="0"/>
              <a:t>Not a serious calibration, but welfare effect is hugely significant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53AF5-EDF0-4591-86F8-9A6128C6CA77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44190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53AF5-EDF0-4591-86F8-9A6128C6CA77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44190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53AF5-EDF0-4591-86F8-9A6128C6CA77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44190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300">
                <a:solidFill>
                  <a:schemeClr val="tx1"/>
                </a:solidFill>
                <a:latin typeface="Arial Unicode MS" charset="0"/>
                <a:ea typeface="ＭＳ Ｐゴシック" charset="0"/>
                <a:cs typeface="ＭＳ Ｐゴシック" charset="0"/>
              </a:defRPr>
            </a:lvl1pPr>
            <a:lvl2pPr marL="716025" indent="-275394" eaLnBrk="0" hangingPunct="0">
              <a:defRPr sz="23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2pPr>
            <a:lvl3pPr marL="1101577" indent="-220316" eaLnBrk="0" hangingPunct="0">
              <a:defRPr sz="23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3pPr>
            <a:lvl4pPr marL="1542207" indent="-220316" eaLnBrk="0" hangingPunct="0">
              <a:defRPr sz="23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4pPr>
            <a:lvl5pPr marL="1982838" indent="-220316" eaLnBrk="0" hangingPunct="0">
              <a:defRPr sz="23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5pPr>
            <a:lvl6pPr marL="2423468" indent="-220316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6pPr>
            <a:lvl7pPr marL="2864099" indent="-220316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7pPr>
            <a:lvl8pPr marL="3304728" indent="-220316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8pPr>
            <a:lvl9pPr marL="3745359" indent="-220316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9pPr>
          </a:lstStyle>
          <a:p>
            <a:pPr eaLnBrk="1" hangingPunct="1"/>
            <a:fld id="{2A58877D-50C1-7843-ACB8-AE12FEAF4190}" type="slidenum">
              <a:rPr lang="en-US" sz="1200">
                <a:latin typeface="Arial" charset="0"/>
              </a:rPr>
              <a:pPr eaLnBrk="1" hangingPunct="1"/>
              <a:t>51</a:t>
            </a:fld>
            <a:endParaRPr lang="en-US" sz="1200">
              <a:latin typeface="Arial" charset="0"/>
            </a:endParaRPr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6400" y="698500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53AF5-EDF0-4591-86F8-9A6128C6CA77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44190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53AF5-EDF0-4591-86F8-9A6128C6CA77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4419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53AF5-EDF0-4591-86F8-9A6128C6CA7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44190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53AF5-EDF0-4591-86F8-9A6128C6CA77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4419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53AF5-EDF0-4591-86F8-9A6128C6CA7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4419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53AF5-EDF0-4591-86F8-9A6128C6CA7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9561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Discuss growth intuition.  Higher risk – individuals</a:t>
            </a:r>
            <a:r>
              <a:rPr lang="en-US" baseline="0" dirty="0"/>
              <a:t> overinvest in local assets until they can use dollars.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53AF5-EDF0-4591-86F8-9A6128C6CA7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3315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53AF5-EDF0-4591-86F8-9A6128C6CA7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7621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53AF5-EDF0-4591-86F8-9A6128C6CA7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8876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 can change</a:t>
            </a:r>
            <a:r>
              <a:rPr lang="en-US" baseline="0" dirty="0"/>
              <a:t> the quantity of local currency immediately (but promising taxes) but cannot really affect the quantity of $ held in the country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53AF5-EDF0-4591-86F8-9A6128C6CA7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4419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82227-37B3-43BC-ADC8-5578DB9E1C2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4D2157F-F89D-466F-9CA6-B4A846B40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08989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82227-37B3-43BC-ADC8-5578DB9E1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005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337628" y="1669473"/>
            <a:ext cx="3505200" cy="677708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3171" y="1669473"/>
            <a:ext cx="11817313" cy="6878474"/>
          </a:xfrm>
        </p:spPr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82227-37B3-43BC-ADC8-5578DB9E1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856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1573" y="1530350"/>
            <a:ext cx="15342084" cy="3183467"/>
          </a:xfrm>
        </p:spPr>
        <p:txBody>
          <a:bodyPr anchor="b">
            <a:normAutofit/>
          </a:bodyPr>
          <a:lstStyle>
            <a:lvl1pPr algn="l">
              <a:defRPr sz="6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1573" y="5242368"/>
            <a:ext cx="12192000" cy="925676"/>
          </a:xfrm>
        </p:spPr>
        <p:txBody>
          <a:bodyPr/>
          <a:lstStyle>
            <a:lvl1pPr marL="0" indent="0" algn="l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11573" y="8561095"/>
            <a:ext cx="2375409" cy="53379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fld id="{9A608B8F-BD55-41DE-9703-222A03C3766C}" type="datetimeFigureOut">
              <a:rPr lang="en-US" smtClean="0"/>
              <a:pPr/>
              <a:t>11/5/2021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1573" y="8547947"/>
            <a:ext cx="14469069" cy="54694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82227-37B3-43BC-ADC8-5578DB9E1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02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9133" y="2279652"/>
            <a:ext cx="14020800" cy="3803649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9133" y="6119285"/>
            <a:ext cx="14020800" cy="200024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09133" y="8547947"/>
            <a:ext cx="3657600" cy="533798"/>
          </a:xfrm>
          <a:prstGeom prst="rect">
            <a:avLst/>
          </a:prstGeom>
        </p:spPr>
        <p:txBody>
          <a:bodyPr/>
          <a:lstStyle/>
          <a:p>
            <a:fld id="{9A608B8F-BD55-41DE-9703-222A03C3766C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2514" y="8547947"/>
            <a:ext cx="14291997" cy="54694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82227-37B3-43BC-ADC8-5578DB9E1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641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3172" y="1490132"/>
            <a:ext cx="7613228" cy="707135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490133"/>
            <a:ext cx="7680958" cy="7071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82227-37B3-43BC-ADC8-5578DB9E1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253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717" y="486834"/>
            <a:ext cx="14020800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9718" y="2241551"/>
            <a:ext cx="6877049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9718" y="3340100"/>
            <a:ext cx="6877049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29600" y="2241551"/>
            <a:ext cx="6910917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29600" y="3340100"/>
            <a:ext cx="6910917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284321">
            <a:off x="3394017" y="8996239"/>
            <a:ext cx="3657600" cy="533798"/>
          </a:xfrm>
          <a:prstGeom prst="rect">
            <a:avLst/>
          </a:prstGeom>
        </p:spPr>
        <p:txBody>
          <a:bodyPr/>
          <a:lstStyle/>
          <a:p>
            <a:fld id="{9A608B8F-BD55-41DE-9703-222A03C3766C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82227-37B3-43BC-ADC8-5578DB9E1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970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 rot="284321">
            <a:off x="3394017" y="8996239"/>
            <a:ext cx="3657600" cy="533798"/>
          </a:xfrm>
          <a:prstGeom prst="rect">
            <a:avLst/>
          </a:prstGeom>
        </p:spPr>
        <p:txBody>
          <a:bodyPr/>
          <a:lstStyle/>
          <a:p>
            <a:fld id="{9A608B8F-BD55-41DE-9703-222A03C3766C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82227-37B3-43BC-ADC8-5578DB9E1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233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284321">
            <a:off x="3394017" y="8996239"/>
            <a:ext cx="3657600" cy="533798"/>
          </a:xfrm>
          <a:prstGeom prst="rect">
            <a:avLst/>
          </a:prstGeom>
        </p:spPr>
        <p:txBody>
          <a:bodyPr/>
          <a:lstStyle/>
          <a:p>
            <a:fld id="{9A608B8F-BD55-41DE-9703-222A03C3766C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82227-37B3-43BC-ADC8-5578DB9E1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016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718" y="609600"/>
            <a:ext cx="5242983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0917" y="1316567"/>
            <a:ext cx="8229600" cy="6498167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9718" y="2743200"/>
            <a:ext cx="5242983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284321">
            <a:off x="3394017" y="8996239"/>
            <a:ext cx="3657600" cy="533798"/>
          </a:xfrm>
          <a:prstGeom prst="rect">
            <a:avLst/>
          </a:prstGeom>
        </p:spPr>
        <p:txBody>
          <a:bodyPr/>
          <a:lstStyle/>
          <a:p>
            <a:fld id="{9A608B8F-BD55-41DE-9703-222A03C3766C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82227-37B3-43BC-ADC8-5578DB9E1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497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172" y="1447800"/>
            <a:ext cx="5949529" cy="1752902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06682" y="1447800"/>
            <a:ext cx="9003876" cy="6967583"/>
          </a:xfrm>
        </p:spPr>
        <p:txBody>
          <a:bodyPr anchor="t"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3173" y="3333266"/>
            <a:ext cx="5949528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82227-37B3-43BC-ADC8-5578DB9E1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104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9306" y="97367"/>
            <a:ext cx="15497387" cy="11387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3172" y="1530773"/>
            <a:ext cx="15497386" cy="70171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416106" y="8143240"/>
            <a:ext cx="988904" cy="546946"/>
          </a:xfrm>
          <a:prstGeom prst="rect">
            <a:avLst/>
          </a:prstGeom>
          <a:scene3d>
            <a:camera prst="isometricOffAxis1Left"/>
            <a:lightRig rig="threePt" dir="t"/>
          </a:scene3d>
        </p:spPr>
        <p:txBody>
          <a:bodyPr vert="horz" lIns="91440" tIns="45720" rIns="91440" bIns="45720" rtlCol="0" anchor="ctr"/>
          <a:lstStyle>
            <a:lvl1pPr algn="r">
              <a:defRPr sz="4000">
                <a:solidFill>
                  <a:schemeClr val="bg1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fld id="{57426709-093A-476B-97F5-7029BDCDAF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3172" y="8547947"/>
            <a:ext cx="14401339" cy="5469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778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798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4800" b="1" kern="1200">
          <a:solidFill>
            <a:schemeClr val="tx1"/>
          </a:solidFill>
          <a:latin typeface="+mn-lt"/>
          <a:ea typeface="+mj-ea"/>
          <a:cs typeface="Segoe UI" panose="020B0502040204020203" pitchFamily="34" charset="0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Clr>
          <a:schemeClr val="tx1"/>
        </a:buClr>
        <a:buFont typeface="Wingdings" panose="05000000000000000000" pitchFamily="2" charset="2"/>
        <a:buChar char="§"/>
        <a:defRPr sz="3600" kern="1200">
          <a:solidFill>
            <a:schemeClr val="tx1"/>
          </a:solidFill>
          <a:latin typeface="+mj-lt"/>
          <a:ea typeface="+mn-ea"/>
          <a:cs typeface="Segoe UI" panose="020B0502040204020203" pitchFamily="34" charset="0"/>
        </a:defRPr>
      </a:lvl1pPr>
      <a:lvl2pPr marL="640080" indent="-304792" algn="l" defTabSz="1219170" rtl="0" eaLnBrk="1" latinLnBrk="0" hangingPunct="1">
        <a:lnSpc>
          <a:spcPct val="90000"/>
        </a:lnSpc>
        <a:spcBef>
          <a:spcPts val="667"/>
        </a:spcBef>
        <a:buClr>
          <a:schemeClr val="tx1"/>
        </a:buClr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+mj-lt"/>
          <a:ea typeface="+mn-ea"/>
          <a:cs typeface="Segoe UI" panose="020B0502040204020203" pitchFamily="34" charset="0"/>
        </a:defRPr>
      </a:lvl2pPr>
      <a:lvl3pPr marL="914400" indent="-304792" algn="l" defTabSz="1219170" rtl="0" eaLnBrk="1" latinLnBrk="0" hangingPunct="1">
        <a:lnSpc>
          <a:spcPct val="90000"/>
        </a:lnSpc>
        <a:spcBef>
          <a:spcPts val="667"/>
        </a:spcBef>
        <a:buClr>
          <a:schemeClr val="tx1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j-lt"/>
          <a:ea typeface="+mn-ea"/>
          <a:cs typeface="Segoe UI" panose="020B0502040204020203" pitchFamily="34" charset="0"/>
        </a:defRPr>
      </a:lvl3pPr>
      <a:lvl4pPr marL="1188720" indent="-304792" algn="l" defTabSz="1219170" rtl="0" eaLnBrk="1" latinLnBrk="0" hangingPunct="1">
        <a:lnSpc>
          <a:spcPct val="90000"/>
        </a:lnSpc>
        <a:spcBef>
          <a:spcPts val="667"/>
        </a:spcBef>
        <a:buClr>
          <a:schemeClr val="tx1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j-lt"/>
          <a:ea typeface="+mn-ea"/>
          <a:cs typeface="Segoe UI" panose="020B0502040204020203" pitchFamily="34" charset="0"/>
        </a:defRPr>
      </a:lvl4pPr>
      <a:lvl5pPr marL="1463040" indent="-304792" algn="l" defTabSz="1219170" rtl="0" eaLnBrk="1" latinLnBrk="0" hangingPunct="1">
        <a:lnSpc>
          <a:spcPct val="90000"/>
        </a:lnSpc>
        <a:spcBef>
          <a:spcPts val="667"/>
        </a:spcBef>
        <a:buClr>
          <a:schemeClr val="tx1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j-lt"/>
          <a:ea typeface="+mn-ea"/>
          <a:cs typeface="Segoe UI" panose="020B0502040204020203" pitchFamily="34" charset="0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0.png"/><Relationship Id="rId3" Type="http://schemas.openxmlformats.org/officeDocument/2006/relationships/image" Target="../media/image24.png"/><Relationship Id="rId7" Type="http://schemas.openxmlformats.org/officeDocument/2006/relationships/image" Target="../media/image2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0.png"/><Relationship Id="rId11" Type="http://schemas.openxmlformats.org/officeDocument/2006/relationships/image" Target="../media/image27.png"/><Relationship Id="rId4" Type="http://schemas.openxmlformats.org/officeDocument/2006/relationships/image" Target="../media/image200.png"/><Relationship Id="rId9" Type="http://schemas.openxmlformats.org/officeDocument/2006/relationships/image" Target="../media/image25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image" Target="../media/image34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2.emf"/><Relationship Id="rId12" Type="http://schemas.openxmlformats.org/officeDocument/2006/relationships/image" Target="../media/image33.png"/><Relationship Id="rId17" Type="http://schemas.openxmlformats.org/officeDocument/2006/relationships/image" Target="../media/image32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30.png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29.png"/><Relationship Id="rId5" Type="http://schemas.openxmlformats.org/officeDocument/2006/relationships/image" Target="../media/image31.png"/><Relationship Id="rId15" Type="http://schemas.openxmlformats.org/officeDocument/2006/relationships/image" Target="../media/image36.png"/><Relationship Id="rId10" Type="http://schemas.openxmlformats.org/officeDocument/2006/relationships/oleObject" Target="../embeddings/oleObject3.bin"/><Relationship Id="rId4" Type="http://schemas.openxmlformats.org/officeDocument/2006/relationships/image" Target="../media/image14.emf"/><Relationship Id="rId9" Type="http://schemas.openxmlformats.org/officeDocument/2006/relationships/image" Target="../media/image13.emf"/><Relationship Id="rId14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43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42.png"/><Relationship Id="rId12" Type="http://schemas.openxmlformats.org/officeDocument/2006/relationships/image" Target="../media/image420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90.png"/><Relationship Id="rId11" Type="http://schemas.openxmlformats.org/officeDocument/2006/relationships/image" Target="../media/image410.png"/><Relationship Id="rId5" Type="http://schemas.openxmlformats.org/officeDocument/2006/relationships/image" Target="../media/image37.png"/><Relationship Id="rId10" Type="http://schemas.openxmlformats.org/officeDocument/2006/relationships/oleObject" Target="../embeddings/oleObject5.bin"/><Relationship Id="rId4" Type="http://schemas.openxmlformats.org/officeDocument/2006/relationships/image" Target="../media/image15.emf"/><Relationship Id="rId9" Type="http://schemas.openxmlformats.org/officeDocument/2006/relationships/image" Target="../media/image13.emf"/><Relationship Id="rId14" Type="http://schemas.openxmlformats.org/officeDocument/2006/relationships/image" Target="../media/image44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43.png"/><Relationship Id="rId18" Type="http://schemas.openxmlformats.org/officeDocument/2006/relationships/oleObject" Target="../embeddings/oleObject3.bin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42.png"/><Relationship Id="rId12" Type="http://schemas.openxmlformats.org/officeDocument/2006/relationships/image" Target="../media/image420.png"/><Relationship Id="rId17" Type="http://schemas.microsoft.com/office/2007/relationships/hdphoto" Target="../media/hdphoto1.wdp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38.png"/><Relationship Id="rId1" Type="http://schemas.openxmlformats.org/officeDocument/2006/relationships/vmlDrawing" Target="../drawings/vmlDrawing3.vml"/><Relationship Id="rId6" Type="http://schemas.openxmlformats.org/officeDocument/2006/relationships/image" Target="../media/image390.png"/><Relationship Id="rId11" Type="http://schemas.openxmlformats.org/officeDocument/2006/relationships/image" Target="../media/image410.png"/><Relationship Id="rId5" Type="http://schemas.openxmlformats.org/officeDocument/2006/relationships/image" Target="../media/image37.png"/><Relationship Id="rId15" Type="http://schemas.openxmlformats.org/officeDocument/2006/relationships/image" Target="../media/image26.png"/><Relationship Id="rId10" Type="http://schemas.openxmlformats.org/officeDocument/2006/relationships/oleObject" Target="../embeddings/oleObject5.bin"/><Relationship Id="rId4" Type="http://schemas.openxmlformats.org/officeDocument/2006/relationships/image" Target="../media/image15.emf"/><Relationship Id="rId9" Type="http://schemas.openxmlformats.org/officeDocument/2006/relationships/image" Target="../media/image13.emf"/><Relationship Id="rId14" Type="http://schemas.openxmlformats.org/officeDocument/2006/relationships/image" Target="../media/image4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png"/><Relationship Id="rId4" Type="http://schemas.openxmlformats.org/officeDocument/2006/relationships/image" Target="../media/image4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emf"/><Relationship Id="rId3" Type="http://schemas.openxmlformats.org/officeDocument/2006/relationships/notesSlide" Target="../notesSlides/notesSlide14.xml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1.emf"/><Relationship Id="rId5" Type="http://schemas.openxmlformats.org/officeDocument/2006/relationships/oleObject" Target="../embeddings/oleObject6.bin"/><Relationship Id="rId10" Type="http://schemas.openxmlformats.org/officeDocument/2006/relationships/image" Target="../media/image43.emf"/><Relationship Id="rId4" Type="http://schemas.openxmlformats.org/officeDocument/2006/relationships/image" Target="../media/image46.png"/><Relationship Id="rId9" Type="http://schemas.openxmlformats.org/officeDocument/2006/relationships/oleObject" Target="../embeddings/oleObject8.bin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0.png"/><Relationship Id="rId4" Type="http://schemas.openxmlformats.org/officeDocument/2006/relationships/image" Target="../media/image52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53.e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61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13" Type="http://schemas.openxmlformats.org/officeDocument/2006/relationships/image" Target="../media/image58.emf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55.emf"/><Relationship Id="rId12" Type="http://schemas.openxmlformats.org/officeDocument/2006/relationships/oleObject" Target="../embeddings/oleObject1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1.bin"/><Relationship Id="rId11" Type="http://schemas.openxmlformats.org/officeDocument/2006/relationships/image" Target="../media/image57.emf"/><Relationship Id="rId5" Type="http://schemas.openxmlformats.org/officeDocument/2006/relationships/image" Target="../media/image54.emf"/><Relationship Id="rId10" Type="http://schemas.openxmlformats.org/officeDocument/2006/relationships/oleObject" Target="../embeddings/oleObject13.bin"/><Relationship Id="rId4" Type="http://schemas.openxmlformats.org/officeDocument/2006/relationships/oleObject" Target="../embeddings/oleObject10.bin"/><Relationship Id="rId9" Type="http://schemas.openxmlformats.org/officeDocument/2006/relationships/image" Target="../media/image56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2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emf"/><Relationship Id="rId13" Type="http://schemas.openxmlformats.org/officeDocument/2006/relationships/image" Target="../media/image75.png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12" Type="http://schemas.openxmlformats.org/officeDocument/2006/relationships/image" Target="../media/image58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55.emf"/><Relationship Id="rId11" Type="http://schemas.openxmlformats.org/officeDocument/2006/relationships/oleObject" Target="../embeddings/oleObject19.bin"/><Relationship Id="rId5" Type="http://schemas.openxmlformats.org/officeDocument/2006/relationships/oleObject" Target="../embeddings/oleObject16.bin"/><Relationship Id="rId10" Type="http://schemas.openxmlformats.org/officeDocument/2006/relationships/image" Target="../media/image57.emf"/><Relationship Id="rId4" Type="http://schemas.openxmlformats.org/officeDocument/2006/relationships/image" Target="../media/image54.emf"/><Relationship Id="rId9" Type="http://schemas.openxmlformats.org/officeDocument/2006/relationships/oleObject" Target="../embeddings/oleObject18.bin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6.png"/><Relationship Id="rId5" Type="http://schemas.openxmlformats.org/officeDocument/2006/relationships/image" Target="../media/image59.png"/><Relationship Id="rId4" Type="http://schemas.openxmlformats.org/officeDocument/2006/relationships/image" Target="NUL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38.png"/><Relationship Id="rId4" Type="http://schemas.openxmlformats.org/officeDocument/2006/relationships/image" Target="../media/image78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5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66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13" Type="http://schemas.openxmlformats.org/officeDocument/2006/relationships/image" Target="../media/image71.emf"/><Relationship Id="rId18" Type="http://schemas.openxmlformats.org/officeDocument/2006/relationships/oleObject" Target="../embeddings/oleObject27.bin"/><Relationship Id="rId3" Type="http://schemas.openxmlformats.org/officeDocument/2006/relationships/notesSlide" Target="../notesSlides/notesSlide28.xml"/><Relationship Id="rId21" Type="http://schemas.openxmlformats.org/officeDocument/2006/relationships/image" Target="../media/image75.emf"/><Relationship Id="rId7" Type="http://schemas.openxmlformats.org/officeDocument/2006/relationships/image" Target="../media/image68.emf"/><Relationship Id="rId12" Type="http://schemas.openxmlformats.org/officeDocument/2006/relationships/oleObject" Target="../embeddings/oleObject24.bin"/><Relationship Id="rId17" Type="http://schemas.openxmlformats.org/officeDocument/2006/relationships/image" Target="../media/image73.e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26.bin"/><Relationship Id="rId20" Type="http://schemas.openxmlformats.org/officeDocument/2006/relationships/oleObject" Target="../embeddings/oleObject28.bin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1.bin"/><Relationship Id="rId11" Type="http://schemas.openxmlformats.org/officeDocument/2006/relationships/image" Target="../media/image70.emf"/><Relationship Id="rId5" Type="http://schemas.openxmlformats.org/officeDocument/2006/relationships/image" Target="../media/image67.emf"/><Relationship Id="rId15" Type="http://schemas.openxmlformats.org/officeDocument/2006/relationships/image" Target="../media/image72.emf"/><Relationship Id="rId10" Type="http://schemas.openxmlformats.org/officeDocument/2006/relationships/oleObject" Target="../embeddings/oleObject23.bin"/><Relationship Id="rId19" Type="http://schemas.openxmlformats.org/officeDocument/2006/relationships/image" Target="../media/image74.emf"/><Relationship Id="rId4" Type="http://schemas.openxmlformats.org/officeDocument/2006/relationships/oleObject" Target="../embeddings/oleObject20.bin"/><Relationship Id="rId9" Type="http://schemas.openxmlformats.org/officeDocument/2006/relationships/image" Target="../media/image69.emf"/><Relationship Id="rId14" Type="http://schemas.openxmlformats.org/officeDocument/2006/relationships/oleObject" Target="../embeddings/oleObject25.bin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13" Type="http://schemas.openxmlformats.org/officeDocument/2006/relationships/image" Target="../media/image72.emf"/><Relationship Id="rId18" Type="http://schemas.openxmlformats.org/officeDocument/2006/relationships/oleObject" Target="../embeddings/oleObject36.bin"/><Relationship Id="rId3" Type="http://schemas.openxmlformats.org/officeDocument/2006/relationships/notesSlide" Target="../notesSlides/notesSlide29.xml"/><Relationship Id="rId7" Type="http://schemas.openxmlformats.org/officeDocument/2006/relationships/image" Target="../media/image69.emf"/><Relationship Id="rId12" Type="http://schemas.openxmlformats.org/officeDocument/2006/relationships/oleObject" Target="../embeddings/oleObject33.bin"/><Relationship Id="rId17" Type="http://schemas.openxmlformats.org/officeDocument/2006/relationships/image" Target="../media/image78.e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35.bin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30.bin"/><Relationship Id="rId11" Type="http://schemas.openxmlformats.org/officeDocument/2006/relationships/image" Target="../media/image76.emf"/><Relationship Id="rId5" Type="http://schemas.openxmlformats.org/officeDocument/2006/relationships/image" Target="../media/image68.emf"/><Relationship Id="rId15" Type="http://schemas.openxmlformats.org/officeDocument/2006/relationships/image" Target="../media/image77.emf"/><Relationship Id="rId10" Type="http://schemas.openxmlformats.org/officeDocument/2006/relationships/oleObject" Target="../embeddings/oleObject32.bin"/><Relationship Id="rId19" Type="http://schemas.openxmlformats.org/officeDocument/2006/relationships/image" Target="../media/image79.emf"/><Relationship Id="rId4" Type="http://schemas.openxmlformats.org/officeDocument/2006/relationships/oleObject" Target="../embeddings/oleObject29.bin"/><Relationship Id="rId9" Type="http://schemas.openxmlformats.org/officeDocument/2006/relationships/image" Target="../media/image70.emf"/><Relationship Id="rId14" Type="http://schemas.openxmlformats.org/officeDocument/2006/relationships/oleObject" Target="../embeddings/oleObject34.bin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9.bin"/><Relationship Id="rId13" Type="http://schemas.openxmlformats.org/officeDocument/2006/relationships/image" Target="../media/image76.emf"/><Relationship Id="rId18" Type="http://schemas.openxmlformats.org/officeDocument/2006/relationships/oleObject" Target="../embeddings/oleObject44.bin"/><Relationship Id="rId3" Type="http://schemas.openxmlformats.org/officeDocument/2006/relationships/notesSlide" Target="../notesSlides/notesSlide30.xml"/><Relationship Id="rId21" Type="http://schemas.openxmlformats.org/officeDocument/2006/relationships/image" Target="../media/image79.emf"/><Relationship Id="rId7" Type="http://schemas.openxmlformats.org/officeDocument/2006/relationships/image" Target="../media/image68.emf"/><Relationship Id="rId12" Type="http://schemas.openxmlformats.org/officeDocument/2006/relationships/oleObject" Target="../embeddings/oleObject41.bin"/><Relationship Id="rId17" Type="http://schemas.openxmlformats.org/officeDocument/2006/relationships/image" Target="../media/image77.e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43.bin"/><Relationship Id="rId20" Type="http://schemas.openxmlformats.org/officeDocument/2006/relationships/oleObject" Target="../embeddings/oleObject45.bin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38.bin"/><Relationship Id="rId11" Type="http://schemas.openxmlformats.org/officeDocument/2006/relationships/image" Target="../media/image70.emf"/><Relationship Id="rId5" Type="http://schemas.openxmlformats.org/officeDocument/2006/relationships/image" Target="../media/image80.emf"/><Relationship Id="rId15" Type="http://schemas.openxmlformats.org/officeDocument/2006/relationships/image" Target="../media/image72.emf"/><Relationship Id="rId10" Type="http://schemas.openxmlformats.org/officeDocument/2006/relationships/oleObject" Target="../embeddings/oleObject40.bin"/><Relationship Id="rId19" Type="http://schemas.openxmlformats.org/officeDocument/2006/relationships/image" Target="../media/image78.emf"/><Relationship Id="rId4" Type="http://schemas.openxmlformats.org/officeDocument/2006/relationships/oleObject" Target="../embeddings/oleObject37.bin"/><Relationship Id="rId9" Type="http://schemas.openxmlformats.org/officeDocument/2006/relationships/image" Target="../media/image69.emf"/><Relationship Id="rId14" Type="http://schemas.openxmlformats.org/officeDocument/2006/relationships/oleObject" Target="../embeddings/oleObject42.bin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EE43AB-1E76-404D-97BE-CFD45DA86B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1573" y="1392865"/>
            <a:ext cx="15342084" cy="4853763"/>
          </a:xfrm>
        </p:spPr>
        <p:txBody>
          <a:bodyPr>
            <a:normAutofit/>
          </a:bodyPr>
          <a:lstStyle/>
          <a:p>
            <a:br>
              <a:rPr lang="en-US" sz="7300" b="1" dirty="0">
                <a:solidFill>
                  <a:srgbClr val="667E84"/>
                </a:solidFill>
              </a:rPr>
            </a:br>
            <a:r>
              <a:rPr lang="en-US" sz="7300" b="1" dirty="0">
                <a:solidFill>
                  <a:srgbClr val="667E84"/>
                </a:solidFill>
              </a:rPr>
              <a:t>International Macro and Finance</a:t>
            </a:r>
            <a:br>
              <a:rPr lang="en-US" sz="7300" dirty="0">
                <a:solidFill>
                  <a:srgbClr val="667E84"/>
                </a:solidFill>
              </a:rPr>
            </a:br>
            <a:r>
              <a:rPr lang="en-US" sz="4800" dirty="0">
                <a:solidFill>
                  <a:srgbClr val="667E84"/>
                </a:solidFill>
              </a:rPr>
              <a:t>Eco553</a:t>
            </a:r>
            <a:br>
              <a:rPr lang="en-US" sz="4800" dirty="0">
                <a:solidFill>
                  <a:srgbClr val="667E84"/>
                </a:solidFill>
              </a:rPr>
            </a:br>
            <a:r>
              <a:rPr lang="en-US" sz="4800" b="1" dirty="0">
                <a:solidFill>
                  <a:srgbClr val="667E84"/>
                </a:solidFill>
              </a:rPr>
              <a:t>Lecture 03: International Monetary</a:t>
            </a:r>
            <a:br>
              <a:rPr lang="en-US" sz="4800" b="1" dirty="0">
                <a:solidFill>
                  <a:srgbClr val="667E84"/>
                </a:solidFill>
              </a:rPr>
            </a:br>
            <a:endParaRPr lang="en-US" sz="3600" dirty="0">
              <a:solidFill>
                <a:srgbClr val="667E84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FC50A0-E1F6-4C23-B605-0F21E69355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1573" y="5917019"/>
            <a:ext cx="12192000" cy="294320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r>
              <a:rPr lang="en-US" sz="4000" dirty="0"/>
              <a:t>Markus K. Brunnermeier</a:t>
            </a:r>
          </a:p>
          <a:p>
            <a:pPr>
              <a:lnSpc>
                <a:spcPct val="80000"/>
              </a:lnSpc>
            </a:pPr>
            <a:r>
              <a:rPr lang="en-US" dirty="0"/>
              <a:t>Princeton University</a:t>
            </a:r>
          </a:p>
          <a:p>
            <a:pPr>
              <a:lnSpc>
                <a:spcPct val="80000"/>
              </a:lnSpc>
            </a:pPr>
            <a:endParaRPr lang="en-US" dirty="0"/>
          </a:p>
          <a:p>
            <a:pPr>
              <a:lnSpc>
                <a:spcPct val="80000"/>
              </a:lnSpc>
            </a:pPr>
            <a:r>
              <a:rPr lang="en-US" i="1" dirty="0"/>
              <a:t>Based on </a:t>
            </a:r>
          </a:p>
          <a:p>
            <a:pPr>
              <a:lnSpc>
                <a:spcPct val="80000"/>
              </a:lnSpc>
            </a:pPr>
            <a:r>
              <a:rPr lang="en-US" dirty="0"/>
              <a:t>Brunnermeier and Sannikov (2019): </a:t>
            </a:r>
            <a:br>
              <a:rPr lang="en-US" dirty="0"/>
            </a:br>
            <a:r>
              <a:rPr lang="en-US" dirty="0"/>
              <a:t>International Monetary System: A Risk Perspective</a:t>
            </a:r>
          </a:p>
          <a:p>
            <a:pPr>
              <a:lnSpc>
                <a:spcPct val="8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2224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39117-5195-4FD6-8AC8-7A1C3AF65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Setup of SOE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BFCA07C-0635-42E9-BDD2-606E8AC7661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11480" y="1527048"/>
                <a:ext cx="11679731" cy="7034047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Preferences of all citizens in small open economy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 smtClean="0">
                                      <a:solidFill>
                                        <a:srgbClr val="487B78"/>
                                      </a:solidFill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Sup>
                                            <m:sSubSup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𝑐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sub>
                                            <m:sup>
                                              <m:acc>
                                                <m:accPr>
                                                  <m:chr m:val="̃"/>
                                                  <m:ctrlP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  <m:t>𝑖</m:t>
                                                  </m:r>
                                                </m:e>
                                              </m:acc>
                                            </m:sup>
                                          </m:sSubSup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1−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rgbClr val="487B78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𝛾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den>
                              </m:f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e>
                          </m:nary>
                        </m:e>
                      </m:d>
                    </m:oMath>
                  </m:oMathPara>
                </a14:m>
                <a:endParaRPr lang="en-US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  <m:sup>
                            <m:acc>
                              <m:accPr>
                                <m:chr m:val="̃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acc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  <m:sup>
                            <m:acc>
                              <m:accPr>
                                <m:chr m:val="̃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acc>
                          </m:sup>
                        </m:sSubSup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$</m:t>
                        </m:r>
                      </m:sup>
                    </m:sSub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$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𝑑𝑡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₱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sSubSup>
                      <m:sSub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₱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$</m:t>
                            </m:r>
                          </m:sup>
                        </m:sSub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₱</m:t>
                            </m:r>
                          </m:sup>
                        </m:sSub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̃"/>
                            <m:ctrlPr>
                              <a:rPr lang="en-US" b="0" i="1" smtClean="0">
                                <a:solidFill>
                                  <a:srgbClr val="487B78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solidFill>
                                  <a:srgbClr val="487B78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acc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  <m:sup>
                            <m:acc>
                              <m:accPr>
                                <m:chr m:val="̃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acc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  <m:sup>
                            <m:acc>
                              <m:accPr>
                                <m:chr m:val="̃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acc>
                          </m:sup>
                        </m:sSubSup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Portfolio shares</a:t>
                </a:r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i="1" smtClean="0">
                            <a:solidFill>
                              <a:srgbClr val="487B78"/>
                            </a:solidFill>
                            <a:latin typeface="Cambria Math" panose="02040503050406030204" pitchFamily="18" charset="0"/>
                          </a:rPr>
                          <m:t>$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			in dollar  (international currency)</a:t>
                </a:r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₱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		in peso    (domestic currency)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1−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$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₱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	in physical capital</a:t>
                </a:r>
              </a:p>
              <a:p>
                <a:endParaRPr lang="en-US" dirty="0"/>
              </a:p>
              <a:p>
                <a:pPr lvl="2"/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BFCA07C-0635-42E9-BDD2-606E8AC7661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1480" y="1527048"/>
                <a:ext cx="11679731" cy="7034047"/>
              </a:xfrm>
              <a:blipFill>
                <a:blip r:embed="rId2"/>
                <a:stretch>
                  <a:fillRect l="-1410" t="-2168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997F41-F8BA-47E2-850D-628E60609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82227-37B3-43BC-ADC8-5578DB9E1C2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8418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0716A-5734-41C0-BEBF-C91C2E470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Setup of SOE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86EE600-EE44-48B9-A4A6-4F6EDF6FA7B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11480" y="1527048"/>
                <a:ext cx="11679731" cy="8090269"/>
              </a:xfrm>
            </p:spPr>
            <p:txBody>
              <a:bodyPr/>
              <a:lstStyle/>
              <a:p>
                <a:r>
                  <a:rPr lang="en-US" dirty="0"/>
                  <a:t>Capital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acc>
                          <m:accPr>
                            <m:chr m:val="̃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acc>
                      </m:sup>
                    </m:sSubSup>
                  </m:oMath>
                </a14:m>
                <a:r>
                  <a:rPr lang="en-US" dirty="0"/>
                  <a:t> of individual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</m:oMath>
                </a14:m>
                <a:r>
                  <a:rPr lang="en-US" dirty="0"/>
                  <a:t> produces output good </a:t>
                </a:r>
                <a:r>
                  <a:rPr lang="en-US" sz="3200" dirty="0"/>
                  <a:t>(numeraire)</a:t>
                </a:r>
                <a:r>
                  <a:rPr lang="en-US" dirty="0"/>
                  <a:t>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acc>
                          <m:accPr>
                            <m:chr m:val="̃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acc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𝜄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  <m:sup>
                            <m:acc>
                              <m:accPr>
                                <m:chr m:val="̃"/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acc>
                          </m:sup>
                        </m:sSubSup>
                      </m:e>
                    </m:d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acc>
                          <m:accPr>
                            <m:chr m:val="̃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acc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𝑑𝑡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limLow>
                      <m:limLow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groupChr>
                          <m:groupChrPr>
                            <m:chr m:val="⏟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  <m:sup>
                                <m:acc>
                                  <m:accPr>
                                    <m:chr m:val="̃"/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acc>
                              </m:sup>
                            </m:sSub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groupChr>
                      </m:e>
                      <m:lim>
                        <m:r>
                          <m:rPr>
                            <m:nor/>
                          </m:rPr>
                          <a:rPr lang="en-US">
                            <a:latin typeface="Cambria Math" panose="02040503050406030204" pitchFamily="18" charset="0"/>
                          </a:rPr>
                          <m:t>country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>
                            <a:latin typeface="Cambria Math" panose="02040503050406030204" pitchFamily="18" charset="0"/>
                          </a:rPr>
                          <m:t>wide</m:t>
                        </m:r>
                      </m:lim>
                    </m:limLow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limLow>
                      <m:limLow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groupChr>
                          <m:groupChrPr>
                            <m:chr m:val="⏟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acc>
                              <m:accPr>
                                <m:chr m:val="̃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</m:acc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  <m:sup>
                                <m:acc>
                                  <m:accPr>
                                    <m:chr m:val="̃"/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acc>
                              </m:sup>
                            </m:sSubSup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sSubSup>
                              <m:sSubSup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acc>
                                  <m:accPr>
                                    <m:chr m:val="̃"/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  <m:sup>
                                <m:acc>
                                  <m:accPr>
                                    <m:chr m:val="̃"/>
                                    <m:ctrlP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acc>
                              </m:sup>
                            </m:sSubSup>
                          </m:e>
                        </m:groupChr>
                      </m:e>
                      <m:lim>
                        <m:r>
                          <m:rPr>
                            <m:nor/>
                          </m:rPr>
                          <a:rPr lang="en-US">
                            <a:latin typeface="Cambria Math" panose="02040503050406030204" pitchFamily="18" charset="0"/>
                          </a:rPr>
                          <m:t>idiosyncratic</m:t>
                        </m:r>
                      </m:lim>
                    </m:limLow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acc>
                          <m:accPr>
                            <m:chr m:val="̃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acc>
                      </m:sup>
                    </m:sSub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Φ</m:t>
                        </m:r>
                        <m:d>
                          <m:d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𝜄</m:t>
                            </m:r>
                          </m:e>
                        </m:d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</m:d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acc>
                          <m:accPr>
                            <m:chr m:val="̃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acc>
                      </m:sup>
                    </m:sSub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𝑑𝑡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       +    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acc>
                          <m:accPr>
                            <m:chr m:val="̃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acc>
                      </m:sup>
                    </m:sSub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𝑑</m:t>
                    </m:r>
                    <m:sSubSup>
                      <m:sSub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acc>
                              <m:accPr>
                                <m:chr m:val="̃"/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acc>
                          </m:sup>
                        </m:sSup>
                      </m:sup>
                    </m:sSubSup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sSubSup>
                      <m:sSubSupPr>
                        <m:ctrlPr>
                          <a:rPr lang="en-US" sz="2667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667" i="1">
                            <a:latin typeface="Cambria Math" panose="02040503050406030204" pitchFamily="18" charset="0"/>
                          </a:rPr>
                          <m:t>$</m:t>
                        </m:r>
                      </m:e>
                      <m:sub>
                        <m:r>
                          <a:rPr lang="en-US" sz="2667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acc>
                          <m:accPr>
                            <m:chr m:val="̃"/>
                            <m:ctrlPr>
                              <a:rPr lang="en-US" sz="2667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667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acc>
                      </m:sup>
                    </m:sSubSup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$</m:t>
                            </m:r>
                          </m:sup>
                        </m:sSup>
                        <m:sSubSup>
                          <m:sSubSupPr>
                            <m:ctrlPr>
                              <a:rPr lang="en-US" sz="2667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667" i="1">
                                <a:latin typeface="Cambria Math" panose="02040503050406030204" pitchFamily="18" charset="0"/>
                              </a:rPr>
                              <m:t>$</m:t>
                            </m:r>
                          </m:e>
                          <m:sub>
                            <m:r>
                              <a:rPr lang="en-US" sz="2667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  <m:sup>
                            <m:acc>
                              <m:accPr>
                                <m:chr m:val="̃"/>
                                <m:ctrlPr>
                                  <a:rPr lang="en-US" sz="2667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667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acc>
                          </m:sup>
                        </m:sSub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667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𝑑𝑡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acc>
                          <m:accPr>
                            <m:chr m:val="̃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acc>
                      </m:sup>
                    </m:sSubSup>
                    <m:r>
                      <a:rPr lang="en-US" i="1" smtClean="0">
                        <a:solidFill>
                          <a:srgbClr val="487B78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sup>
                    </m:sSubSup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acc>
                          <m:accPr>
                            <m:chr m:val="̃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acc>
                      </m:sup>
                    </m:sSubSup>
                    <m:r>
                      <a:rPr lang="en-US" i="1" dirty="0">
                        <a:latin typeface="Cambria Math" panose="02040503050406030204" pitchFamily="18" charset="0"/>
                      </a:rPr>
                      <m:t>𝑑</m:t>
                    </m:r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acc>
                              <m:accPr>
                                <m:chr m:val="̃"/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acc>
                          </m:sup>
                        </m:sSup>
                      </m:sup>
                    </m:sSubSup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‘s capital purchases/sales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𝑑</m:t>
                    </m:r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acc>
                              <m:accPr>
                                <m:chr m:val="̃"/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acc>
                          </m:sup>
                        </m:sSup>
                      </m:sup>
                    </m:sSubSup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at price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∈[</m:t>
                    </m:r>
                    <m:bar>
                      <m:bar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ba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bar>
                      <m:barPr>
                        <m:pos m:val="top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ba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World physical capital market: buying at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bar>
                  </m:oMath>
                </a14:m>
                <a:r>
                  <a:rPr lang="en-US" dirty="0"/>
                  <a:t>, selling at </a:t>
                </a:r>
                <a14:m>
                  <m:oMath xmlns:m="http://schemas.openxmlformats.org/officeDocument/2006/math">
                    <m:bar>
                      <m:bar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ba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bar>
                      <m:barPr>
                        <m:pos m:val="top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bar>
                  </m:oMath>
                </a14:m>
                <a:r>
                  <a:rPr lang="en-US" dirty="0"/>
                  <a:t>  </a:t>
                </a:r>
              </a:p>
              <a:p>
                <a:r>
                  <a:rPr lang="en-US" dirty="0">
                    <a:solidFill>
                      <a:srgbClr val="487B78"/>
                    </a:solidFill>
                  </a:rPr>
                  <a:t>Financial frictions:</a:t>
                </a:r>
              </a:p>
              <a:p>
                <a:pPr lvl="1"/>
                <a:r>
                  <a:rPr lang="en-US" dirty="0"/>
                  <a:t>Uninsurable country-wide risk with foreigners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Uninsurable idiosyncratic (output) risk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𝑑</m:t>
                    </m:r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̃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</m:acc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acc>
                          <m:accPr>
                            <m:chr m:val="̃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acc>
                      </m:sup>
                    </m:sSubSup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$-Collateral constraint: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667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667" i="1">
                            <a:latin typeface="Cambria Math" panose="02040503050406030204" pitchFamily="18" charset="0"/>
                          </a:rPr>
                          <m:t>$</m:t>
                        </m:r>
                      </m:e>
                      <m:sub>
                        <m:r>
                          <a:rPr lang="en-US" sz="2667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acc>
                          <m:accPr>
                            <m:chr m:val="̃"/>
                            <m:ctrlPr>
                              <a:rPr lang="en-US" sz="2667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667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acc>
                      </m:sup>
                    </m:sSubSup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≥−</m:t>
                    </m:r>
                    <m:bar>
                      <m:bar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ba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acc>
                          <m:accPr>
                            <m:chr m:val="̃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acc>
                      </m:sup>
                    </m:sSub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86EE600-EE44-48B9-A4A6-4F6EDF6FA7B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1480" y="1527048"/>
                <a:ext cx="11679731" cy="8090269"/>
              </a:xfrm>
              <a:blipFill>
                <a:blip r:embed="rId2"/>
                <a:stretch>
                  <a:fillRect l="-1410" t="-1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E6ECD2-5F50-4C23-86AA-3D6C4238F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82227-37B3-43BC-ADC8-5578DB9E1C2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1311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5B4297-D1C5-49BA-ABC9-3A8595839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Aggregate State Variables &amp; Assets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47ECEA7-B7D6-45E3-B6E9-431DEE95F29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13172" y="1624424"/>
                <a:ext cx="12505289" cy="7197589"/>
              </a:xfrm>
            </p:spPr>
            <p:txBody>
              <a:bodyPr>
                <a:normAutofit fontScale="92500" lnSpcReduction="20000"/>
              </a:bodyPr>
              <a:lstStyle/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𝑑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Φ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𝜄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</m:d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𝑑𝑡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bar>
                          <m:ba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Δ</m:t>
                            </m:r>
                          </m:e>
                        </m:ba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𝐾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Δ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𝐾</m:t>
                        </m:r>
                      </m:sup>
                    </m:sSubSup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$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$</m:t>
                            </m:r>
                          </m:sup>
                        </m:sSup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$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𝑑𝑡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bar>
                          <m:ba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ba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bar>
                              <m:bar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bar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</m:e>
                            </m:ba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p>
                        </m:sSub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bar>
                          <m:barPr>
                            <m:pos m:val="top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ba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bar>
                              <m:barPr>
                                <m:pos m:val="top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bar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</m:e>
                            </m:ba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p>
                        </m:sSub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dirty="0"/>
              </a:p>
              <a:p>
                <a:pPr>
                  <a:buClrTx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≔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$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b="0" i="1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  </a:t>
                </a:r>
                <a:r>
                  <a:rPr lang="en-US" b="0" dirty="0">
                    <a:solidFill>
                      <a:schemeClr val="bg1"/>
                    </a:solidFill>
                  </a:rPr>
                  <a:t>(dollar holding, incl. T-Bonds)   (=numeraire)</a:t>
                </a:r>
                <a:endParaRPr lang="en-US" b="0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 lvl="1">
                  <a:buClrTx/>
                </a:pP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sSub>
                      <m:sSub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$</m:t>
                            </m:r>
                          </m:sup>
                        </m:sSup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Φ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𝜄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</m:d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𝑑𝑡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𝜄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𝑑𝑡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𝜁</m:t>
                        </m:r>
                      </m:e>
                      <m:sub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𝑑𝑡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sSub>
                      <m:sSub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br>
                  <a:rPr lang="en-US" i="1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                                                      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+(</m:t>
                    </m:r>
                    <m:bar>
                      <m:bar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bar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sSubSup>
                      <m:sSubSup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bar>
                          <m:barPr>
                            <m:ctrlP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Δ</m:t>
                            </m:r>
                          </m:e>
                        </m:bar>
                      </m:e>
                      <m:sub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sup>
                    </m:sSubSup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−(</m:t>
                    </m:r>
                    <m:acc>
                      <m:accPr>
                        <m:chr m:val="̅"/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sSubSup>
                      <m:sSubSup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̅"/>
                            <m:ctrlP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Δ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sup>
                    </m:sSubSup>
                  </m:oMath>
                </a14:m>
                <a:endParaRPr lang="en-US" sz="3733" dirty="0">
                  <a:solidFill>
                    <a:schemeClr val="bg1"/>
                  </a:solidFill>
                </a:endParaRPr>
              </a:p>
              <a:p>
                <a:pPr>
                  <a:buClrTx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₱</m:t>
                        </m:r>
                      </m:sup>
                    </m:sSubSup>
                    <m:sSub>
                      <m:sSub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= real value of (domestic) currency	</a:t>
                </a:r>
              </a:p>
              <a:p>
                <a:pPr lvl="1">
                  <a:buClrTx/>
                </a:pP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sSup>
                      <m:sSup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</m:sSup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groupChr>
                          <m:groupChrPr>
                            <m:chr m:val="⏟"/>
                            <m:ctrlP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Φ</m:t>
                            </m:r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𝜄</m:t>
                                </m:r>
                              </m:e>
                            </m:d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𝛿</m:t>
                            </m:r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groupChr>
                      </m:e>
                      <m:lim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=: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lim>
                    </m:limLow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𝑑𝑡</m:t>
                    </m:r>
                    <m:r>
                      <a:rPr lang="en-US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</m:acc>
                      </m:e>
                      <m:sup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₱</m:t>
                        </m:r>
                      </m:sup>
                    </m:sSup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𝑑𝑡</m:t>
                    </m:r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  <a:p>
                <a:pPr>
                  <a:buClrTx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sup>
                    </m:sSubSup>
                    <m:sSub>
                      <m:sSub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= value of physical capital		</a:t>
                </a:r>
              </a:p>
              <a:p>
                <a:pPr lvl="1">
                  <a:buClrTx/>
                </a:pPr>
                <a:r>
                  <a:rPr lang="en-US" dirty="0">
                    <a:solidFill>
                      <a:schemeClr val="bg1"/>
                    </a:solidFill>
                  </a:rPr>
                  <a:t>Country-wide risk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, idiosyncratic risk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</m:acc>
                    <m:r>
                      <a:rPr lang="en-US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/</m:t>
                    </m:r>
                    <m:sSubSup>
                      <m:sSubSupPr>
                        <m:ctrlPr>
                          <a:rPr lang="en-US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sup>
                    </m:sSubSup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  <a:p>
                <a:pPr lvl="1">
                  <a:buClrTx/>
                </a:pP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sSubSup>
                      <m:sSubSup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sup>
                    </m:sSubSup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groupChr>
                          <m:groupChrPr>
                            <m:chr m:val="⏟"/>
                            <m:ctrlP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f>
                              <m:fPr>
                                <m:ctrlPr>
                                  <a:rPr lang="en-US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𝜄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</m:num>
                              <m:den>
                                <m:sSubSup>
                                  <m:sSubSupPr>
                                    <m:ctrlPr>
                                      <a:rPr lang="en-US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sup>
                                </m:sSubSup>
                              </m:den>
                            </m:f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𝑑𝑡</m:t>
                            </m:r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i="1" dirty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num>
                              <m:den>
                                <m:sSubSup>
                                  <m:sSubSupPr>
                                    <m:ctrlPr>
                                      <a:rPr lang="en-US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 dirty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n-US" i="1" dirty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  <m:sup>
                                    <m:r>
                                      <a:rPr lang="en-US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sup>
                                </m:sSubSup>
                              </m:den>
                            </m:f>
                            <m:r>
                              <a:rPr lang="en-US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  <m:sSub>
                              <m:sSubPr>
                                <m:ctrlPr>
                                  <a:rPr lang="en-US" i="1" dirty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e>
                              <m:sub>
                                <m:r>
                                  <a:rPr lang="en-US" i="1" dirty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i="1" dirty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acc>
                                  <m:accPr>
                                    <m:chr m:val="̃"/>
                                    <m:ctrlPr>
                                      <a:rPr lang="en-US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</m:acc>
                              </m:num>
                              <m:den>
                                <m:sSubSup>
                                  <m:sSubSupPr>
                                    <m:ctrlPr>
                                      <a:rPr lang="en-US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 dirty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n-US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  <m:sup>
                                    <m:r>
                                      <a:rPr lang="en-US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sup>
                                </m:sSubSup>
                              </m:den>
                            </m:f>
                            <m:r>
                              <a:rPr lang="en-US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  <m:sSub>
                              <m:sSubPr>
                                <m:ctrlPr>
                                  <a:rPr lang="en-US" i="1" dirty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̃"/>
                                    <m:ctrlPr>
                                      <a:rPr lang="en-US" i="1" dirty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 dirty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i="1" dirty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groupChr>
                      </m:e>
                      <m:lim>
                        <m:r>
                          <a:rPr lang="en-US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𝑑𝑖𝑣𝑖𝑑𝑒𝑛𝑑</m:t>
                        </m:r>
                        <m:r>
                          <a:rPr lang="en-US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𝑦𝑖𝑒𝑙𝑑</m:t>
                        </m:r>
                      </m:lim>
                    </m:limLow>
                    <m:r>
                      <a:rPr lang="en-US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limLow>
                      <m:limLowPr>
                        <m:ctrlPr>
                          <a:rPr lang="en-US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groupChr>
                          <m:groupChrPr>
                            <m:chr m:val="⏟"/>
                            <m:ctrlPr>
                              <a:rPr lang="en-US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r>
                              <a:rPr lang="en-US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en-US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Φ</m:t>
                            </m:r>
                            <m:d>
                              <m:dPr>
                                <m:ctrlPr>
                                  <a:rPr lang="en-US" i="1" dirty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 dirty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𝜄</m:t>
                                </m:r>
                              </m:e>
                            </m:d>
                            <m:r>
                              <a:rPr lang="en-US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𝛿</m:t>
                            </m:r>
                            <m:r>
                              <a:rPr lang="en-US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  <m:r>
                              <a:rPr lang="en-US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𝑑𝑡</m:t>
                            </m:r>
                          </m:e>
                        </m:groupChr>
                      </m:e>
                      <m:lim>
                        <m:r>
                          <a:rPr lang="en-US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𝑐𝑎𝑝𝑖𝑡𝑎𝑙</m:t>
                        </m:r>
                        <m:r>
                          <a:rPr lang="en-US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𝑔𝑎𝑖𝑛𝑠</m:t>
                        </m:r>
                      </m:lim>
                    </m:limLow>
                    <m:r>
                      <a:rPr lang="en-US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limLow>
                      <m:limLowPr>
                        <m:ctrlPr>
                          <a:rPr lang="en-US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groupChr>
                          <m:groupChrPr>
                            <m:chr m:val="⏟"/>
                            <m:ctrlPr>
                              <a:rPr lang="en-US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f>
                              <m:fPr>
                                <m:ctrlPr>
                                  <a:rPr lang="en-US" i="1" dirty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Sup>
                                  <m:sSubSupPr>
                                    <m:ctrlPr>
                                      <a:rPr lang="en-US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 dirty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n-US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₱</m:t>
                                    </m:r>
                                  </m:sup>
                                </m:sSubSup>
                              </m:num>
                              <m:den>
                                <m:sSubSup>
                                  <m:sSubSupPr>
                                    <m:ctrlPr>
                                      <a:rPr lang="en-US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 dirty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n-US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  <m:sup>
                                    <m:r>
                                      <a:rPr lang="en-US" i="1" dirty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sup>
                                </m:sSubSup>
                              </m:den>
                            </m:f>
                            <m:sSup>
                              <m:sSupPr>
                                <m:ctrlPr>
                                  <a:rPr lang="en-US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en-US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₱</m:t>
                                </m:r>
                              </m:sup>
                            </m:sSup>
                            <m:r>
                              <a:rPr lang="en-US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𝑑𝑡</m:t>
                            </m:r>
                          </m:e>
                        </m:groupChr>
                      </m:e>
                      <m:lim>
                        <m:r>
                          <a:rPr lang="en-US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𝑠𝑒𝑖𝑔𝑛𝑖𝑜𝑟𝑎𝑔𝑒</m:t>
                        </m:r>
                      </m:lim>
                    </m:limLow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47ECEA7-B7D6-45E3-B6E9-431DEE95F29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3172" y="1624424"/>
                <a:ext cx="12505289" cy="7197589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6">
                <a:extLst>
                  <a:ext uri="{FF2B5EF4-FFF2-40B4-BE49-F238E27FC236}">
                    <a16:creationId xmlns:a16="http://schemas.microsoft.com/office/drawing/2014/main" id="{BCDA0954-188C-4184-B6FE-4443FFC2B06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687775" y="1167825"/>
                <a:ext cx="3115715" cy="1001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 Unicode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 Unicode MS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 Unicode MS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 Unicode MS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 Unicode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Unicode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Unicode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Unicode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Unicode MS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en-US" sz="2667" dirty="0">
                    <a:solidFill>
                      <a:srgbClr val="487B78"/>
                    </a:solidFill>
                    <a:latin typeface="+mj-lt"/>
                  </a:rPr>
                  <a:t>purchases abroad </a:t>
                </a:r>
              </a:p>
              <a:p>
                <a:pPr algn="ctr" eaLnBrk="1" hangingPunct="1"/>
                <a:r>
                  <a:rPr lang="en-US" sz="2667" dirty="0">
                    <a:solidFill>
                      <a:srgbClr val="487B78"/>
                    </a:solidFill>
                    <a:latin typeface="+mj-lt"/>
                  </a:rPr>
                  <a:t>at price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667" i="1">
                            <a:solidFill>
                              <a:srgbClr val="487B78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667" i="1">
                            <a:solidFill>
                              <a:srgbClr val="487B78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  <m:r>
                      <a:rPr lang="en-US" sz="2667" i="1">
                        <a:solidFill>
                          <a:srgbClr val="487B78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bar>
                      <m:barPr>
                        <m:ctrlPr>
                          <a:rPr lang="en-US" sz="2667" i="1">
                            <a:solidFill>
                              <a:srgbClr val="487B78"/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2667" i="1">
                            <a:solidFill>
                              <a:srgbClr val="487B78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bar>
                  </m:oMath>
                </a14:m>
                <a:r>
                  <a:rPr lang="en-US" sz="2667" dirty="0">
                    <a:solidFill>
                      <a:srgbClr val="487B78"/>
                    </a:solidFill>
                    <a:latin typeface="+mj-lt"/>
                  </a:rPr>
                  <a:t>  </a:t>
                </a:r>
              </a:p>
            </p:txBody>
          </p:sp>
        </mc:Choice>
        <mc:Fallback xmlns="">
          <p:sp>
            <p:nvSpPr>
              <p:cNvPr id="4" name="TextBox 6">
                <a:extLst>
                  <a:ext uri="{FF2B5EF4-FFF2-40B4-BE49-F238E27FC236}">
                    <a16:creationId xmlns:a16="http://schemas.microsoft.com/office/drawing/2014/main" id="{BCDA0954-188C-4184-B6FE-4443FFC2B0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87775" y="1167825"/>
                <a:ext cx="3115715" cy="1001300"/>
              </a:xfrm>
              <a:prstGeom prst="rect">
                <a:avLst/>
              </a:prstGeom>
              <a:blipFill>
                <a:blip r:embed="rId3"/>
                <a:stretch>
                  <a:fillRect t="-6098" b="-6707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6">
                <a:extLst>
                  <a:ext uri="{FF2B5EF4-FFF2-40B4-BE49-F238E27FC236}">
                    <a16:creationId xmlns:a16="http://schemas.microsoft.com/office/drawing/2014/main" id="{30F078E9-5C81-4005-B9C5-197F12C3691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80207" y="1167825"/>
                <a:ext cx="4583251" cy="9131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 Unicode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 Unicode MS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 Unicode MS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 Unicode MS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 Unicode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Unicode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Unicode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Unicode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Unicode MS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en-US" sz="2667" dirty="0">
                    <a:solidFill>
                      <a:srgbClr val="487B78"/>
                    </a:solidFill>
                    <a:latin typeface="+mj-lt"/>
                  </a:rPr>
                  <a:t>capital sales </a:t>
                </a:r>
              </a:p>
              <a:p>
                <a:pPr algn="ctr" eaLnBrk="1" hangingPunct="1"/>
                <a:r>
                  <a:rPr lang="en-US" sz="2667" dirty="0">
                    <a:solidFill>
                      <a:srgbClr val="487B78"/>
                    </a:solidFill>
                    <a:latin typeface="+mj-lt"/>
                  </a:rPr>
                  <a:t>abroad at price </a:t>
                </a:r>
                <a14:m>
                  <m:oMath xmlns:m="http://schemas.openxmlformats.org/officeDocument/2006/math">
                    <m:r>
                      <a:rPr lang="en-US" sz="2667" i="1" u="sng" dirty="0">
                        <a:solidFill>
                          <a:srgbClr val="487B78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sz="2667" u="sng" dirty="0">
                  <a:solidFill>
                    <a:srgbClr val="487B78"/>
                  </a:solidFill>
                  <a:latin typeface="Corbel" charset="0"/>
                </a:endParaRPr>
              </a:p>
            </p:txBody>
          </p:sp>
        </mc:Choice>
        <mc:Fallback xmlns="">
          <p:sp>
            <p:nvSpPr>
              <p:cNvPr id="6" name="TextBox 6">
                <a:extLst>
                  <a:ext uri="{FF2B5EF4-FFF2-40B4-BE49-F238E27FC236}">
                    <a16:creationId xmlns:a16="http://schemas.microsoft.com/office/drawing/2014/main" id="{30F078E9-5C81-4005-B9C5-197F12C369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80207" y="1167825"/>
                <a:ext cx="4583251" cy="913199"/>
              </a:xfrm>
              <a:prstGeom prst="rect">
                <a:avLst/>
              </a:prstGeom>
              <a:blipFill>
                <a:blip r:embed="rId4"/>
                <a:stretch>
                  <a:fillRect t="-6711" b="-17450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6AD875C-7C2F-4C5B-9028-EEB000D6BFC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628913" y="1212025"/>
                <a:ext cx="4423367" cy="9131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 Unicode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 Unicode MS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 Unicode MS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 Unicode MS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 Unicode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Unicode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Unicode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Unicode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Unicode MS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en-US" sz="2667" dirty="0">
                    <a:solidFill>
                      <a:srgbClr val="487B78"/>
                    </a:solidFill>
                    <a:latin typeface="+mj-lt"/>
                  </a:rPr>
                  <a:t>Capital production</a:t>
                </a:r>
              </a:p>
              <a:p>
                <a:pPr algn="ctr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667" dirty="0">
                          <a:solidFill>
                            <a:srgbClr val="487B78"/>
                          </a:solidFill>
                          <a:latin typeface="Cambria Math" panose="02040503050406030204" pitchFamily="18" charset="0"/>
                        </a:rPr>
                        <m:t>Φ</m:t>
                      </m:r>
                      <m:r>
                        <a:rPr lang="en-US" sz="2667" i="1" dirty="0">
                          <a:solidFill>
                            <a:srgbClr val="487B78"/>
                          </a:solidFill>
                          <a:latin typeface="Cambria Math" panose="02040503050406030204" pitchFamily="18" charset="0"/>
                        </a:rPr>
                        <m:t>’ &gt; 0, </m:t>
                      </m:r>
                      <m:r>
                        <m:rPr>
                          <m:sty m:val="p"/>
                        </m:rPr>
                        <a:rPr lang="en-US" sz="2667" dirty="0" err="1">
                          <a:solidFill>
                            <a:srgbClr val="487B78"/>
                          </a:solidFill>
                          <a:latin typeface="Cambria Math" panose="02040503050406030204" pitchFamily="18" charset="0"/>
                        </a:rPr>
                        <m:t>Φ</m:t>
                      </m:r>
                      <m:r>
                        <a:rPr lang="en-US" sz="2667" i="1" dirty="0">
                          <a:solidFill>
                            <a:srgbClr val="487B78"/>
                          </a:solidFill>
                          <a:latin typeface="Cambria Math" panose="02040503050406030204" pitchFamily="18" charset="0"/>
                        </a:rPr>
                        <m:t>’’ ≤ 0</m:t>
                      </m:r>
                    </m:oMath>
                  </m:oMathPara>
                </a14:m>
                <a:endParaRPr lang="en-US" sz="2667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6AD875C-7C2F-4C5B-9028-EEB000D6BF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628913" y="1212025"/>
                <a:ext cx="4423367" cy="913199"/>
              </a:xfrm>
              <a:prstGeom prst="rect">
                <a:avLst/>
              </a:prstGeom>
              <a:blipFill>
                <a:blip r:embed="rId5"/>
                <a:stretch>
                  <a:fillRect t="-6667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32B1BB-1EDA-410A-B65E-BA917F612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82227-37B3-43BC-ADC8-5578DB9E1C2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7644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5B4297-D1C5-49BA-ABC9-3A8595839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Aggregate State Variables &amp; Assets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47ECEA7-B7D6-45E3-B6E9-431DEE95F29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13172" y="1624424"/>
                <a:ext cx="12505289" cy="7197589"/>
              </a:xfrm>
            </p:spPr>
            <p:txBody>
              <a:bodyPr>
                <a:normAutofit fontScale="92500" lnSpcReduction="20000"/>
              </a:bodyPr>
              <a:lstStyle/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𝑑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Φ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𝜄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</m:d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𝑑𝑡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bar>
                          <m:ba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Δ</m:t>
                            </m:r>
                          </m:e>
                        </m:ba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𝐾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Δ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𝐾</m:t>
                        </m:r>
                      </m:sup>
                    </m:sSubSup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$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$</m:t>
                            </m:r>
                          </m:sup>
                        </m:sSup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$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𝑑𝑡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bar>
                          <m:ba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ba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bar>
                              <m:bar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bar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</m:e>
                            </m:ba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p>
                        </m:sSub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bar>
                          <m:barPr>
                            <m:pos m:val="top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ba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bar>
                              <m:barPr>
                                <m:pos m:val="top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bar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</m:e>
                            </m:ba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p>
                        </m:sSub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≔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$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b="0" i="1" dirty="0">
                    <a:latin typeface="Cambria Math" panose="02040503050406030204" pitchFamily="18" charset="0"/>
                  </a:rPr>
                  <a:t>  </a:t>
                </a:r>
                <a:r>
                  <a:rPr lang="en-US" b="0" dirty="0"/>
                  <a:t>(dollar holding, incl. T-Bonds)</a:t>
                </a:r>
                <a:r>
                  <a:rPr lang="en-US" b="0" dirty="0">
                    <a:solidFill>
                      <a:srgbClr val="487B78"/>
                    </a:solidFill>
                  </a:rPr>
                  <a:t>   (=numeraire)</a:t>
                </a:r>
                <a:endParaRPr lang="en-US" b="0" dirty="0">
                  <a:solidFill>
                    <a:srgbClr val="487B78"/>
                  </a:solidFill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487B78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487B78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487B78"/>
                                </a:solidFill>
                                <a:latin typeface="Cambria Math" panose="02040503050406030204" pitchFamily="18" charset="0"/>
                              </a:rPr>
                              <m:t>$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Φ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𝜄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𝑑𝑡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𝜄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𝑑𝑡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𝜁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𝑑𝑡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br>
                  <a:rPr lang="en-US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                                                     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+(</m:t>
                    </m:r>
                    <m:bar>
                      <m:bar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ba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bar>
                          <m:ba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Δ</m:t>
                            </m:r>
                          </m:e>
                        </m:ba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𝐾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−(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Δ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𝐾</m:t>
                        </m:r>
                      </m:sup>
                    </m:sSubSup>
                  </m:oMath>
                </a14:m>
                <a:endParaRPr lang="en-US" sz="3733" dirty="0"/>
              </a:p>
              <a:p>
                <a:pPr>
                  <a:buClrTx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₱</m:t>
                        </m:r>
                      </m:sup>
                    </m:sSubSup>
                    <m:sSub>
                      <m:sSub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= real value of (domestic) currency	</a:t>
                </a:r>
              </a:p>
              <a:p>
                <a:pPr lvl="1">
                  <a:buClrTx/>
                </a:pP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sSup>
                      <m:sSup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</m:sSup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groupChr>
                          <m:groupChrPr>
                            <m:chr m:val="⏟"/>
                            <m:ctrlP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Φ</m:t>
                            </m:r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𝜄</m:t>
                                </m:r>
                              </m:e>
                            </m:d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𝛿</m:t>
                            </m:r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groupChr>
                      </m:e>
                      <m:lim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=: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lim>
                    </m:limLow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𝑑𝑡</m:t>
                    </m:r>
                    <m:r>
                      <a:rPr lang="en-US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</m:acc>
                      </m:e>
                      <m:sup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₱</m:t>
                        </m:r>
                      </m:sup>
                    </m:sSup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𝑑𝑡</m:t>
                    </m:r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  <a:p>
                <a:pPr>
                  <a:buClrTx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sup>
                    </m:sSubSup>
                    <m:sSub>
                      <m:sSub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= value of physical capital		</a:t>
                </a:r>
              </a:p>
              <a:p>
                <a:pPr lvl="1">
                  <a:buClrTx/>
                </a:pPr>
                <a:r>
                  <a:rPr lang="en-US" dirty="0">
                    <a:solidFill>
                      <a:schemeClr val="bg1"/>
                    </a:solidFill>
                  </a:rPr>
                  <a:t>Country-wide risk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, idiosyncratic risk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</m:acc>
                    <m:r>
                      <a:rPr lang="en-US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/</m:t>
                    </m:r>
                    <m:sSubSup>
                      <m:sSubSupPr>
                        <m:ctrlPr>
                          <a:rPr lang="en-US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sup>
                    </m:sSubSup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  <a:p>
                <a:pPr lvl="1">
                  <a:buClrTx/>
                </a:pP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sSubSup>
                      <m:sSubSup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sup>
                    </m:sSubSup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groupChr>
                          <m:groupChrPr>
                            <m:chr m:val="⏟"/>
                            <m:ctrlP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f>
                              <m:fPr>
                                <m:ctrlPr>
                                  <a:rPr lang="en-US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𝜄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</m:num>
                              <m:den>
                                <m:sSubSup>
                                  <m:sSubSupPr>
                                    <m:ctrlPr>
                                      <a:rPr lang="en-US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sup>
                                </m:sSubSup>
                              </m:den>
                            </m:f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𝑑𝑡</m:t>
                            </m:r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i="1" dirty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num>
                              <m:den>
                                <m:sSubSup>
                                  <m:sSubSupPr>
                                    <m:ctrlPr>
                                      <a:rPr lang="en-US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 dirty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n-US" i="1" dirty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  <m:sup>
                                    <m:r>
                                      <a:rPr lang="en-US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sup>
                                </m:sSubSup>
                              </m:den>
                            </m:f>
                            <m:r>
                              <a:rPr lang="en-US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  <m:sSub>
                              <m:sSubPr>
                                <m:ctrlPr>
                                  <a:rPr lang="en-US" i="1" dirty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e>
                              <m:sub>
                                <m:r>
                                  <a:rPr lang="en-US" i="1" dirty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i="1" dirty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acc>
                                  <m:accPr>
                                    <m:chr m:val="̃"/>
                                    <m:ctrlPr>
                                      <a:rPr lang="en-US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</m:acc>
                              </m:num>
                              <m:den>
                                <m:sSubSup>
                                  <m:sSubSupPr>
                                    <m:ctrlPr>
                                      <a:rPr lang="en-US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 dirty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n-US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  <m:sup>
                                    <m:r>
                                      <a:rPr lang="en-US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sup>
                                </m:sSubSup>
                              </m:den>
                            </m:f>
                            <m:r>
                              <a:rPr lang="en-US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  <m:sSub>
                              <m:sSubPr>
                                <m:ctrlPr>
                                  <a:rPr lang="en-US" i="1" dirty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̃"/>
                                    <m:ctrlPr>
                                      <a:rPr lang="en-US" i="1" dirty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 dirty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i="1" dirty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groupChr>
                      </m:e>
                      <m:lim>
                        <m:r>
                          <a:rPr lang="en-US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𝑑𝑖𝑣𝑖𝑑𝑒𝑛𝑑</m:t>
                        </m:r>
                        <m:r>
                          <a:rPr lang="en-US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𝑦𝑖𝑒𝑙𝑑</m:t>
                        </m:r>
                      </m:lim>
                    </m:limLow>
                    <m:r>
                      <a:rPr lang="en-US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limLow>
                      <m:limLowPr>
                        <m:ctrlPr>
                          <a:rPr lang="en-US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groupChr>
                          <m:groupChrPr>
                            <m:chr m:val="⏟"/>
                            <m:ctrlPr>
                              <a:rPr lang="en-US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r>
                              <a:rPr lang="en-US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en-US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Φ</m:t>
                            </m:r>
                            <m:d>
                              <m:dPr>
                                <m:ctrlPr>
                                  <a:rPr lang="en-US" i="1" dirty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 dirty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𝜄</m:t>
                                </m:r>
                              </m:e>
                            </m:d>
                            <m:r>
                              <a:rPr lang="en-US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𝛿</m:t>
                            </m:r>
                            <m:r>
                              <a:rPr lang="en-US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  <m:r>
                              <a:rPr lang="en-US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𝑑𝑡</m:t>
                            </m:r>
                          </m:e>
                        </m:groupChr>
                      </m:e>
                      <m:lim>
                        <m:r>
                          <a:rPr lang="en-US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𝑐𝑎𝑝𝑖𝑡𝑎𝑙</m:t>
                        </m:r>
                        <m:r>
                          <a:rPr lang="en-US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𝑔𝑎𝑖𝑛𝑠</m:t>
                        </m:r>
                      </m:lim>
                    </m:limLow>
                    <m:r>
                      <a:rPr lang="en-US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limLow>
                      <m:limLowPr>
                        <m:ctrlPr>
                          <a:rPr lang="en-US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groupChr>
                          <m:groupChrPr>
                            <m:chr m:val="⏟"/>
                            <m:ctrlPr>
                              <a:rPr lang="en-US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f>
                              <m:fPr>
                                <m:ctrlPr>
                                  <a:rPr lang="en-US" i="1" dirty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Sup>
                                  <m:sSubSupPr>
                                    <m:ctrlPr>
                                      <a:rPr lang="en-US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 dirty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n-US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₱</m:t>
                                    </m:r>
                                  </m:sup>
                                </m:sSubSup>
                              </m:num>
                              <m:den>
                                <m:sSubSup>
                                  <m:sSubSupPr>
                                    <m:ctrlPr>
                                      <a:rPr lang="en-US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 dirty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n-US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  <m:sup>
                                    <m:r>
                                      <a:rPr lang="en-US" i="1" dirty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sup>
                                </m:sSubSup>
                              </m:den>
                            </m:f>
                            <m:sSup>
                              <m:sSupPr>
                                <m:ctrlPr>
                                  <a:rPr lang="en-US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en-US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₱</m:t>
                                </m:r>
                              </m:sup>
                            </m:sSup>
                            <m:r>
                              <a:rPr lang="en-US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𝑑𝑡</m:t>
                            </m:r>
                          </m:e>
                        </m:groupChr>
                      </m:e>
                      <m:lim>
                        <m:r>
                          <a:rPr lang="en-US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𝑠𝑒𝑖𝑔𝑛𝑖𝑜𝑟𝑎𝑔𝑒</m:t>
                        </m:r>
                      </m:lim>
                    </m:limLow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47ECEA7-B7D6-45E3-B6E9-431DEE95F29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3172" y="1624424"/>
                <a:ext cx="12505289" cy="7197589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32B1BB-1EDA-410A-B65E-BA917F612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82227-37B3-43BC-ADC8-5578DB9E1C27}" type="slidenum">
              <a:rPr lang="en-US" smtClean="0"/>
              <a:t>13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6">
                <a:extLst>
                  <a:ext uri="{FF2B5EF4-FFF2-40B4-BE49-F238E27FC236}">
                    <a16:creationId xmlns:a16="http://schemas.microsoft.com/office/drawing/2014/main" id="{4CDE365B-F3A2-4DE5-B6E6-264E14E38B2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687775" y="1167825"/>
                <a:ext cx="3115715" cy="1001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 Unicode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 Unicode MS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 Unicode MS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 Unicode MS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 Unicode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Unicode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Unicode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Unicode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Unicode MS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en-US" sz="2667" dirty="0">
                    <a:solidFill>
                      <a:srgbClr val="487B78"/>
                    </a:solidFill>
                    <a:latin typeface="+mj-lt"/>
                  </a:rPr>
                  <a:t>purchases abroad </a:t>
                </a:r>
              </a:p>
              <a:p>
                <a:pPr algn="ctr" eaLnBrk="1" hangingPunct="1"/>
                <a:r>
                  <a:rPr lang="en-US" sz="2667" dirty="0">
                    <a:solidFill>
                      <a:srgbClr val="487B78"/>
                    </a:solidFill>
                    <a:latin typeface="+mj-lt"/>
                  </a:rPr>
                  <a:t>at price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667" i="1">
                            <a:solidFill>
                              <a:srgbClr val="487B78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667" i="1">
                            <a:solidFill>
                              <a:srgbClr val="487B78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  <m:r>
                      <a:rPr lang="en-US" sz="2667" i="1">
                        <a:solidFill>
                          <a:srgbClr val="487B78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bar>
                      <m:barPr>
                        <m:ctrlPr>
                          <a:rPr lang="en-US" sz="2667" i="1">
                            <a:solidFill>
                              <a:srgbClr val="487B78"/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2667" i="1">
                            <a:solidFill>
                              <a:srgbClr val="487B78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bar>
                  </m:oMath>
                </a14:m>
                <a:r>
                  <a:rPr lang="en-US" sz="2667" dirty="0">
                    <a:solidFill>
                      <a:srgbClr val="487B78"/>
                    </a:solidFill>
                    <a:latin typeface="+mj-lt"/>
                  </a:rPr>
                  <a:t>  </a:t>
                </a:r>
              </a:p>
            </p:txBody>
          </p:sp>
        </mc:Choice>
        <mc:Fallback xmlns="">
          <p:sp>
            <p:nvSpPr>
              <p:cNvPr id="8" name="TextBox 6">
                <a:extLst>
                  <a:ext uri="{FF2B5EF4-FFF2-40B4-BE49-F238E27FC236}">
                    <a16:creationId xmlns:a16="http://schemas.microsoft.com/office/drawing/2014/main" id="{4CDE365B-F3A2-4DE5-B6E6-264E14E38B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87775" y="1167825"/>
                <a:ext cx="3115715" cy="1001300"/>
              </a:xfrm>
              <a:prstGeom prst="rect">
                <a:avLst/>
              </a:prstGeom>
              <a:blipFill>
                <a:blip r:embed="rId3"/>
                <a:stretch>
                  <a:fillRect t="-6098" b="-6707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6">
                <a:extLst>
                  <a:ext uri="{FF2B5EF4-FFF2-40B4-BE49-F238E27FC236}">
                    <a16:creationId xmlns:a16="http://schemas.microsoft.com/office/drawing/2014/main" id="{FC191C59-EA17-416D-BEAB-3A134AC8AD5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80207" y="1167825"/>
                <a:ext cx="4583251" cy="9131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 Unicode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 Unicode MS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 Unicode MS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 Unicode MS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 Unicode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Unicode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Unicode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Unicode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Unicode MS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en-US" sz="2667" dirty="0">
                    <a:solidFill>
                      <a:srgbClr val="487B78"/>
                    </a:solidFill>
                    <a:latin typeface="+mj-lt"/>
                  </a:rPr>
                  <a:t>capital sales </a:t>
                </a:r>
              </a:p>
              <a:p>
                <a:pPr algn="ctr" eaLnBrk="1" hangingPunct="1"/>
                <a:r>
                  <a:rPr lang="en-US" sz="2667" dirty="0">
                    <a:solidFill>
                      <a:srgbClr val="487B78"/>
                    </a:solidFill>
                    <a:latin typeface="+mj-lt"/>
                  </a:rPr>
                  <a:t>abroad at price </a:t>
                </a:r>
                <a14:m>
                  <m:oMath xmlns:m="http://schemas.openxmlformats.org/officeDocument/2006/math">
                    <m:r>
                      <a:rPr lang="en-US" sz="2667" i="1" u="sng" dirty="0">
                        <a:solidFill>
                          <a:srgbClr val="487B78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sz="2667" u="sng" dirty="0">
                  <a:solidFill>
                    <a:srgbClr val="487B78"/>
                  </a:solidFill>
                  <a:latin typeface="Corbel" charset="0"/>
                </a:endParaRPr>
              </a:p>
            </p:txBody>
          </p:sp>
        </mc:Choice>
        <mc:Fallback xmlns="">
          <p:sp>
            <p:nvSpPr>
              <p:cNvPr id="9" name="TextBox 6">
                <a:extLst>
                  <a:ext uri="{FF2B5EF4-FFF2-40B4-BE49-F238E27FC236}">
                    <a16:creationId xmlns:a16="http://schemas.microsoft.com/office/drawing/2014/main" id="{FC191C59-EA17-416D-BEAB-3A134AC8AD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80207" y="1167825"/>
                <a:ext cx="4583251" cy="913199"/>
              </a:xfrm>
              <a:prstGeom prst="rect">
                <a:avLst/>
              </a:prstGeom>
              <a:blipFill>
                <a:blip r:embed="rId4"/>
                <a:stretch>
                  <a:fillRect t="-6711" b="-17450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8409E6F-ACF1-467D-B6AF-DF38457AB34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628913" y="1212025"/>
                <a:ext cx="4423367" cy="9131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 Unicode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 Unicode MS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 Unicode MS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 Unicode MS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 Unicode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Unicode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Unicode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Unicode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Unicode MS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en-US" sz="2667" dirty="0">
                    <a:solidFill>
                      <a:srgbClr val="487B78"/>
                    </a:solidFill>
                    <a:latin typeface="+mj-lt"/>
                  </a:rPr>
                  <a:t>Capital production</a:t>
                </a:r>
              </a:p>
              <a:p>
                <a:pPr algn="ctr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667" dirty="0">
                          <a:solidFill>
                            <a:srgbClr val="487B78"/>
                          </a:solidFill>
                          <a:latin typeface="Cambria Math" panose="02040503050406030204" pitchFamily="18" charset="0"/>
                        </a:rPr>
                        <m:t>Φ</m:t>
                      </m:r>
                      <m:r>
                        <a:rPr lang="en-US" sz="2667" i="1" dirty="0">
                          <a:solidFill>
                            <a:srgbClr val="487B78"/>
                          </a:solidFill>
                          <a:latin typeface="Cambria Math" panose="02040503050406030204" pitchFamily="18" charset="0"/>
                        </a:rPr>
                        <m:t>’ &gt; 0, </m:t>
                      </m:r>
                      <m:r>
                        <m:rPr>
                          <m:sty m:val="p"/>
                        </m:rPr>
                        <a:rPr lang="en-US" sz="2667" dirty="0" err="1">
                          <a:solidFill>
                            <a:srgbClr val="487B78"/>
                          </a:solidFill>
                          <a:latin typeface="Cambria Math" panose="02040503050406030204" pitchFamily="18" charset="0"/>
                        </a:rPr>
                        <m:t>Φ</m:t>
                      </m:r>
                      <m:r>
                        <a:rPr lang="en-US" sz="2667" i="1" dirty="0">
                          <a:solidFill>
                            <a:srgbClr val="487B78"/>
                          </a:solidFill>
                          <a:latin typeface="Cambria Math" panose="02040503050406030204" pitchFamily="18" charset="0"/>
                        </a:rPr>
                        <m:t>’’ ≤ 0</m:t>
                      </m:r>
                    </m:oMath>
                  </m:oMathPara>
                </a14:m>
                <a:endParaRPr lang="en-US" sz="2667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8409E6F-ACF1-467D-B6AF-DF38457AB3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628913" y="1212025"/>
                <a:ext cx="4423367" cy="913199"/>
              </a:xfrm>
              <a:prstGeom prst="rect">
                <a:avLst/>
              </a:prstGeom>
              <a:blipFill>
                <a:blip r:embed="rId5"/>
                <a:stretch>
                  <a:fillRect t="-6667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48607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5B4297-D1C5-49BA-ABC9-3A8595839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Aggregate State Variables &amp; Assets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47ECEA7-B7D6-45E3-B6E9-431DEE95F29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13172" y="1624424"/>
                <a:ext cx="12505289" cy="7197589"/>
              </a:xfrm>
            </p:spPr>
            <p:txBody>
              <a:bodyPr>
                <a:normAutofit fontScale="92500" lnSpcReduction="20000"/>
              </a:bodyPr>
              <a:lstStyle/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𝑑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Φ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𝜄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</m:d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𝑑𝑡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bar>
                          <m:ba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Δ</m:t>
                            </m:r>
                          </m:e>
                        </m:ba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𝐾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Δ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𝐾</m:t>
                        </m:r>
                      </m:sup>
                    </m:sSubSup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$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$</m:t>
                            </m:r>
                          </m:sup>
                        </m:sSup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$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𝑑𝑡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bar>
                          <m:ba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ba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bar>
                              <m:bar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bar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</m:e>
                            </m:ba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p>
                        </m:sSub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bar>
                          <m:barPr>
                            <m:pos m:val="top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ba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bar>
                              <m:barPr>
                                <m:pos m:val="top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bar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</m:e>
                            </m:ba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p>
                        </m:sSub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≔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$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b="0" i="1" dirty="0">
                    <a:latin typeface="Cambria Math" panose="02040503050406030204" pitchFamily="18" charset="0"/>
                  </a:rPr>
                  <a:t>  </a:t>
                </a:r>
                <a:r>
                  <a:rPr lang="en-US" b="0" dirty="0"/>
                  <a:t>(dollar holding, incl. T-Bonds)</a:t>
                </a:r>
                <a:r>
                  <a:rPr lang="en-US" b="0" dirty="0">
                    <a:solidFill>
                      <a:srgbClr val="487B78"/>
                    </a:solidFill>
                  </a:rPr>
                  <a:t>   (=numeraire)</a:t>
                </a:r>
                <a:endParaRPr lang="en-US" b="0" dirty="0">
                  <a:solidFill>
                    <a:srgbClr val="487B78"/>
                  </a:solidFill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487B78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487B78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487B78"/>
                                </a:solidFill>
                                <a:latin typeface="Cambria Math" panose="02040503050406030204" pitchFamily="18" charset="0"/>
                              </a:rPr>
                              <m:t>$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Φ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𝜄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𝑑𝑡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𝜄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𝑑𝑡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𝜁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𝑑𝑡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br>
                  <a:rPr lang="en-US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                                                     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+(</m:t>
                    </m:r>
                    <m:bar>
                      <m:bar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ba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bar>
                          <m:ba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Δ</m:t>
                            </m:r>
                          </m:e>
                        </m:ba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𝐾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−(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Δ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𝐾</m:t>
                        </m:r>
                      </m:sup>
                    </m:sSubSup>
                  </m:oMath>
                </a14:m>
                <a:endParaRPr lang="en-US" sz="3733" dirty="0"/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₱</m:t>
                        </m:r>
                      </m:sup>
                    </m:sSubSup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= real value of (domestic) currency	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487B78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sSup>
                      <m:sSupPr>
                        <m:ctrlPr>
                          <a:rPr lang="en-US" i="1">
                            <a:solidFill>
                              <a:srgbClr val="487B78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487B78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i="1">
                            <a:solidFill>
                              <a:srgbClr val="487B78"/>
                            </a:solidFill>
                            <a:latin typeface="Cambria Math" panose="02040503050406030204" pitchFamily="18" charset="0"/>
                          </a:rPr>
                          <m:t>₱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groupChr>
                          <m:groupChrPr>
                            <m:chr m:val="⏟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Φ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𝜄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𝛿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groupChr>
                      </m:e>
                      <m:lim>
                        <m:r>
                          <a:rPr lang="en-US" i="1">
                            <a:latin typeface="Cambria Math" panose="02040503050406030204" pitchFamily="18" charset="0"/>
                          </a:rPr>
                          <m:t>=: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lim>
                    </m:limLow>
                    <m:r>
                      <a:rPr lang="en-US" i="1">
                        <a:latin typeface="Cambria Math" panose="02040503050406030204" pitchFamily="18" charset="0"/>
                      </a:rPr>
                      <m:t>𝑑𝑡</m:t>
                    </m:r>
                    <m:r>
                      <a:rPr lang="en-US" i="1" smtClean="0">
                        <a:solidFill>
                          <a:srgbClr val="487B78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i="1">
                            <a:solidFill>
                              <a:srgbClr val="487B78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i="1">
                                <a:solidFill>
                                  <a:srgbClr val="487B78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rgbClr val="487B78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</m:acc>
                      </m:e>
                      <m:sup>
                        <m:r>
                          <a:rPr lang="en-US" i="1">
                            <a:solidFill>
                              <a:srgbClr val="487B78"/>
                            </a:solidFill>
                            <a:latin typeface="Cambria Math" panose="02040503050406030204" pitchFamily="18" charset="0"/>
                          </a:rPr>
                          <m:t>₱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𝑑𝑡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sup>
                    </m:sSubSup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= value of physical capital		</a:t>
                </a:r>
              </a:p>
              <a:p>
                <a:pPr lvl="1"/>
                <a:r>
                  <a:rPr lang="en-US" dirty="0"/>
                  <a:t>Country-wide risk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, idiosyncratic risk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</m:acc>
                    <m:r>
                      <a:rPr lang="en-US" i="1" dirty="0">
                        <a:latin typeface="Cambria Math" panose="02040503050406030204" pitchFamily="18" charset="0"/>
                      </a:rPr>
                      <m:t>/</m:t>
                    </m:r>
                    <m:sSubSup>
                      <m:sSub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𝐾</m:t>
                        </m:r>
                      </m:sup>
                    </m:sSubSup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487B78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sSubSup>
                      <m:sSubSupPr>
                        <m:ctrlPr>
                          <a:rPr lang="en-US" b="0" i="1" smtClean="0">
                            <a:solidFill>
                              <a:srgbClr val="487B78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rgbClr val="487B78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487B78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i="1">
                            <a:solidFill>
                              <a:srgbClr val="487B78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groupChr>
                          <m:groupChrPr>
                            <m:chr m:val="⏟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𝜄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</m:num>
                              <m:den>
                                <m:sSubSup>
                                  <m:sSub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sup>
                                </m:sSubSup>
                              </m:den>
                            </m:f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𝑑𝑡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num>
                              <m:den>
                                <m:sSubSup>
                                  <m:sSubSupPr>
                                    <m:ctrlP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  <m:sup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sup>
                                </m:sSubSup>
                              </m:den>
                            </m:f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acc>
                                  <m:accPr>
                                    <m:chr m:val="̃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</m:acc>
                              </m:num>
                              <m:den>
                                <m:sSubSup>
                                  <m:sSubSupPr>
                                    <m:ctrlP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  <m:sup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sup>
                                </m:sSubSup>
                              </m:den>
                            </m:f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̃"/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groupChr>
                      </m:e>
                      <m:li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𝑑𝑖𝑣𝑖𝑑𝑒𝑛𝑑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𝑦𝑖𝑒𝑙𝑑</m:t>
                        </m:r>
                      </m:lim>
                    </m:limLow>
                    <m:r>
                      <a:rPr lang="en-US" i="1" dirty="0">
                        <a:latin typeface="Cambria Math" panose="02040503050406030204" pitchFamily="18" charset="0"/>
                      </a:rPr>
                      <m:t>+</m:t>
                    </m:r>
                    <m:limLow>
                      <m:limLow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groupChr>
                          <m:groupChrPr>
                            <m:chr m:val="⏟"/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en-US" dirty="0">
                                <a:latin typeface="Cambria Math" panose="02040503050406030204" pitchFamily="18" charset="0"/>
                              </a:rPr>
                              <m:t>Φ</m:t>
                            </m:r>
                            <m:d>
                              <m:d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𝜄</m:t>
                                </m:r>
                              </m:e>
                            </m:d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𝛿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)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𝑑𝑡</m:t>
                            </m:r>
                          </m:e>
                        </m:groupChr>
                      </m:e>
                      <m:li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𝑐𝑎𝑝𝑖𝑡𝑎𝑙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𝑔𝑎𝑖𝑛𝑠</m:t>
                        </m:r>
                      </m:lim>
                    </m:limLow>
                    <m:r>
                      <a:rPr lang="en-US" i="1" dirty="0">
                        <a:latin typeface="Cambria Math" panose="02040503050406030204" pitchFamily="18" charset="0"/>
                      </a:rPr>
                      <m:t>+</m:t>
                    </m:r>
                    <m:limLow>
                      <m:limLow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groupChr>
                          <m:groupChrPr>
                            <m:chr m:val="⏟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f>
                              <m:f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Sup>
                                  <m:sSubSupPr>
                                    <m:ctrlP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₱</m:t>
                                    </m:r>
                                  </m:sup>
                                </m:sSubSup>
                              </m:num>
                              <m:den>
                                <m:sSubSup>
                                  <m:sSubSupPr>
                                    <m:ctrlP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  <m:sup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sup>
                                </m:sSubSup>
                              </m:den>
                            </m:f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₱</m:t>
                                </m:r>
                              </m:sup>
                            </m:sSup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𝑑𝑡</m:t>
                            </m:r>
                          </m:e>
                        </m:groupChr>
                      </m:e>
                      <m:li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𝑠𝑒𝑖𝑔𝑛𝑖𝑜𝑟𝑎𝑔𝑒</m:t>
                        </m:r>
                      </m:lim>
                    </m:limLow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47ECEA7-B7D6-45E3-B6E9-431DEE95F29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3172" y="1624424"/>
                <a:ext cx="12505289" cy="7197589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32B1BB-1EDA-410A-B65E-BA917F612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82227-37B3-43BC-ADC8-5578DB9E1C27}" type="slidenum">
              <a:rPr lang="en-US" smtClean="0"/>
              <a:t>14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6">
                <a:extLst>
                  <a:ext uri="{FF2B5EF4-FFF2-40B4-BE49-F238E27FC236}">
                    <a16:creationId xmlns:a16="http://schemas.microsoft.com/office/drawing/2014/main" id="{D4F308A2-569C-4A39-BF12-97D59BD975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687775" y="1167825"/>
                <a:ext cx="3115715" cy="1001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 Unicode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 Unicode MS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 Unicode MS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 Unicode MS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 Unicode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Unicode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Unicode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Unicode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Unicode MS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en-US" sz="2667" dirty="0">
                    <a:solidFill>
                      <a:srgbClr val="487B78"/>
                    </a:solidFill>
                    <a:latin typeface="+mj-lt"/>
                  </a:rPr>
                  <a:t>purchases abroad </a:t>
                </a:r>
              </a:p>
              <a:p>
                <a:pPr algn="ctr" eaLnBrk="1" hangingPunct="1"/>
                <a:r>
                  <a:rPr lang="en-US" sz="2667" dirty="0">
                    <a:solidFill>
                      <a:srgbClr val="487B78"/>
                    </a:solidFill>
                    <a:latin typeface="+mj-lt"/>
                  </a:rPr>
                  <a:t>at price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667" i="1">
                            <a:solidFill>
                              <a:srgbClr val="487B78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667" i="1">
                            <a:solidFill>
                              <a:srgbClr val="487B78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  <m:r>
                      <a:rPr lang="en-US" sz="2667" i="1">
                        <a:solidFill>
                          <a:srgbClr val="487B78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bar>
                      <m:barPr>
                        <m:ctrlPr>
                          <a:rPr lang="en-US" sz="2667" i="1">
                            <a:solidFill>
                              <a:srgbClr val="487B78"/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2667" i="1">
                            <a:solidFill>
                              <a:srgbClr val="487B78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bar>
                  </m:oMath>
                </a14:m>
                <a:r>
                  <a:rPr lang="en-US" sz="2667" dirty="0">
                    <a:solidFill>
                      <a:srgbClr val="487B78"/>
                    </a:solidFill>
                    <a:latin typeface="+mj-lt"/>
                  </a:rPr>
                  <a:t>  </a:t>
                </a:r>
              </a:p>
            </p:txBody>
          </p:sp>
        </mc:Choice>
        <mc:Fallback xmlns="">
          <p:sp>
            <p:nvSpPr>
              <p:cNvPr id="8" name="TextBox 6">
                <a:extLst>
                  <a:ext uri="{FF2B5EF4-FFF2-40B4-BE49-F238E27FC236}">
                    <a16:creationId xmlns:a16="http://schemas.microsoft.com/office/drawing/2014/main" id="{D4F308A2-569C-4A39-BF12-97D59BD975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87775" y="1167825"/>
                <a:ext cx="3115715" cy="1001300"/>
              </a:xfrm>
              <a:prstGeom prst="rect">
                <a:avLst/>
              </a:prstGeom>
              <a:blipFill>
                <a:blip r:embed="rId3"/>
                <a:stretch>
                  <a:fillRect t="-6098" b="-6707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6">
                <a:extLst>
                  <a:ext uri="{FF2B5EF4-FFF2-40B4-BE49-F238E27FC236}">
                    <a16:creationId xmlns:a16="http://schemas.microsoft.com/office/drawing/2014/main" id="{BD84E795-4420-45BD-A255-A694219A154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80207" y="1167825"/>
                <a:ext cx="4583251" cy="9131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 Unicode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 Unicode MS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 Unicode MS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 Unicode MS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 Unicode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Unicode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Unicode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Unicode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Unicode MS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en-US" sz="2667" dirty="0">
                    <a:solidFill>
                      <a:srgbClr val="487B78"/>
                    </a:solidFill>
                    <a:latin typeface="+mj-lt"/>
                  </a:rPr>
                  <a:t>capital sales </a:t>
                </a:r>
              </a:p>
              <a:p>
                <a:pPr algn="ctr" eaLnBrk="1" hangingPunct="1"/>
                <a:r>
                  <a:rPr lang="en-US" sz="2667" dirty="0">
                    <a:solidFill>
                      <a:srgbClr val="487B78"/>
                    </a:solidFill>
                    <a:latin typeface="+mj-lt"/>
                  </a:rPr>
                  <a:t>abroad at price </a:t>
                </a:r>
                <a14:m>
                  <m:oMath xmlns:m="http://schemas.openxmlformats.org/officeDocument/2006/math">
                    <m:r>
                      <a:rPr lang="en-US" sz="2667" i="1" u="sng" dirty="0">
                        <a:solidFill>
                          <a:srgbClr val="487B78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sz="2667" u="sng" dirty="0">
                  <a:solidFill>
                    <a:srgbClr val="487B78"/>
                  </a:solidFill>
                  <a:latin typeface="Corbel" charset="0"/>
                </a:endParaRPr>
              </a:p>
            </p:txBody>
          </p:sp>
        </mc:Choice>
        <mc:Fallback xmlns="">
          <p:sp>
            <p:nvSpPr>
              <p:cNvPr id="9" name="TextBox 6">
                <a:extLst>
                  <a:ext uri="{FF2B5EF4-FFF2-40B4-BE49-F238E27FC236}">
                    <a16:creationId xmlns:a16="http://schemas.microsoft.com/office/drawing/2014/main" id="{BD84E795-4420-45BD-A255-A694219A15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80207" y="1167825"/>
                <a:ext cx="4583251" cy="913199"/>
              </a:xfrm>
              <a:prstGeom prst="rect">
                <a:avLst/>
              </a:prstGeom>
              <a:blipFill>
                <a:blip r:embed="rId4"/>
                <a:stretch>
                  <a:fillRect t="-6711" b="-17450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5DA9A41-BF66-4778-98C7-7AE4FABF269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628913" y="1212025"/>
                <a:ext cx="4423367" cy="9131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 Unicode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 Unicode MS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 Unicode MS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 Unicode MS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 Unicode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Unicode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Unicode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Unicode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Unicode MS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en-US" sz="2667" dirty="0">
                    <a:solidFill>
                      <a:srgbClr val="487B78"/>
                    </a:solidFill>
                    <a:latin typeface="+mj-lt"/>
                  </a:rPr>
                  <a:t>Capital production</a:t>
                </a:r>
              </a:p>
              <a:p>
                <a:pPr algn="ctr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667" dirty="0">
                          <a:solidFill>
                            <a:srgbClr val="487B78"/>
                          </a:solidFill>
                          <a:latin typeface="Cambria Math" panose="02040503050406030204" pitchFamily="18" charset="0"/>
                        </a:rPr>
                        <m:t>Φ</m:t>
                      </m:r>
                      <m:r>
                        <a:rPr lang="en-US" sz="2667" i="1" dirty="0">
                          <a:solidFill>
                            <a:srgbClr val="487B78"/>
                          </a:solidFill>
                          <a:latin typeface="Cambria Math" panose="02040503050406030204" pitchFamily="18" charset="0"/>
                        </a:rPr>
                        <m:t>’ &gt; 0, </m:t>
                      </m:r>
                      <m:r>
                        <m:rPr>
                          <m:sty m:val="p"/>
                        </m:rPr>
                        <a:rPr lang="en-US" sz="2667" dirty="0" err="1">
                          <a:solidFill>
                            <a:srgbClr val="487B78"/>
                          </a:solidFill>
                          <a:latin typeface="Cambria Math" panose="02040503050406030204" pitchFamily="18" charset="0"/>
                        </a:rPr>
                        <m:t>Φ</m:t>
                      </m:r>
                      <m:r>
                        <a:rPr lang="en-US" sz="2667" i="1" dirty="0">
                          <a:solidFill>
                            <a:srgbClr val="487B78"/>
                          </a:solidFill>
                          <a:latin typeface="Cambria Math" panose="02040503050406030204" pitchFamily="18" charset="0"/>
                        </a:rPr>
                        <m:t>’’ ≤ 0</m:t>
                      </m:r>
                    </m:oMath>
                  </m:oMathPara>
                </a14:m>
                <a:endParaRPr lang="en-US" sz="2667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5DA9A41-BF66-4778-98C7-7AE4FABF26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628913" y="1212025"/>
                <a:ext cx="4423367" cy="913199"/>
              </a:xfrm>
              <a:prstGeom prst="rect">
                <a:avLst/>
              </a:prstGeom>
              <a:blipFill>
                <a:blip r:embed="rId5"/>
                <a:stretch>
                  <a:fillRect t="-6667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74762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Rebalancing of individual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11480" y="1527048"/>
                <a:ext cx="11975057" cy="7634611"/>
              </a:xfrm>
            </p:spPr>
            <p:txBody>
              <a:bodyPr>
                <a:normAutofit/>
              </a:bodyPr>
              <a:lstStyle/>
              <a:p>
                <a:r>
                  <a:rPr lang="en-US" sz="3467" dirty="0">
                    <a:solidFill>
                      <a:srgbClr val="487B78"/>
                    </a:solidFill>
                  </a:rPr>
                  <a:t>Idiosyncratic cash flow shock </a:t>
                </a:r>
                <a14:m>
                  <m:oMath xmlns:m="http://schemas.openxmlformats.org/officeDocument/2006/math">
                    <m:r>
                      <a:rPr lang="en-US" sz="3467" i="1" dirty="0">
                        <a:latin typeface="Cambria Math" panose="02040503050406030204" pitchFamily="18" charset="0"/>
                      </a:rPr>
                      <m:t>𝑑</m:t>
                    </m:r>
                    <m:sSubSup>
                      <m:sSubSupPr>
                        <m:ctrlPr>
                          <a:rPr lang="en-US" sz="3467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467" i="1" dirty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3467" i="1" dirty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sz="3467" i="1" dirty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</m:oMath>
                </a14:m>
                <a:endParaRPr lang="en-US" sz="3467" dirty="0">
                  <a:solidFill>
                    <a:srgbClr val="C00000"/>
                  </a:solidFill>
                </a:endParaRPr>
              </a:p>
              <a:p>
                <a:pPr lvl="1"/>
                <a:r>
                  <a:rPr lang="en-US" sz="3467" dirty="0"/>
                  <a:t>Negative:  sell some </a:t>
                </a:r>
                <a14:m>
                  <m:oMath xmlns:m="http://schemas.openxmlformats.org/officeDocument/2006/math">
                    <m:r>
                      <a:rPr lang="en-US" sz="3467" i="1" dirty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3467" i="1" baseline="-25000" dirty="0" err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3467" dirty="0"/>
                  <a:t> for currencies to maintain</a:t>
                </a:r>
                <a:br>
                  <a:rPr lang="en-US" sz="3467" dirty="0"/>
                </a:br>
                <a:r>
                  <a:rPr lang="en-US" sz="3467" dirty="0"/>
                  <a:t> 		     portfolio weights</a:t>
                </a:r>
              </a:p>
              <a:p>
                <a:pPr lvl="1"/>
                <a:r>
                  <a:rPr lang="en-US" sz="3467" dirty="0"/>
                  <a:t>Positive:    buy capital (grow the “firm”)</a:t>
                </a:r>
              </a:p>
              <a:p>
                <a:endParaRPr lang="en-US" sz="3467" dirty="0"/>
              </a:p>
              <a:p>
                <a:r>
                  <a:rPr lang="en-US" sz="3467" dirty="0">
                    <a:solidFill>
                      <a:srgbClr val="487B78"/>
                    </a:solidFill>
                  </a:rPr>
                  <a:t>Country-wide cash flow shock </a:t>
                </a:r>
                <a14:m>
                  <m:oMath xmlns:m="http://schemas.openxmlformats.org/officeDocument/2006/math">
                    <m:r>
                      <a:rPr lang="en-US" sz="4000" i="1" dirty="0">
                        <a:latin typeface="Cambria Math" panose="02040503050406030204" pitchFamily="18" charset="0"/>
                      </a:rPr>
                      <m:t>𝑑𝑌</m:t>
                    </m:r>
                    <m:r>
                      <a:rPr lang="en-US" sz="4000" i="1" baseline="-25000" dirty="0" err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sz="3467" dirty="0">
                  <a:solidFill>
                    <a:srgbClr val="C00000"/>
                  </a:solidFill>
                </a:endParaRPr>
              </a:p>
              <a:p>
                <a:pPr lvl="1"/>
                <a:r>
                  <a:rPr lang="en-US" sz="3467" dirty="0"/>
                  <a:t>Negative: can’t be rebalance if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467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467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3467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sz="3467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sup>
                    </m:sSubSup>
                    <m:r>
                      <a:rPr lang="en-US" sz="3467" i="1">
                        <a:latin typeface="Cambria Math" panose="02040503050406030204" pitchFamily="18" charset="0"/>
                      </a:rPr>
                      <m:t>∈(</m:t>
                    </m:r>
                    <m:bar>
                      <m:barPr>
                        <m:ctrlPr>
                          <a:rPr lang="en-US" sz="3467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3467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bar>
                    <m:r>
                      <a:rPr lang="en-US" sz="3467" i="1">
                        <a:latin typeface="Cambria Math" panose="02040503050406030204" pitchFamily="18" charset="0"/>
                      </a:rPr>
                      <m:t>,</m:t>
                    </m:r>
                    <m:bar>
                      <m:barPr>
                        <m:pos m:val="top"/>
                        <m:ctrlPr>
                          <a:rPr lang="en-US" sz="3467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3467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bar>
                    <m:r>
                      <a:rPr lang="en-US" sz="3467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467" dirty="0">
                    <a:solidFill>
                      <a:srgbClr val="487B78"/>
                    </a:solidFill>
                  </a:rPr>
                  <a:t>	(S,s)-bounds</a:t>
                </a:r>
              </a:p>
              <a:p>
                <a:pPr lvl="2"/>
                <a:r>
                  <a:rPr lang="en-US" sz="3467" dirty="0"/>
                  <a:t>prices react so optimal portfolio weights don’t change</a:t>
                </a:r>
              </a:p>
              <a:p>
                <a:pPr lvl="2"/>
                <a:r>
                  <a:rPr lang="en-US" sz="3467" dirty="0"/>
                  <a:t>everyone wants to adjust but cannot, adjust gradually </a:t>
                </a:r>
                <a:br>
                  <a:rPr lang="en-US" sz="3467" dirty="0"/>
                </a:br>
                <a:r>
                  <a:rPr lang="en-US" sz="3467" dirty="0"/>
                  <a:t>(cut consumption, etc.)</a:t>
                </a:r>
              </a:p>
              <a:p>
                <a:pPr lvl="2"/>
                <a:r>
                  <a:rPr lang="en-US" sz="3467" dirty="0"/>
                  <a:t>prices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467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467" b="0" i="1" dirty="0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3467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sz="3467" b="0" i="1" dirty="0" smtClean="0">
                            <a:latin typeface="Cambria Math" panose="02040503050406030204" pitchFamily="18" charset="0"/>
                          </a:rPr>
                          <m:t>𝐾</m:t>
                        </m:r>
                      </m:sup>
                    </m:sSubSup>
                    <m:r>
                      <a:rPr lang="en-US" sz="3467" b="0" i="1" dirty="0" smtClean="0">
                        <a:latin typeface="Cambria Math" panose="02040503050406030204" pitchFamily="18" charset="0"/>
                      </a:rPr>
                      <m:t>, </m:t>
                    </m:r>
                    <m:sSubSup>
                      <m:sSubSupPr>
                        <m:ctrlPr>
                          <a:rPr lang="en-US" sz="3467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467" b="0" i="1" dirty="0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3467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sz="3467" b="0" i="1" dirty="0" smtClean="0">
                            <a:latin typeface="Cambria Math" panose="02040503050406030204" pitchFamily="18" charset="0"/>
                          </a:rPr>
                          <m:t>₱</m:t>
                        </m:r>
                      </m:sup>
                    </m:sSubSup>
                    <m:r>
                      <a:rPr lang="en-US" sz="3467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467" dirty="0"/>
                  <a:t>clear the markets   </a:t>
                </a:r>
                <a:r>
                  <a:rPr lang="en-US" dirty="0"/>
                  <a:t>(numeraire: consumption &amp; $)</a:t>
                </a:r>
                <a:endParaRPr lang="en-US" sz="4533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1480" y="1527048"/>
                <a:ext cx="11975057" cy="7634611"/>
              </a:xfrm>
              <a:blipFill>
                <a:blip r:embed="rId3"/>
                <a:stretch>
                  <a:fillRect l="-1324" t="-1518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87A2EE-45ED-4C5D-83E4-7FC1F71BD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82227-37B3-43BC-ADC8-5578DB9E1C2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0775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Roadmap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11480" y="1527048"/>
                <a:ext cx="11582400" cy="7197589"/>
              </a:xfrm>
            </p:spPr>
            <p:txBody>
              <a:bodyPr>
                <a:normAutofit/>
              </a:bodyPr>
              <a:lstStyle/>
              <a:p>
                <a:r>
                  <a:rPr lang="en-US" sz="3467" dirty="0">
                    <a:solidFill>
                      <a:srgbClr val="487B78"/>
                    </a:solidFill>
                  </a:rPr>
                  <a:t>Only idiosyncratic risk </a:t>
                </a:r>
              </a:p>
              <a:p>
                <a:pPr lvl="1"/>
                <a:r>
                  <a:rPr lang="en-US" sz="2933" dirty="0">
                    <a:solidFill>
                      <a:srgbClr val="487B78"/>
                    </a:solidFill>
                  </a:rPr>
                  <a:t>Only peso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srgbClr val="487B78"/>
                        </a:solidFill>
                        <a:latin typeface="Cambria Math" panose="02040503050406030204" pitchFamily="18" charset="0"/>
                      </a:rPr>
                      <m:t>₱</m:t>
                    </m:r>
                  </m:oMath>
                </a14:m>
                <a:r>
                  <a:rPr lang="en-US" sz="2933" dirty="0">
                    <a:solidFill>
                      <a:srgbClr val="487B78"/>
                    </a:solidFill>
                  </a:rPr>
                  <a:t> (autarky)</a:t>
                </a:r>
              </a:p>
              <a:p>
                <a:pPr lvl="1"/>
                <a:r>
                  <a:rPr lang="en-US" sz="2933" dirty="0"/>
                  <a:t>Peso + adding dollar </a:t>
                </a:r>
                <a:r>
                  <a:rPr lang="en-US" sz="2667" dirty="0"/>
                  <a:t>(room for only 1 currency)</a:t>
                </a:r>
                <a:endParaRPr lang="en-US" sz="2933" dirty="0"/>
              </a:p>
              <a:p>
                <a:pPr lvl="1"/>
                <a:r>
                  <a:rPr lang="en-US" sz="2933" dirty="0"/>
                  <a:t>Policy space (one definition): optimal policy ≠ equilibrium</a:t>
                </a:r>
              </a:p>
              <a:p>
                <a:endParaRPr lang="en-US" sz="3467" dirty="0"/>
              </a:p>
              <a:p>
                <a:r>
                  <a:rPr lang="en-US" sz="3467" dirty="0"/>
                  <a:t>Only country-wide shocks </a:t>
                </a:r>
              </a:p>
              <a:p>
                <a:pPr lvl="1"/>
                <a:r>
                  <a:rPr lang="en-US" sz="2933" dirty="0"/>
                  <a:t>equilibrium = optimal policy </a:t>
                </a:r>
              </a:p>
              <a:p>
                <a:endParaRPr lang="en-US" sz="3467" dirty="0"/>
              </a:p>
              <a:p>
                <a:r>
                  <a:rPr lang="en-US" sz="3467" dirty="0"/>
                  <a:t>General solution methodology</a:t>
                </a:r>
              </a:p>
              <a:p>
                <a:endParaRPr lang="en-US" sz="3467" dirty="0"/>
              </a:p>
              <a:p>
                <a:r>
                  <a:rPr lang="en-US" sz="3467" dirty="0"/>
                  <a:t>General results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1480" y="1527048"/>
                <a:ext cx="11582400" cy="7197589"/>
              </a:xfrm>
              <a:blipFill>
                <a:blip r:embed="rId3"/>
                <a:stretch>
                  <a:fillRect l="-1368" t="-1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533418-79EE-4F27-A2DF-7EF849FBD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82227-37B3-43BC-ADC8-5578DB9E1C27}" type="slidenum">
              <a:rPr lang="en-US" smtClean="0">
                <a:solidFill>
                  <a:schemeClr val="bg1"/>
                </a:solidFill>
              </a:rPr>
              <a:t>16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4723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B2517-4D34-4885-B23A-49C83491B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Solve for steady state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D4BA9F2-9F31-4754-BAA8-2D7A73762B3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13172" y="1530773"/>
                <a:ext cx="13918933" cy="7017174"/>
              </a:xfrm>
            </p:spPr>
            <p:txBody>
              <a:bodyPr/>
              <a:lstStyle/>
              <a:p>
                <a:r>
                  <a:rPr lang="en-US" dirty="0"/>
                  <a:t>Propose constant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₱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sup>
                    </m:sSup>
                  </m:oMath>
                </a14:m>
                <a:r>
                  <a:rPr lang="en-US" dirty="0"/>
                  <a:t>-processes</a:t>
                </a:r>
              </a:p>
              <a:p>
                <a:r>
                  <a:rPr lang="en-US" dirty="0"/>
                  <a:t>Propose SDF-process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𝜉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𝜉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bSup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smtClean="0">
                        <a:solidFill>
                          <a:srgbClr val="487B78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solidFill>
                              <a:srgbClr val="487B78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487B78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solidFill>
                              <a:srgbClr val="487B78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𝑑𝑡</m:t>
                    </m:r>
                    <m:r>
                      <a:rPr lang="en-US" i="1" smtClean="0">
                        <a:solidFill>
                          <a:srgbClr val="487B78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solidFill>
                              <a:srgbClr val="487B78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487B78"/>
                            </a:solidFill>
                            <a:latin typeface="Cambria Math" panose="02040503050406030204" pitchFamily="18" charset="0"/>
                          </a:rPr>
                          <m:t>𝜍</m:t>
                        </m:r>
                      </m:e>
                      <m:sub>
                        <m:r>
                          <a:rPr lang="en-US" i="1">
                            <a:solidFill>
                              <a:srgbClr val="487B78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>
                        <a:solidFill>
                          <a:srgbClr val="487B78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sSub>
                      <m:sSubPr>
                        <m:ctrlPr>
                          <a:rPr lang="en-US" i="1">
                            <a:solidFill>
                              <a:srgbClr val="487B78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487B78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i="1">
                            <a:solidFill>
                              <a:srgbClr val="487B78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 smtClean="0">
                        <a:solidFill>
                          <a:srgbClr val="487B78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solidFill>
                              <a:srgbClr val="487B78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b="0" i="1" smtClean="0">
                                <a:solidFill>
                                  <a:srgbClr val="487B78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rgbClr val="487B78"/>
                                </a:solidFill>
                                <a:latin typeface="Cambria Math" panose="02040503050406030204" pitchFamily="18" charset="0"/>
                              </a:rPr>
                              <m:t>𝜍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solidFill>
                              <a:srgbClr val="487B78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̃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e>
                            </m:acc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Return on money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₱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Φ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𝜄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groupChr>
                        </m:e>
                        <m:li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=: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lim>
                      </m:limLow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</m:acc>
                        </m:e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₱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𝑑𝑡</m:t>
                      </m:r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Return on capital (individual)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𝜄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acc>
                                    <m:accPr>
                                      <m:chr m:val="̃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</m:acc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  <m:sup>
                                      <m:r>
                                        <a:rPr lang="en-US" b="0" i="1" dirty="0" smtClean="0"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𝑍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groupChr>
                        </m:e>
                        <m:lim/>
                      </m:limLow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+(</m:t>
                      </m:r>
                      <m:r>
                        <m:rPr>
                          <m:sty m:val="p"/>
                        </m:rPr>
                        <a:rPr lang="en-US" b="0" i="0" dirty="0" smtClean="0">
                          <a:latin typeface="Cambria Math" panose="02040503050406030204" pitchFamily="18" charset="0"/>
                        </a:rPr>
                        <m:t>Φ</m:t>
                      </m:r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𝜄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𝑑𝑡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limLow>
                        <m:limLowPr>
                          <m:ctrlP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f>
                                <m:fPr>
                                  <m:ctrlPr>
                                    <a:rPr lang="en-US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₱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  <m:sup>
                                      <m:r>
                                        <a:rPr lang="en-US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sup>
                                  </m:sSup>
                                </m:den>
                              </m:f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₱</m:t>
                                  </m:r>
                                </m:sup>
                              </m:sSup>
                              <m:r>
                                <a:rPr lang="en-US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e>
                          </m:groupChr>
                        </m:e>
                        <m:lim/>
                      </m:limLow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D4BA9F2-9F31-4754-BAA8-2D7A73762B3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3172" y="1530773"/>
                <a:ext cx="13918933" cy="7017174"/>
              </a:xfrm>
              <a:blipFill>
                <a:blip r:embed="rId2"/>
                <a:stretch>
                  <a:fillRect l="-1183" t="-19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32737DB-33AA-42E8-95AB-B0F42E00FD83}"/>
                  </a:ext>
                </a:extLst>
              </p:cNvPr>
              <p:cNvSpPr txBox="1"/>
              <p:nvPr/>
            </p:nvSpPr>
            <p:spPr>
              <a:xfrm>
                <a:off x="9045609" y="6802665"/>
                <a:ext cx="4117667" cy="9131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667" dirty="0">
                    <a:latin typeface="+mj-lt"/>
                  </a:rPr>
                  <a:t>Redistribution of seigniorage</a:t>
                </a:r>
              </a:p>
              <a:p>
                <a:pPr algn="ctr"/>
                <a:r>
                  <a:rPr lang="en-US" sz="2667" dirty="0">
                    <a:latin typeface="+mj-lt"/>
                  </a:rPr>
                  <a:t>proportional to </a:t>
                </a:r>
                <a14:m>
                  <m:oMath xmlns:m="http://schemas.openxmlformats.org/officeDocument/2006/math">
                    <m:r>
                      <a:rPr lang="en-US" sz="2667" i="1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sz="2667" dirty="0">
                  <a:latin typeface="+mj-lt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32737DB-33AA-42E8-95AB-B0F42E00FD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5609" y="6802665"/>
                <a:ext cx="4117667" cy="913199"/>
              </a:xfrm>
              <a:prstGeom prst="rect">
                <a:avLst/>
              </a:prstGeom>
              <a:blipFill>
                <a:blip r:embed="rId3"/>
                <a:stretch>
                  <a:fillRect l="-2519" t="-6667" r="-2370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9AE0C296-A6DB-4852-8C85-AD4D22C42261}"/>
              </a:ext>
            </a:extLst>
          </p:cNvPr>
          <p:cNvSpPr txBox="1"/>
          <p:nvPr/>
        </p:nvSpPr>
        <p:spPr>
          <a:xfrm>
            <a:off x="4567879" y="6802665"/>
            <a:ext cx="2119491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67" dirty="0">
                <a:latin typeface="+mj-lt"/>
              </a:rPr>
              <a:t>Dividend yield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ACDB21-01D8-44C0-B799-E16CB9497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82227-37B3-43BC-ADC8-5578DB9E1C27}" type="slidenum">
              <a:rPr lang="en-US" smtClean="0"/>
              <a:t>17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CE2CFB1-2266-49EF-ADC9-6F318D7ECA7A}"/>
              </a:ext>
            </a:extLst>
          </p:cNvPr>
          <p:cNvCxnSpPr/>
          <p:nvPr/>
        </p:nvCxnSpPr>
        <p:spPr>
          <a:xfrm flipV="1">
            <a:off x="6997700" y="2120900"/>
            <a:ext cx="1714500" cy="107950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64211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Idio risk only &amp; Peso only (&amp;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487B78"/>
                        </a:solidFill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i="1" smtClean="0">
                        <a:solidFill>
                          <a:srgbClr val="487B78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770" t="-1070" b="-1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b="1" dirty="0"/>
                  <a:t>Optimal Choices			 Market Clearing </a:t>
                </a:r>
              </a:p>
              <a:p>
                <a:r>
                  <a:rPr lang="en-US" dirty="0"/>
                  <a:t>Optimal investment rate</a:t>
                </a:r>
              </a:p>
              <a:p>
                <a:pPr lvl="1">
                  <a:buClrTx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𝜄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sup>
                    </m:sSubSup>
                    <m:r>
                      <a:rPr lang="en-US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  <a:p>
                <a:r>
                  <a:rPr lang="en-US" dirty="0"/>
                  <a:t>Optimal consumption</a:t>
                </a:r>
              </a:p>
              <a:p>
                <a:pPr lvl="1">
                  <a:buClrTx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den>
                    </m:f>
                    <m:r>
                      <a:rPr lang="en-US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𝜌</m:t>
                    </m:r>
                    <m:d>
                      <m:dPr>
                        <m:ctrlPr>
                          <a:rPr lang="en-US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  <m:sup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₱</m:t>
                            </m:r>
                          </m:sup>
                        </m:sSubSup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  <m:sup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p>
                        </m:sSubSup>
                      </m:e>
                    </m:d>
                    <m:sSub>
                      <m:sSubPr>
                        <m:ctrlPr>
                          <a:rPr lang="en-US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chemeClr val="bg1"/>
                        </a:solidFill>
                      </a:rPr>
                      <m:t>	     </m:t>
                    </m:r>
                    <m:r>
                      <m:rPr>
                        <m:nor/>
                      </m:rPr>
                      <a:rPr lang="en-US" b="0" i="0" dirty="0" smtClean="0">
                        <a:solidFill>
                          <a:schemeClr val="bg1"/>
                        </a:solidFill>
                      </a:rPr>
                      <m:t> 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𝜄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  <a:p>
                <a:r>
                  <a:rPr lang="en-US" dirty="0"/>
                  <a:t>Optimal portfolio</a:t>
                </a:r>
              </a:p>
              <a:p>
                <a:pPr lvl="1">
                  <a:buClrTx/>
                </a:pP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1−</m:t>
                    </m:r>
                    <m:r>
                      <a:rPr lang="en-US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𝜄</m:t>
                            </m:r>
                          </m:e>
                        </m:d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̃"/>
                                <m:ctrlPr>
                                  <a:rPr lang="en-US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</m:acc>
                          </m:e>
                          <m:sup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̂"/>
                                <m:ctrlP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</m:acc>
                          </m:e>
                          <m:sup>
                            <m:r>
                              <a:rPr lang="en-US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₱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/(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̃"/>
                                <m:ctrlPr>
                                  <a:rPr lang="en-US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</m:acc>
                          </m:e>
                          <m:sup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p>
                        </m:sSup>
                        <m:sSub>
                          <m:sSubPr>
                            <m:ctrlP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num>
                      <m:den>
                        <m:d>
                          <m:dPr>
                            <m:ctrlP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sup>
                            </m:sSup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₱</m:t>
                                </m:r>
                              </m:sup>
                            </m:sSup>
                          </m:e>
                        </m:d>
                        <m:sSub>
                          <m:sSubPr>
                            <m:ctrlP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=:</m:t>
                    </m:r>
                    <m:r>
                      <a:rPr lang="en-US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1−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𝜗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	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20" t="-20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8EFA5-B9E7-4918-BF97-C27C2BBB165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7229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Idio risk only &amp; Peso only (&amp;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487B78"/>
                        </a:solidFill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i="1" smtClean="0">
                        <a:solidFill>
                          <a:srgbClr val="487B78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770" t="-1070" b="-1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b="1" dirty="0"/>
                  <a:t>Optimal Choices</a:t>
                </a:r>
              </a:p>
              <a:p>
                <a:r>
                  <a:rPr lang="en-US" dirty="0"/>
                  <a:t>Optimal investment rate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487B78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487B78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487B78"/>
                            </a:solidFill>
                            <a:latin typeface="Cambria Math" panose="02040503050406030204" pitchFamily="18" charset="0"/>
                          </a:rPr>
                          <m:t>𝜄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487B78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 smtClean="0">
                        <a:solidFill>
                          <a:srgbClr val="487B78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0" i="1" smtClean="0">
                            <a:solidFill>
                              <a:srgbClr val="487B78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smtClean="0">
                            <a:solidFill>
                              <a:srgbClr val="487B78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487B78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487B78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sup>
                    </m:sSubSup>
                    <m:r>
                      <a:rPr lang="en-US" i="1" smtClean="0">
                        <a:solidFill>
                          <a:srgbClr val="487B78"/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dirty="0">
                  <a:solidFill>
                    <a:srgbClr val="487B78"/>
                  </a:solidFill>
                </a:endParaRPr>
              </a:p>
              <a:p>
                <a:r>
                  <a:rPr lang="en-US" dirty="0"/>
                  <a:t>Optimal consumption</a:t>
                </a:r>
              </a:p>
              <a:p>
                <a:pPr lvl="1">
                  <a:buClrTx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𝜌</m:t>
                    </m:r>
                    <m:d>
                      <m:dPr>
                        <m:ctrlPr>
                          <a:rPr lang="en-US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sSub>
                      <m:sSubPr>
                        <m:ctrlPr>
                          <a:rPr lang="en-US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chemeClr val="bg1"/>
                        </a:solidFill>
                      </a:rPr>
                      <m:t>	</m:t>
                    </m:r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  <a:p>
                <a:r>
                  <a:rPr lang="en-US" dirty="0"/>
                  <a:t>Optimal portfolio</a:t>
                </a:r>
              </a:p>
              <a:p>
                <a:pPr lvl="1">
                  <a:buClrTx/>
                </a:pP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1−</m:t>
                    </m:r>
                    <m:r>
                      <a:rPr lang="en-US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𝜄</m:t>
                            </m:r>
                          </m:e>
                        </m:d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̃"/>
                                <m:ctrlPr>
                                  <a:rPr lang="en-US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</m:acc>
                          </m:e>
                          <m:sup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̂"/>
                                <m:ctrlP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</m:acc>
                          </m:e>
                          <m:sup>
                            <m:r>
                              <a:rPr lang="en-US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₱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/(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̃"/>
                                <m:ctrlPr>
                                  <a:rPr lang="en-US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</m:acc>
                          </m:e>
                          <m:sup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20" t="-20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8EFA5-B9E7-4918-BF97-C27C2BBB1656}" type="slidenum">
              <a:rPr lang="en-US" smtClean="0"/>
              <a:t>19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442014C-E120-4064-8FA2-F6933F305D3C}"/>
                  </a:ext>
                </a:extLst>
              </p:cNvPr>
              <p:cNvSpPr txBox="1"/>
              <p:nvPr/>
            </p:nvSpPr>
            <p:spPr>
              <a:xfrm>
                <a:off x="5500197" y="1579892"/>
                <a:ext cx="5255606" cy="4531305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667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667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667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sSubSup>
                              <m:sSubSupPr>
                                <m:ctrlPr>
                                  <a:rPr lang="en-US" sz="2667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667" i="1">
                                    <a:latin typeface="Cambria Math" panose="02040503050406030204" pitchFamily="18" charset="0"/>
                                  </a:rPr>
                                  <m:t>𝜄</m:t>
                                </m:r>
                              </m:e>
                              <m:sub>
                                <m:r>
                                  <a:rPr lang="en-US" sz="2667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  <m:sup>
                                <m:r>
                                  <a:rPr lang="en-US" sz="2667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bSup>
                          </m:lim>
                        </m:limLow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667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2667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667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667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  <m:sup>
                                <m:sSup>
                                  <m:sSupPr>
                                    <m:ctrlPr>
                                      <a:rPr lang="en-US" sz="2667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667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p>
                                    <m:r>
                                      <a:rPr lang="en-US" sz="2667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p>
                                </m:sSup>
                              </m:sup>
                            </m:sSubSup>
                          </m:e>
                        </m:d>
                      </m:e>
                    </m:func>
                  </m:oMath>
                </a14:m>
                <a:r>
                  <a:rPr lang="en-US" sz="2667" i="1" dirty="0">
                    <a:latin typeface="Cambria Math" panose="02040503050406030204" pitchFamily="18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667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667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667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sSubSup>
                              <m:sSubSupPr>
                                <m:ctrlPr>
                                  <a:rPr lang="en-US" sz="2667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667" i="1">
                                    <a:latin typeface="Cambria Math" panose="02040503050406030204" pitchFamily="18" charset="0"/>
                                  </a:rPr>
                                  <m:t>𝜄</m:t>
                                </m:r>
                              </m:e>
                              <m:sub>
                                <m:r>
                                  <a:rPr lang="en-US" sz="2667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  <m:sup>
                                <m:r>
                                  <a:rPr lang="en-US" sz="2667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bSup>
                          </m:lim>
                        </m:limLow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667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667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667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sz="2667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Sup>
                                  <m:sSubSupPr>
                                    <m:ctrlPr>
                                      <a:rPr lang="en-US" sz="2667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667" i="1">
                                        <a:latin typeface="Cambria Math" panose="02040503050406030204" pitchFamily="18" charset="0"/>
                                      </a:rPr>
                                      <m:t>𝜄</m:t>
                                    </m:r>
                                  </m:e>
                                  <m:sub>
                                    <m:r>
                                      <a:rPr lang="en-US" sz="2667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  <m:sup>
                                    <m:r>
                                      <a:rPr lang="en-US" sz="2667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p>
                                </m:sSubSup>
                              </m:num>
                              <m:den>
                                <m:sSubSup>
                                  <m:sSubSupPr>
                                    <m:ctrlPr>
                                      <a:rPr lang="en-US" sz="2667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667" i="1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n-US" sz="2667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  <m:sup>
                                    <m:r>
                                      <a:rPr lang="en-US" sz="2667" b="0" i="1" smtClean="0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sup>
                                </m:sSubSup>
                              </m:den>
                            </m:f>
                            <m:r>
                              <a:rPr lang="en-US" sz="2667" i="1">
                                <a:latin typeface="Cambria Math" panose="02040503050406030204" pitchFamily="18" charset="0"/>
                              </a:rPr>
                              <m:t>𝑑𝑡</m:t>
                            </m:r>
                            <m:r>
                              <a:rPr lang="en-US" sz="2667" i="1" dirty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d>
                              <m:dPr>
                                <m:ctrlPr>
                                  <a:rPr lang="en-US" sz="2667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sz="2667" dirty="0">
                                    <a:latin typeface="Cambria Math" panose="02040503050406030204" pitchFamily="18" charset="0"/>
                                  </a:rPr>
                                  <m:t>Φ</m:t>
                                </m:r>
                                <m:d>
                                  <m:dPr>
                                    <m:ctrlPr>
                                      <a:rPr lang="en-US" sz="2667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en-US" sz="2667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2667" i="1" dirty="0">
                                            <a:latin typeface="Cambria Math" panose="02040503050406030204" pitchFamily="18" charset="0"/>
                                          </a:rPr>
                                          <m:t>𝜄</m:t>
                                        </m:r>
                                      </m:e>
                                      <m:sub>
                                        <m:r>
                                          <a:rPr lang="en-US" sz="2667" i="1" dirty="0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  <m:sup>
                                        <m:r>
                                          <a:rPr lang="en-US" sz="2667" i="1" dirty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p>
                                    </m:sSubSup>
                                  </m:e>
                                </m:d>
                                <m:r>
                                  <a:rPr lang="en-US" sz="2667" i="1" dirty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667" i="1" dirty="0"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</m:e>
                            </m:d>
                            <m:r>
                              <a:rPr lang="en-US" sz="2667" i="1" dirty="0">
                                <a:latin typeface="Cambria Math" panose="02040503050406030204" pitchFamily="18" charset="0"/>
                              </a:rPr>
                              <m:t>𝑑𝑡</m:t>
                            </m:r>
                            <m:r>
                              <a:rPr lang="en-US" sz="2667" i="1" dirty="0">
                                <a:latin typeface="Cambria Math" panose="02040503050406030204" pitchFamily="18" charset="0"/>
                              </a:rPr>
                              <m:t>+..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2667" i="1" dirty="0">
                    <a:latin typeface="Cambria Math" panose="02040503050406030204" pitchFamily="18" charset="0"/>
                  </a:rPr>
                  <a:t> </a:t>
                </a:r>
              </a:p>
              <a:p>
                <a:endParaRPr lang="en-US" sz="2667" dirty="0">
                  <a:latin typeface="+mj-lt"/>
                </a:endParaRPr>
              </a:p>
              <a:p>
                <a:r>
                  <a:rPr lang="en-US" sz="2667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67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67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Sup>
                          <m:sSubSupPr>
                            <m:ctrlPr>
                              <a:rPr lang="en-US" sz="2667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667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667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  <m:sup>
                            <m:r>
                              <a:rPr lang="en-US" sz="2667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p>
                        </m:sSubSup>
                      </m:den>
                    </m:f>
                    <m:r>
                      <a:rPr lang="en-US" sz="2667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667">
                        <a:latin typeface="Cambria Math" panose="02040503050406030204" pitchFamily="18" charset="0"/>
                      </a:rPr>
                      <m:t>Φ</m:t>
                    </m:r>
                    <m:r>
                      <a:rPr lang="en-US" sz="2667" i="1">
                        <a:latin typeface="Cambria Math" panose="02040503050406030204" pitchFamily="18" charset="0"/>
                      </a:rPr>
                      <m:t>′(</m:t>
                    </m:r>
                    <m:sSubSup>
                      <m:sSubSupPr>
                        <m:ctrlPr>
                          <a:rPr lang="en-US" sz="2667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667" i="1">
                            <a:latin typeface="Cambria Math" panose="02040503050406030204" pitchFamily="18" charset="0"/>
                          </a:rPr>
                          <m:t>𝜄</m:t>
                        </m:r>
                      </m:e>
                      <m:sub>
                        <m:r>
                          <a:rPr lang="en-US" sz="2667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acc>
                          <m:accPr>
                            <m:chr m:val="̃"/>
                            <m:ctrlPr>
                              <a:rPr lang="en-US" sz="2667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667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acc>
                      </m:sup>
                    </m:sSubSup>
                    <m:r>
                      <a:rPr lang="en-US" sz="2667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667" dirty="0"/>
                  <a:t>	</a:t>
                </a:r>
                <a:r>
                  <a:rPr lang="en-US" sz="2667" dirty="0">
                    <a:latin typeface="+mj-lt"/>
                  </a:rPr>
                  <a:t>Tobin’s </a:t>
                </a:r>
                <a14:m>
                  <m:oMath xmlns:m="http://schemas.openxmlformats.org/officeDocument/2006/math">
                    <m:r>
                      <a:rPr lang="en-US" sz="2667" i="1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667" dirty="0">
                    <a:latin typeface="+mj-lt"/>
                  </a:rPr>
                  <a:t> 	</a:t>
                </a:r>
              </a:p>
              <a:p>
                <a:r>
                  <a:rPr lang="en-US" sz="2667" dirty="0">
                    <a:latin typeface="+mj-lt"/>
                  </a:rPr>
                  <a:t>All agents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667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667" i="1">
                            <a:latin typeface="Cambria Math" panose="02040503050406030204" pitchFamily="18" charset="0"/>
                          </a:rPr>
                          <m:t>𝜄</m:t>
                        </m:r>
                      </m:e>
                      <m:sub>
                        <m:r>
                          <a:rPr lang="en-US" sz="2667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acc>
                          <m:accPr>
                            <m:chr m:val="̃"/>
                            <m:ctrlPr>
                              <a:rPr lang="en-US" sz="2667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667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acc>
                      </m:sup>
                    </m:sSubSup>
                    <m:r>
                      <a:rPr lang="en-US" sz="2667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667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67" i="1">
                            <a:latin typeface="Cambria Math" panose="02040503050406030204" pitchFamily="18" charset="0"/>
                          </a:rPr>
                          <m:t>𝜄</m:t>
                        </m:r>
                      </m:e>
                      <m:sub>
                        <m:r>
                          <a:rPr lang="en-US" sz="2667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667" dirty="0"/>
                  <a:t> 		</a:t>
                </a:r>
              </a:p>
              <a:p>
                <a:r>
                  <a:rPr lang="en-US" sz="2667" dirty="0">
                    <a:latin typeface="+mj-lt"/>
                  </a:rPr>
                  <a:t>Special functional form: </a:t>
                </a: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667">
                          <a:latin typeface="Cambria Math" panose="02040503050406030204" pitchFamily="18" charset="0"/>
                        </a:rPr>
                        <m:t>Φ</m:t>
                      </m:r>
                      <m:d>
                        <m:dPr>
                          <m:ctrlPr>
                            <a:rPr lang="en-US" sz="2667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667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67" i="1">
                                  <a:latin typeface="Cambria Math" panose="02040503050406030204" pitchFamily="18" charset="0"/>
                                </a:rPr>
                                <m:t>𝜄</m:t>
                              </m:r>
                            </m:e>
                            <m:sub>
                              <m:r>
                                <a:rPr lang="en-US" sz="2667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sz="2667" i="1">
                          <a:latin typeface="Cambria Math" panose="02040503050406030204" pitchFamily="18" charset="0"/>
                        </a:rPr>
                        <m:t>=</m:t>
                      </m:r>
                      <m:box>
                        <m:boxPr>
                          <m:ctrlPr>
                            <a:rPr lang="en-US" sz="2667" i="1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2667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667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667" b="0" i="1" smtClean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den>
                          </m:f>
                        </m:e>
                      </m:box>
                      <m:func>
                        <m:funcPr>
                          <m:ctrlPr>
                            <a:rPr lang="en-US" sz="2667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667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sz="2667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667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  <m:sSub>
                            <m:sSubPr>
                              <m:ctrlPr>
                                <a:rPr lang="en-US" sz="2667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67" i="1">
                                  <a:latin typeface="Cambria Math" panose="02040503050406030204" pitchFamily="18" charset="0"/>
                                </a:rPr>
                                <m:t>𝜄</m:t>
                              </m:r>
                            </m:e>
                            <m:sub>
                              <m:r>
                                <a:rPr lang="en-US" sz="2667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2667" i="1">
                              <a:latin typeface="Cambria Math" panose="02040503050406030204" pitchFamily="18" charset="0"/>
                            </a:rPr>
                            <m:t>+1)</m:t>
                          </m:r>
                        </m:e>
                      </m:func>
                    </m:oMath>
                  </m:oMathPara>
                </a14:m>
                <a:endParaRPr lang="en-US" sz="2667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67" i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2667" b="0" i="1" smtClean="0">
                          <a:solidFill>
                            <a:srgbClr val="487B78"/>
                          </a:solidFill>
                          <a:latin typeface="Cambria Math" panose="02040503050406030204" pitchFamily="18" charset="0"/>
                        </a:rPr>
                        <m:t>𝜙</m:t>
                      </m:r>
                      <m:sSub>
                        <m:sSubPr>
                          <m:ctrlPr>
                            <a:rPr lang="en-US" sz="2667" i="1">
                              <a:solidFill>
                                <a:srgbClr val="487B78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67" i="1">
                              <a:solidFill>
                                <a:srgbClr val="487B78"/>
                              </a:solidFill>
                              <a:latin typeface="Cambria Math" panose="02040503050406030204" pitchFamily="18" charset="0"/>
                            </a:rPr>
                            <m:t>𝜄</m:t>
                          </m:r>
                        </m:e>
                        <m:sub>
                          <m:r>
                            <a:rPr lang="en-US" sz="2667" i="1">
                              <a:solidFill>
                                <a:srgbClr val="487B78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667" i="1">
                          <a:solidFill>
                            <a:srgbClr val="487B78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667" b="0" i="1" smtClean="0">
                              <a:solidFill>
                                <a:srgbClr val="487B78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667" i="1">
                              <a:solidFill>
                                <a:srgbClr val="487B78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667" b="0" i="1" smtClean="0">
                              <a:solidFill>
                                <a:srgbClr val="487B78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sz="2667" b="0" i="1" smtClean="0">
                              <a:solidFill>
                                <a:srgbClr val="487B78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sup>
                      </m:sSubSup>
                      <m:r>
                        <a:rPr lang="en-US" sz="2667" i="1">
                          <a:solidFill>
                            <a:srgbClr val="487B78"/>
                          </a:solidFill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442014C-E120-4064-8FA2-F6933F305D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0197" y="1579892"/>
                <a:ext cx="5255606" cy="4531305"/>
              </a:xfrm>
              <a:prstGeom prst="rect">
                <a:avLst/>
              </a:prstGeom>
              <a:blipFill>
                <a:blip r:embed="rId4"/>
                <a:stretch>
                  <a:fillRect l="-20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5041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17D898-DA16-40B1-832F-B1E6A1641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4A0991-561F-44D0-9B89-76511BA0E3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When can a country can have its </a:t>
            </a:r>
            <a:r>
              <a:rPr lang="en-US" dirty="0">
                <a:solidFill>
                  <a:srgbClr val="487B78"/>
                </a:solidFill>
              </a:rPr>
              <a:t>own currency/safe asset</a:t>
            </a:r>
            <a:r>
              <a:rPr lang="en-US" dirty="0"/>
              <a:t>? </a:t>
            </a:r>
          </a:p>
          <a:p>
            <a:pPr lvl="1"/>
            <a:r>
              <a:rPr lang="en-US" dirty="0"/>
              <a:t>Money/gov. debt as store of value with different risk profile</a:t>
            </a:r>
          </a:p>
          <a:p>
            <a:r>
              <a:rPr lang="en-US" dirty="0"/>
              <a:t>Fragility </a:t>
            </a:r>
            <a:br>
              <a:rPr lang="en-US" dirty="0"/>
            </a:br>
            <a:r>
              <a:rPr lang="en-US" dirty="0"/>
              <a:t>When will a country be “</a:t>
            </a:r>
            <a:r>
              <a:rPr lang="en-US" dirty="0">
                <a:solidFill>
                  <a:srgbClr val="487B78"/>
                </a:solidFill>
              </a:rPr>
              <a:t>dollarized</a:t>
            </a:r>
            <a:r>
              <a:rPr lang="en-US" dirty="0"/>
              <a:t>”/</a:t>
            </a:r>
            <a:r>
              <a:rPr lang="en-US" dirty="0">
                <a:solidFill>
                  <a:srgbClr val="487B78"/>
                </a:solidFill>
              </a:rPr>
              <a:t>lose </a:t>
            </a:r>
            <a:r>
              <a:rPr lang="en-US" dirty="0"/>
              <a:t>its “</a:t>
            </a:r>
            <a:r>
              <a:rPr lang="en-US" dirty="0">
                <a:solidFill>
                  <a:srgbClr val="487B78"/>
                </a:solidFill>
              </a:rPr>
              <a:t>safe asset status</a:t>
            </a:r>
            <a:r>
              <a:rPr lang="en-US" dirty="0"/>
              <a:t>”?</a:t>
            </a:r>
            <a:br>
              <a:rPr lang="en-US" dirty="0"/>
            </a:br>
            <a:r>
              <a:rPr lang="en-US" dirty="0"/>
              <a:t>When will there be a </a:t>
            </a:r>
            <a:r>
              <a:rPr lang="en-US" dirty="0">
                <a:solidFill>
                  <a:srgbClr val="487B78"/>
                </a:solidFill>
              </a:rPr>
              <a:t>sudden stop </a:t>
            </a:r>
            <a:r>
              <a:rPr lang="en-US" dirty="0"/>
              <a:t>of a currency?</a:t>
            </a:r>
          </a:p>
          <a:p>
            <a:r>
              <a:rPr lang="en-US" dirty="0"/>
              <a:t>What’s are the </a:t>
            </a:r>
            <a:r>
              <a:rPr lang="en-US" dirty="0">
                <a:solidFill>
                  <a:srgbClr val="487B78"/>
                </a:solidFill>
              </a:rPr>
              <a:t>US monetary policy spillover effects</a:t>
            </a:r>
            <a:r>
              <a:rPr lang="en-US" dirty="0"/>
              <a:t>?</a:t>
            </a:r>
          </a:p>
          <a:p>
            <a:r>
              <a:rPr lang="en-US" dirty="0"/>
              <a:t>Does it “sandwich” EMDE’s monetary policy? </a:t>
            </a:r>
            <a:br>
              <a:rPr lang="en-US" dirty="0"/>
            </a:br>
            <a:r>
              <a:rPr lang="en-US" dirty="0">
                <a:solidFill>
                  <a:srgbClr val="487B78"/>
                </a:solidFill>
              </a:rPr>
              <a:t>Dilemma vs. Trilemma</a:t>
            </a:r>
          </a:p>
          <a:p>
            <a:r>
              <a:rPr lang="en-US" dirty="0"/>
              <a:t>Integrated Policy Framework</a:t>
            </a:r>
          </a:p>
          <a:p>
            <a:pPr lvl="1"/>
            <a:r>
              <a:rPr lang="en-US" dirty="0" err="1"/>
              <a:t>MoPo</a:t>
            </a:r>
            <a:r>
              <a:rPr lang="en-US" dirty="0"/>
              <a:t>, Capital Controls, </a:t>
            </a:r>
            <a:r>
              <a:rPr lang="en-US" dirty="0" err="1"/>
              <a:t>MacroPru</a:t>
            </a:r>
            <a:r>
              <a:rPr lang="en-US" dirty="0"/>
              <a:t>, Fiscal Policy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B36BCE-1282-44F3-A655-2CABEDB50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82227-37B3-43BC-ADC8-5578DB9E1C2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8279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Idio risk only &amp; Peso only (&amp;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487B78"/>
                        </a:solidFill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i="1" smtClean="0">
                        <a:solidFill>
                          <a:srgbClr val="487B78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770" t="-1070" b="-1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b="1" dirty="0"/>
                  <a:t>Optimal Choices </a:t>
                </a:r>
              </a:p>
              <a:p>
                <a:r>
                  <a:rPr lang="en-US" dirty="0"/>
                  <a:t>Optimal investment rate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487B78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487B78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487B78"/>
                            </a:solidFill>
                            <a:latin typeface="Cambria Math" panose="02040503050406030204" pitchFamily="18" charset="0"/>
                          </a:rPr>
                          <m:t>𝜄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487B78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 smtClean="0">
                        <a:solidFill>
                          <a:srgbClr val="487B78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0" i="1" smtClean="0">
                            <a:solidFill>
                              <a:srgbClr val="487B78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smtClean="0">
                            <a:solidFill>
                              <a:srgbClr val="487B78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487B78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487B78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sup>
                    </m:sSubSup>
                    <m:r>
                      <a:rPr lang="en-US" i="1" smtClean="0">
                        <a:solidFill>
                          <a:srgbClr val="487B78"/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dirty="0">
                  <a:solidFill>
                    <a:srgbClr val="487B78"/>
                  </a:solidFill>
                </a:endParaRPr>
              </a:p>
              <a:p>
                <a:r>
                  <a:rPr lang="en-US" dirty="0"/>
                  <a:t>Optimal consumption</a:t>
                </a:r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rgbClr val="487B78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dirty="0">
                                <a:solidFill>
                                  <a:srgbClr val="487B78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487B78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487B78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 dirty="0">
                                <a:solidFill>
                                  <a:srgbClr val="487B78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487B78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487B78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den>
                    </m:f>
                    <m:r>
                      <a:rPr lang="en-US" i="1" dirty="0">
                        <a:solidFill>
                          <a:srgbClr val="487B78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solidFill>
                          <a:srgbClr val="487B78"/>
                        </a:solidFill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i="1" dirty="0">
                        <a:solidFill>
                          <a:srgbClr val="487B78"/>
                        </a:solidFill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i="1" dirty="0">
                        <a:solidFill>
                          <a:srgbClr val="487B78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 dirty="0">
                        <a:solidFill>
                          <a:srgbClr val="487B78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solidFill>
                          <a:srgbClr val="487B78"/>
                        </a:solidFill>
                        <a:latin typeface="Cambria Math" panose="02040503050406030204" pitchFamily="18" charset="0"/>
                      </a:rPr>
                      <m:t>𝜌</m:t>
                    </m:r>
                    <m:d>
                      <m:dPr>
                        <m:ctrlPr>
                          <a:rPr lang="en-US" i="1" dirty="0">
                            <a:solidFill>
                              <a:srgbClr val="487B78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solidFill>
                                  <a:srgbClr val="487B78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solidFill>
                                  <a:srgbClr val="487B78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487B78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  <m:sup>
                            <m:r>
                              <a:rPr lang="en-US" i="1">
                                <a:solidFill>
                                  <a:srgbClr val="487B78"/>
                                </a:solidFill>
                                <a:latin typeface="Cambria Math" panose="02040503050406030204" pitchFamily="18" charset="0"/>
                              </a:rPr>
                              <m:t>₱</m:t>
                            </m:r>
                          </m:sup>
                        </m:sSubSup>
                        <m:r>
                          <a:rPr lang="en-US" i="1">
                            <a:solidFill>
                              <a:srgbClr val="487B78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i="1">
                                <a:solidFill>
                                  <a:srgbClr val="487B78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solidFill>
                                  <a:srgbClr val="487B78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487B78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  <m:sup>
                            <m:r>
                              <a:rPr lang="en-US" i="1">
                                <a:solidFill>
                                  <a:srgbClr val="487B78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p>
                        </m:sSubSup>
                      </m:e>
                    </m:d>
                    <m:sSub>
                      <m:sSubPr>
                        <m:ctrlPr>
                          <a:rPr lang="en-US" i="1" dirty="0">
                            <a:solidFill>
                              <a:srgbClr val="487B78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487B78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i="1" dirty="0">
                            <a:solidFill>
                              <a:srgbClr val="487B78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rgbClr val="487B78"/>
                        </a:solidFill>
                      </a:rPr>
                      <m:t>	</m:t>
                    </m:r>
                  </m:oMath>
                </a14:m>
                <a:endParaRPr lang="en-US" dirty="0">
                  <a:solidFill>
                    <a:srgbClr val="487B78"/>
                  </a:solidFill>
                </a:endParaRPr>
              </a:p>
              <a:p>
                <a:r>
                  <a:rPr lang="en-US" dirty="0"/>
                  <a:t>Optimal portfolio</a:t>
                </a:r>
              </a:p>
              <a:p>
                <a:pPr lvl="1">
                  <a:buClrTx/>
                </a:pP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1−</m:t>
                    </m:r>
                    <m:r>
                      <a:rPr lang="en-US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𝜄</m:t>
                            </m:r>
                          </m:e>
                        </m:d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̃"/>
                                <m:ctrlPr>
                                  <a:rPr lang="en-US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</m:acc>
                          </m:e>
                          <m:sup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̂"/>
                                <m:ctrlP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</m:acc>
                          </m:e>
                          <m:sup>
                            <m:r>
                              <a:rPr lang="en-US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₱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/(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̃"/>
                                <m:ctrlPr>
                                  <a:rPr lang="en-US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</m:acc>
                          </m:e>
                          <m:sup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20" t="-20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8EFA5-B9E7-4918-BF97-C27C2BBB165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4758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Idio risk only &amp; Peso only (&amp;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487B78"/>
                        </a:solidFill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i="1" smtClean="0">
                        <a:solidFill>
                          <a:srgbClr val="487B78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770" t="-1070" b="-1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b="1" dirty="0"/>
                  <a:t>Optimal Choices</a:t>
                </a:r>
              </a:p>
              <a:p>
                <a:r>
                  <a:rPr lang="en-US" dirty="0"/>
                  <a:t>Optimal investment rate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487B78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487B78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487B78"/>
                            </a:solidFill>
                            <a:latin typeface="Cambria Math" panose="02040503050406030204" pitchFamily="18" charset="0"/>
                          </a:rPr>
                          <m:t>𝜄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487B78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 smtClean="0">
                        <a:solidFill>
                          <a:srgbClr val="487B78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0" i="1" smtClean="0">
                            <a:solidFill>
                              <a:srgbClr val="487B78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smtClean="0">
                            <a:solidFill>
                              <a:srgbClr val="487B78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487B78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487B78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sup>
                    </m:sSubSup>
                    <m:r>
                      <a:rPr lang="en-US" i="1" smtClean="0">
                        <a:solidFill>
                          <a:srgbClr val="487B78"/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dirty="0">
                  <a:solidFill>
                    <a:srgbClr val="487B78"/>
                  </a:solidFill>
                </a:endParaRPr>
              </a:p>
              <a:p>
                <a:r>
                  <a:rPr lang="en-US" dirty="0"/>
                  <a:t>Optimal consumption</a:t>
                </a:r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rgbClr val="487B78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rgbClr val="487B78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487B78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487B78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rgbClr val="487B78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487B78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487B78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den>
                    </m:f>
                    <m:r>
                      <a:rPr lang="en-US" i="1" dirty="0">
                        <a:solidFill>
                          <a:srgbClr val="487B78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solidFill>
                          <a:srgbClr val="487B78"/>
                        </a:solidFill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i="1" dirty="0">
                        <a:solidFill>
                          <a:srgbClr val="487B78"/>
                        </a:solidFill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i="1" dirty="0">
                        <a:solidFill>
                          <a:srgbClr val="487B78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 dirty="0">
                        <a:solidFill>
                          <a:srgbClr val="487B78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solidFill>
                          <a:srgbClr val="487B78"/>
                        </a:solidFill>
                        <a:latin typeface="Cambria Math" panose="02040503050406030204" pitchFamily="18" charset="0"/>
                      </a:rPr>
                      <m:t>𝜌</m:t>
                    </m:r>
                    <m:d>
                      <m:dPr>
                        <m:ctrlPr>
                          <a:rPr lang="en-US" i="1" dirty="0">
                            <a:solidFill>
                              <a:srgbClr val="487B78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b="0" i="1" smtClean="0">
                                <a:solidFill>
                                  <a:srgbClr val="487B78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solidFill>
                                  <a:srgbClr val="487B78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487B78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  <m:sup>
                            <m:r>
                              <a:rPr lang="en-US" i="1">
                                <a:solidFill>
                                  <a:srgbClr val="487B78"/>
                                </a:solidFill>
                                <a:latin typeface="Cambria Math" panose="02040503050406030204" pitchFamily="18" charset="0"/>
                              </a:rPr>
                              <m:t>₱</m:t>
                            </m:r>
                          </m:sup>
                        </m:sSubSup>
                        <m:r>
                          <a:rPr lang="en-US" i="1">
                            <a:solidFill>
                              <a:srgbClr val="487B78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i="1">
                                <a:solidFill>
                                  <a:srgbClr val="487B78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solidFill>
                                  <a:srgbClr val="487B78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487B78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  <m:sup>
                            <m:r>
                              <a:rPr lang="en-US" i="1">
                                <a:solidFill>
                                  <a:srgbClr val="487B78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p>
                        </m:sSubSup>
                      </m:e>
                    </m:d>
                    <m:sSub>
                      <m:sSubPr>
                        <m:ctrlPr>
                          <a:rPr lang="en-US" i="1" dirty="0">
                            <a:solidFill>
                              <a:srgbClr val="487B78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487B78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i="1" dirty="0">
                            <a:solidFill>
                              <a:srgbClr val="487B78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rgbClr val="487B78"/>
                        </a:solidFill>
                      </a:rPr>
                      <m:t>	</m:t>
                    </m:r>
                  </m:oMath>
                </a14:m>
                <a:endParaRPr lang="en-US" dirty="0">
                  <a:solidFill>
                    <a:srgbClr val="487B78"/>
                  </a:solidFill>
                </a:endParaRPr>
              </a:p>
              <a:p>
                <a:r>
                  <a:rPr lang="en-US" dirty="0"/>
                  <a:t>Optimal portfolio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487B78"/>
                        </a:solidFill>
                        <a:latin typeface="Cambria Math" panose="02040503050406030204" pitchFamily="18" charset="0"/>
                      </a:rPr>
                      <m:t>1−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487B78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rgbClr val="487B78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487B78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 smtClean="0">
                        <a:solidFill>
                          <a:srgbClr val="487B78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rgbClr val="487B78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i="1">
                                <a:solidFill>
                                  <a:srgbClr val="487B78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487B78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i="1">
                                <a:solidFill>
                                  <a:srgbClr val="487B78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487B78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487B78"/>
                                    </a:solidFill>
                                    <a:latin typeface="Cambria Math" panose="02040503050406030204" pitchFamily="18" charset="0"/>
                                  </a:rPr>
                                  <m:t>𝜄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487B78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  <m:sSubSup>
                          <m:sSubSupPr>
                            <m:ctrlPr>
                              <a:rPr lang="en-US" b="0" i="1" smtClean="0">
                                <a:solidFill>
                                  <a:srgbClr val="487B78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solidFill>
                                  <a:srgbClr val="487B78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487B78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  <m:sup>
                            <m:r>
                              <a:rPr lang="en-US" b="0" i="1" smtClean="0">
                                <a:solidFill>
                                  <a:srgbClr val="487B78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p>
                        </m:sSubSup>
                      </m:num>
                      <m:den>
                        <m:sSup>
                          <m:sSupPr>
                            <m:ctrlPr>
                              <a:rPr lang="en-US" i="1">
                                <a:solidFill>
                                  <a:srgbClr val="487B78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̃"/>
                                <m:ctrlPr>
                                  <a:rPr lang="en-US" i="1">
                                    <a:solidFill>
                                      <a:srgbClr val="487B78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solidFill>
                                      <a:srgbClr val="487B78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</m:acc>
                          </m:e>
                          <m:sup>
                            <m:r>
                              <a:rPr lang="en-US" i="1">
                                <a:solidFill>
                                  <a:srgbClr val="487B78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i="1">
                        <a:solidFill>
                          <a:srgbClr val="487B78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solidFill>
                              <a:srgbClr val="487B78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solidFill>
                                  <a:srgbClr val="487B78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̂"/>
                                <m:ctrlPr>
                                  <a:rPr lang="en-US" b="0" i="1" smtClean="0">
                                    <a:solidFill>
                                      <a:srgbClr val="487B78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solidFill>
                                      <a:srgbClr val="487B78"/>
                                    </a:solidFill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</m:acc>
                          </m:e>
                          <m:sup>
                            <m:r>
                              <a:rPr lang="en-US" i="1" smtClean="0">
                                <a:solidFill>
                                  <a:srgbClr val="487B78"/>
                                </a:solidFill>
                                <a:latin typeface="Cambria Math" panose="02040503050406030204" pitchFamily="18" charset="0"/>
                              </a:rPr>
                              <m:t>₱</m:t>
                            </m:r>
                          </m:sup>
                        </m:sSup>
                        <m:sSubSup>
                          <m:sSubSupPr>
                            <m:ctrlPr>
                              <a:rPr lang="en-US" b="0" i="1" smtClean="0">
                                <a:solidFill>
                                  <a:srgbClr val="487B78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solidFill>
                                  <a:srgbClr val="487B78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487B78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  <m:sup>
                            <m:r>
                              <a:rPr lang="en-US" b="0" i="1" smtClean="0">
                                <a:solidFill>
                                  <a:srgbClr val="487B78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p>
                        </m:sSubSup>
                        <m:r>
                          <a:rPr lang="en-US" b="0" i="1" smtClean="0">
                            <a:solidFill>
                              <a:srgbClr val="487B78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487B78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487B78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487B78"/>
                                </a:solidFill>
                                <a:latin typeface="Cambria Math" panose="02040503050406030204" pitchFamily="18" charset="0"/>
                              </a:rPr>
                              <m:t>₱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rgbClr val="487B78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b="0" i="1" smtClean="0">
                                <a:solidFill>
                                  <a:srgbClr val="487B78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solidFill>
                                  <a:srgbClr val="487B78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487B78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  <m:sup>
                            <m:r>
                              <a:rPr lang="en-US" b="0" i="1" smtClean="0">
                                <a:solidFill>
                                  <a:srgbClr val="487B78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p>
                        </m:sSubSup>
                        <m:r>
                          <a:rPr lang="en-US" b="0" i="1" smtClean="0">
                            <a:solidFill>
                              <a:srgbClr val="487B78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solidFill>
                                  <a:srgbClr val="487B78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̃"/>
                                <m:ctrlPr>
                                  <a:rPr lang="en-US" i="1">
                                    <a:solidFill>
                                      <a:srgbClr val="487B78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solidFill>
                                      <a:srgbClr val="487B78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</m:acc>
                          </m:e>
                          <m:sup>
                            <m:r>
                              <a:rPr lang="en-US" i="1">
                                <a:solidFill>
                                  <a:srgbClr val="487B78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	</a:t>
                </a:r>
                <a:r>
                  <a:rPr lang="en-US" dirty="0"/>
                  <a:t>	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20" t="-2085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8EFA5-B9E7-4918-BF97-C27C2BBB1656}" type="slidenum">
              <a:rPr lang="en-US" smtClean="0"/>
              <a:t>21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EB8FD09-41FA-4142-A9FF-59ECB86BC7FA}"/>
                  </a:ext>
                </a:extLst>
              </p:cNvPr>
              <p:cNvSpPr txBox="1"/>
              <p:nvPr/>
            </p:nvSpPr>
            <p:spPr>
              <a:xfrm>
                <a:off x="6816589" y="3305443"/>
                <a:ext cx="5603522" cy="4698081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p>
                        </m:sSubSup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𝑓</m:t>
                        </m:r>
                      </m:sup>
                    </m:sSubSup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̃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𝜍</m:t>
                        </m:r>
                      </m:e>
                    </m:acc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</m:acc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  <m:sup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p>
                        </m:sSup>
                      </m:sup>
                    </m:sSup>
                  </m:oMath>
                </a14:m>
                <a:endParaRPr lang="en-US" sz="2800" dirty="0">
                  <a:latin typeface="+mj-lt"/>
                </a:endParaRPr>
              </a:p>
              <a:p>
                <a:pPr marL="380990" indent="-38099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</m:acc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  <m:sup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p>
                        </m:sSup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̃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</a:rPr>
                      <m:t>/</m:t>
                    </m:r>
                    <m:sSubSup>
                      <m:sSub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sup>
                    </m:sSubSup>
                  </m:oMath>
                </a14:m>
                <a:endParaRPr lang="en-US" sz="2800" dirty="0">
                  <a:latin typeface="+mj-lt"/>
                </a:endParaRPr>
              </a:p>
              <a:p>
                <a:r>
                  <a:rPr lang="en-US" sz="2800" dirty="0">
                    <a:latin typeface="+mj-lt"/>
                  </a:rPr>
                  <a:t>With log-utility </a:t>
                </a:r>
              </a:p>
              <a:p>
                <a:pPr marL="380990" indent="-38099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latin typeface="+mj-lt"/>
                  </a:rPr>
                  <a:t>Price of </a:t>
                </a:r>
                <a:r>
                  <a:rPr lang="en-US" sz="2800" dirty="0" err="1">
                    <a:latin typeface="+mj-lt"/>
                  </a:rPr>
                  <a:t>idio</a:t>
                </a:r>
                <a:r>
                  <a:rPr lang="en-US" sz="2800" dirty="0">
                    <a:latin typeface="+mj-lt"/>
                  </a:rPr>
                  <a:t> risk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𝜍</m:t>
                            </m:r>
                          </m:e>
                        </m:acc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  <m:acc>
                          <m:accPr>
                            <m:chr m:val="̃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</m:acc>
                      </m:num>
                      <m:den>
                        <m:sSubSup>
                          <m:sSub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p>
                        </m:sSubSup>
                      </m:den>
                    </m:f>
                  </m:oMath>
                </a14:m>
                <a:endParaRPr lang="en-US" sz="2800" dirty="0">
                  <a:latin typeface="+mj-lt"/>
                </a:endParaRPr>
              </a:p>
              <a:p>
                <a:r>
                  <a:rPr lang="en-US" sz="2800" dirty="0">
                    <a:latin typeface="+mj-lt"/>
                  </a:rPr>
                  <a:t>Hence,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1−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sup>
                            </m:sSubSup>
                          </m:e>
                        </m:d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̃"/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</m:acc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sSubSup>
                                  <m:sSubSup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  <m:sup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sup>
                                </m:sSubSup>
                              </m:e>
                            </m:d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endParaRPr lang="en-US" sz="2800" dirty="0">
                  <a:latin typeface="+mj-lt"/>
                </a:endParaRPr>
              </a:p>
              <a:p>
                <a:r>
                  <a:rPr lang="en-US" sz="2800" dirty="0">
                    <a:latin typeface="+mj-lt"/>
                  </a:rPr>
                  <a:t>Recall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p>
                          </m:sSubSup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𝑓</m:t>
                          </m:r>
                        </m:sup>
                      </m:sSubSup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𝜄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num>
                        <m:den>
                          <m:sSubSup>
                            <m:sSub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p>
                          </m:sSubSup>
                        </m:den>
                      </m:f>
                      <m:r>
                        <a:rPr lang="en-US" sz="28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₱</m:t>
                              </m:r>
                            </m:sup>
                          </m:s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(</m:t>
                          </m:r>
                          <m:sSubSup>
                            <m:sSubSup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  <m:sup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₱</m:t>
                              </m:r>
                            </m:sup>
                          </m:sSubSup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  <m:sup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p>
                          </m:sSub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bSup>
                            <m:sSub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en-US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EB8FD09-41FA-4142-A9FF-59ECB86BC7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6589" y="3305443"/>
                <a:ext cx="5603522" cy="4698081"/>
              </a:xfrm>
              <a:prstGeom prst="rect">
                <a:avLst/>
              </a:prstGeom>
              <a:blipFill>
                <a:blip r:embed="rId4"/>
                <a:stretch>
                  <a:fillRect l="-20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54958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Idio risk only &amp; Peso only (&amp;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487B78"/>
                        </a:solidFill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i="1" smtClean="0">
                        <a:solidFill>
                          <a:srgbClr val="487B78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770" t="-1070" b="-1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b="1" dirty="0"/>
                  <a:t>Optimal Choices			 Market Clearing </a:t>
                </a:r>
              </a:p>
              <a:p>
                <a:r>
                  <a:rPr lang="en-US" dirty="0"/>
                  <a:t>Optimal investment rate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487B78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487B78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487B78"/>
                            </a:solidFill>
                            <a:latin typeface="Cambria Math" panose="02040503050406030204" pitchFamily="18" charset="0"/>
                          </a:rPr>
                          <m:t>𝜄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487B78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 smtClean="0">
                        <a:solidFill>
                          <a:srgbClr val="487B78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0" i="1" smtClean="0">
                            <a:solidFill>
                              <a:srgbClr val="487B78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smtClean="0">
                            <a:solidFill>
                              <a:srgbClr val="487B78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487B78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487B78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sup>
                    </m:sSubSup>
                    <m:r>
                      <a:rPr lang="en-US" i="1" smtClean="0">
                        <a:solidFill>
                          <a:srgbClr val="487B78"/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dirty="0">
                  <a:solidFill>
                    <a:srgbClr val="487B78"/>
                  </a:solidFill>
                </a:endParaRPr>
              </a:p>
              <a:p>
                <a:r>
                  <a:rPr lang="en-US" dirty="0"/>
                  <a:t>Optimal consumption</a:t>
                </a:r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rgbClr val="487B78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dirty="0">
                                <a:solidFill>
                                  <a:srgbClr val="487B78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487B78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487B78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 dirty="0">
                                <a:solidFill>
                                  <a:srgbClr val="487B78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487B78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487B78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den>
                    </m:f>
                    <m:r>
                      <a:rPr lang="en-US" i="1" dirty="0">
                        <a:solidFill>
                          <a:srgbClr val="487B78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solidFill>
                          <a:srgbClr val="487B78"/>
                        </a:solidFill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i="1" dirty="0">
                        <a:solidFill>
                          <a:srgbClr val="487B78"/>
                        </a:solidFill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i="1" dirty="0">
                        <a:solidFill>
                          <a:srgbClr val="487B78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 dirty="0">
                        <a:solidFill>
                          <a:srgbClr val="487B78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solidFill>
                          <a:srgbClr val="487B78"/>
                        </a:solidFill>
                        <a:latin typeface="Cambria Math" panose="02040503050406030204" pitchFamily="18" charset="0"/>
                      </a:rPr>
                      <m:t>𝜌</m:t>
                    </m:r>
                    <m:d>
                      <m:dPr>
                        <m:ctrlPr>
                          <a:rPr lang="en-US" i="1" dirty="0">
                            <a:solidFill>
                              <a:srgbClr val="487B78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solidFill>
                                  <a:srgbClr val="487B78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solidFill>
                                  <a:srgbClr val="487B78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487B78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  <m:sup>
                            <m:r>
                              <a:rPr lang="en-US" i="1">
                                <a:solidFill>
                                  <a:srgbClr val="487B78"/>
                                </a:solidFill>
                                <a:latin typeface="Cambria Math" panose="02040503050406030204" pitchFamily="18" charset="0"/>
                              </a:rPr>
                              <m:t>₱</m:t>
                            </m:r>
                          </m:sup>
                        </m:sSubSup>
                        <m:r>
                          <a:rPr lang="en-US" i="1">
                            <a:solidFill>
                              <a:srgbClr val="487B78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i="1">
                                <a:solidFill>
                                  <a:srgbClr val="487B78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solidFill>
                                  <a:srgbClr val="487B78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487B78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  <m:sup>
                            <m:r>
                              <a:rPr lang="en-US" i="1">
                                <a:solidFill>
                                  <a:srgbClr val="487B78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p>
                        </m:sSubSup>
                      </m:e>
                    </m:d>
                    <m:sSub>
                      <m:sSubPr>
                        <m:ctrlPr>
                          <a:rPr lang="en-US" i="1" dirty="0">
                            <a:solidFill>
                              <a:srgbClr val="487B78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487B78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i="1" dirty="0">
                            <a:solidFill>
                              <a:srgbClr val="487B78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rgbClr val="487B78"/>
                        </a:solidFill>
                      </a:rPr>
                      <m:t>	</m:t>
                    </m:r>
                    <m:r>
                      <m:rPr>
                        <m:nor/>
                      </m:rPr>
                      <a:rPr lang="en-US" dirty="0" smtClean="0">
                        <a:solidFill>
                          <a:srgbClr val="487B78"/>
                        </a:solidFill>
                      </a:rPr>
                      <m:t>     </m:t>
                    </m:r>
                    <m:r>
                      <m:rPr>
                        <m:nor/>
                      </m:rPr>
                      <a:rPr lang="en-US" b="0" i="0" dirty="0" smtClean="0">
                        <a:solidFill>
                          <a:srgbClr val="487B78"/>
                        </a:solidFill>
                      </a:rPr>
                      <m:t> </m:t>
                    </m:r>
                    <m:r>
                      <a:rPr lang="en-US" i="1">
                        <a:solidFill>
                          <a:srgbClr val="487B78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solidFill>
                              <a:srgbClr val="487B78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487B78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solidFill>
                              <a:srgbClr val="487B78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487B78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487B78"/>
                                </a:solidFill>
                                <a:latin typeface="Cambria Math" panose="02040503050406030204" pitchFamily="18" charset="0"/>
                              </a:rPr>
                              <m:t>𝜄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487B78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US" i="1">
                            <a:solidFill>
                              <a:srgbClr val="487B78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487B78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i="1">
                            <a:solidFill>
                              <a:srgbClr val="487B78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Optimal portfolio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solidFill>
                          <a:srgbClr val="487B78"/>
                        </a:solidFill>
                        <a:latin typeface="Cambria Math" panose="02040503050406030204" pitchFamily="18" charset="0"/>
                      </a:rPr>
                      <m:t>1−</m:t>
                    </m:r>
                    <m:sSub>
                      <m:sSubPr>
                        <m:ctrlPr>
                          <a:rPr lang="en-US" i="1">
                            <a:solidFill>
                              <a:srgbClr val="487B78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487B78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i="1">
                            <a:solidFill>
                              <a:srgbClr val="487B78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>
                        <a:solidFill>
                          <a:srgbClr val="487B78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rgbClr val="487B78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i="1">
                                <a:solidFill>
                                  <a:srgbClr val="487B78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487B78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i="1">
                                <a:solidFill>
                                  <a:srgbClr val="487B78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487B78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487B78"/>
                                    </a:solidFill>
                                    <a:latin typeface="Cambria Math" panose="02040503050406030204" pitchFamily="18" charset="0"/>
                                  </a:rPr>
                                  <m:t>𝜄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487B78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  <m:sSubSup>
                          <m:sSubSupPr>
                            <m:ctrlPr>
                              <a:rPr lang="en-US" i="1">
                                <a:solidFill>
                                  <a:srgbClr val="487B78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solidFill>
                                  <a:srgbClr val="487B78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487B78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  <m:sup>
                            <m:r>
                              <a:rPr lang="en-US" i="1">
                                <a:solidFill>
                                  <a:srgbClr val="487B78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p>
                        </m:sSubSup>
                      </m:num>
                      <m:den>
                        <m:sSup>
                          <m:sSupPr>
                            <m:ctrlPr>
                              <a:rPr lang="en-US" i="1">
                                <a:solidFill>
                                  <a:srgbClr val="487B78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̃"/>
                                <m:ctrlPr>
                                  <a:rPr lang="en-US" i="1">
                                    <a:solidFill>
                                      <a:srgbClr val="487B78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solidFill>
                                      <a:srgbClr val="487B78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</m:acc>
                          </m:e>
                          <m:sup>
                            <m:r>
                              <a:rPr lang="en-US" i="1">
                                <a:solidFill>
                                  <a:srgbClr val="487B78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i="1">
                        <a:solidFill>
                          <a:srgbClr val="487B78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solidFill>
                              <a:srgbClr val="487B78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solidFill>
                                  <a:srgbClr val="487B78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̂"/>
                                <m:ctrlPr>
                                  <a:rPr lang="en-US" i="1">
                                    <a:solidFill>
                                      <a:srgbClr val="487B78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solidFill>
                                      <a:srgbClr val="487B78"/>
                                    </a:solidFill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</m:acc>
                          </m:e>
                          <m:sup>
                            <m:r>
                              <a:rPr lang="en-US" i="1">
                                <a:solidFill>
                                  <a:srgbClr val="487B78"/>
                                </a:solidFill>
                                <a:latin typeface="Cambria Math" panose="02040503050406030204" pitchFamily="18" charset="0"/>
                              </a:rPr>
                              <m:t>₱</m:t>
                            </m:r>
                          </m:sup>
                        </m:sSup>
                        <m:sSubSup>
                          <m:sSubSupPr>
                            <m:ctrlPr>
                              <a:rPr lang="en-US" i="1">
                                <a:solidFill>
                                  <a:srgbClr val="487B78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solidFill>
                                  <a:srgbClr val="487B78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487B78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  <m:sup>
                            <m:r>
                              <a:rPr lang="en-US" i="1">
                                <a:solidFill>
                                  <a:srgbClr val="487B78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p>
                        </m:sSubSup>
                        <m:r>
                          <a:rPr lang="en-US" i="1">
                            <a:solidFill>
                              <a:srgbClr val="487B78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rgbClr val="487B78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487B78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487B78"/>
                                </a:solidFill>
                                <a:latin typeface="Cambria Math" panose="02040503050406030204" pitchFamily="18" charset="0"/>
                              </a:rPr>
                              <m:t>₱</m:t>
                            </m:r>
                          </m:sup>
                        </m:sSup>
                        <m:r>
                          <a:rPr lang="en-US" i="1">
                            <a:solidFill>
                              <a:srgbClr val="487B78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i="1">
                                <a:solidFill>
                                  <a:srgbClr val="487B78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solidFill>
                                  <a:srgbClr val="487B78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487B78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  <m:sup>
                            <m:r>
                              <a:rPr lang="en-US" i="1">
                                <a:solidFill>
                                  <a:srgbClr val="487B78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p>
                        </m:sSubSup>
                        <m:r>
                          <a:rPr lang="en-US" i="1">
                            <a:solidFill>
                              <a:srgbClr val="487B78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solidFill>
                                  <a:srgbClr val="487B78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̃"/>
                                <m:ctrlPr>
                                  <a:rPr lang="en-US" i="1">
                                    <a:solidFill>
                                      <a:srgbClr val="487B78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solidFill>
                                      <a:srgbClr val="487B78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</m:acc>
                          </m:e>
                          <m:sup>
                            <m:r>
                              <a:rPr lang="en-US" i="1">
                                <a:solidFill>
                                  <a:srgbClr val="487B78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>
                    <a:solidFill>
                      <a:srgbClr val="487B78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rgbClr val="487B78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rgbClr val="487B78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487B78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487B78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487B78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p>
                        </m:sSup>
                        <m:sSub>
                          <m:sSubPr>
                            <m:ctrlPr>
                              <a:rPr lang="en-US" i="1">
                                <a:solidFill>
                                  <a:srgbClr val="487B78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487B78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487B78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num>
                      <m:den>
                        <m:d>
                          <m:dPr>
                            <m:ctrlPr>
                              <a:rPr lang="en-US" i="1">
                                <a:solidFill>
                                  <a:srgbClr val="487B78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rgbClr val="487B78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rgbClr val="487B78"/>
                                    </a:solidFill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rgbClr val="487B78"/>
                                    </a:solidFill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sup>
                            </m:sSup>
                            <m:r>
                              <a:rPr lang="en-US" b="0" i="1" smtClean="0">
                                <a:solidFill>
                                  <a:srgbClr val="487B78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rgbClr val="487B78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rgbClr val="487B78"/>
                                    </a:solidFill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rgbClr val="487B78"/>
                                    </a:solidFill>
                                    <a:latin typeface="Cambria Math" panose="02040503050406030204" pitchFamily="18" charset="0"/>
                                  </a:rPr>
                                  <m:t>₱</m:t>
                                </m:r>
                              </m:sup>
                            </m:sSup>
                          </m:e>
                        </m:d>
                        <m:sSub>
                          <m:sSubPr>
                            <m:ctrlPr>
                              <a:rPr lang="en-US" i="1">
                                <a:solidFill>
                                  <a:srgbClr val="487B78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487B78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487B78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solidFill>
                          <a:srgbClr val="487B78"/>
                        </a:solidFill>
                        <a:latin typeface="Cambria Math" panose="02040503050406030204" pitchFamily="18" charset="0"/>
                      </a:rPr>
                      <m:t>=:</m:t>
                    </m:r>
                    <m:r>
                      <a:rPr lang="en-US">
                        <a:solidFill>
                          <a:srgbClr val="487B78"/>
                        </a:solidFill>
                        <a:latin typeface="Cambria Math" panose="02040503050406030204" pitchFamily="18" charset="0"/>
                      </a:rPr>
                      <m:t>1−</m:t>
                    </m:r>
                    <m:r>
                      <a:rPr lang="en-US" i="1">
                        <a:solidFill>
                          <a:srgbClr val="487B78"/>
                        </a:solidFill>
                        <a:latin typeface="Cambria Math" panose="02040503050406030204" pitchFamily="18" charset="0"/>
                      </a:rPr>
                      <m:t>𝜗</m:t>
                    </m:r>
                  </m:oMath>
                </a14:m>
                <a:r>
                  <a:rPr lang="en-US" dirty="0">
                    <a:solidFill>
                      <a:srgbClr val="487B78"/>
                    </a:solidFill>
                  </a:rPr>
                  <a:t>	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20" t="-2085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8EFA5-B9E7-4918-BF97-C27C2BBB165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6207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Idio risk only &amp; Peso only (&amp;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487B78"/>
                        </a:solidFill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i="1" smtClean="0">
                        <a:solidFill>
                          <a:srgbClr val="487B78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770" t="-1070" b="-1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11480" y="1527048"/>
                <a:ext cx="11452903" cy="7688825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dirty="0"/>
                  <a:t>Equilibrium  (closed form for log-utility):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b="0" dirty="0">
                    <a:solidFill>
                      <a:srgbClr val="C00000"/>
                    </a:solidFill>
                  </a:rPr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487B78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487B78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i="1" smtClean="0">
                            <a:solidFill>
                              <a:srgbClr val="487B78"/>
                            </a:solidFill>
                            <a:latin typeface="Cambria Math" panose="02040503050406030204" pitchFamily="18" charset="0"/>
                          </a:rPr>
                          <m:t>₱</m:t>
                        </m:r>
                      </m:sup>
                    </m:sSup>
                    <m:r>
                      <a:rPr lang="en-US" b="0" i="1" smtClean="0">
                        <a:solidFill>
                          <a:srgbClr val="487B78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487B78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̃"/>
                            <m:ctrlPr>
                              <a:rPr lang="en-US" b="0" i="1" smtClean="0">
                                <a:solidFill>
                                  <a:srgbClr val="487B78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solidFill>
                                  <a:srgbClr val="487B78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</m:acc>
                        <m:d>
                          <m:dPr>
                            <m:ctrlPr>
                              <a:rPr lang="en-US" b="0" i="1" smtClean="0">
                                <a:solidFill>
                                  <a:srgbClr val="487B78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487B78"/>
                                </a:solidFill>
                                <a:latin typeface="Cambria Math" panose="02040503050406030204" pitchFamily="18" charset="0"/>
                              </a:rPr>
                              <m:t>1+</m:t>
                            </m:r>
                            <m:r>
                              <a:rPr lang="en-US" b="0" i="1" smtClean="0">
                                <a:solidFill>
                                  <a:srgbClr val="487B78"/>
                                </a:solidFill>
                                <a:latin typeface="Cambria Math" panose="02040503050406030204" pitchFamily="18" charset="0"/>
                              </a:rPr>
                              <m:t>𝜙𝜌</m:t>
                            </m:r>
                          </m:e>
                        </m:d>
                      </m:num>
                      <m:den>
                        <m:rad>
                          <m:radPr>
                            <m:degHide m:val="on"/>
                            <m:ctrlPr>
                              <a:rPr lang="en-US" b="0" i="1" smtClean="0">
                                <a:solidFill>
                                  <a:srgbClr val="487B78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solidFill>
                                  <a:srgbClr val="487B78"/>
                                </a:solidFill>
                                <a:latin typeface="Cambria Math" panose="02040503050406030204" pitchFamily="18" charset="0"/>
                              </a:rPr>
                              <m:t>𝜌</m:t>
                            </m:r>
                            <m:r>
                              <a:rPr lang="en-US" b="0" i="1" smtClean="0">
                                <a:solidFill>
                                  <a:srgbClr val="487B78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i="1">
                                    <a:solidFill>
                                      <a:srgbClr val="487B78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i="1">
                                        <a:solidFill>
                                          <a:srgbClr val="487B78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solidFill>
                                          <a:srgbClr val="487B78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en-US" i="1">
                                    <a:solidFill>
                                      <a:srgbClr val="487B78"/>
                                    </a:solidFill>
                                    <a:latin typeface="Cambria Math" panose="02040503050406030204" pitchFamily="18" charset="0"/>
                                  </a:rPr>
                                  <m:t>₱</m:t>
                                </m:r>
                              </m:sup>
                            </m:sSup>
                          </m:e>
                        </m:rad>
                      </m:den>
                    </m:f>
                    <m:r>
                      <a:rPr lang="en-US" i="1" dirty="0">
                        <a:solidFill>
                          <a:srgbClr val="487B78"/>
                        </a:solidFill>
                        <a:latin typeface="Cambria Math" panose="02040503050406030204" pitchFamily="18" charset="0"/>
                      </a:rPr>
                      <m:t>−(1+</m:t>
                    </m:r>
                    <m:r>
                      <a:rPr lang="en-US" b="0" i="1" dirty="0" smtClean="0">
                        <a:solidFill>
                          <a:srgbClr val="487B78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i="1" dirty="0">
                        <a:solidFill>
                          <a:srgbClr val="487B78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>
                        <a:solidFill>
                          <a:srgbClr val="487B78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0" dirty="0">
                  <a:solidFill>
                    <a:srgbClr val="487B78"/>
                  </a:solidFill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b="0" dirty="0">
                    <a:solidFill>
                      <a:srgbClr val="487B78"/>
                    </a:solidFill>
                  </a:rPr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487B78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487B78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487B78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sup>
                    </m:sSup>
                    <m:r>
                      <a:rPr lang="en-US" b="0" i="1" smtClean="0">
                        <a:solidFill>
                          <a:srgbClr val="487B78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 dirty="0">
                            <a:solidFill>
                              <a:srgbClr val="487B78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rgbClr val="487B78"/>
                            </a:solidFill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b="0" i="1" dirty="0" smtClean="0">
                            <a:solidFill>
                              <a:srgbClr val="487B78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  <m:r>
                          <a:rPr lang="en-US" i="1" dirty="0">
                            <a:solidFill>
                              <a:srgbClr val="487B78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dirty="0" smtClean="0">
                        <a:solidFill>
                          <a:srgbClr val="487B78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solidFill>
                              <a:srgbClr val="487B78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487B78"/>
                            </a:solidFill>
                            <a:latin typeface="Cambria Math" panose="02040503050406030204" pitchFamily="18" charset="0"/>
                          </a:rPr>
                          <m:t>𝜙𝜌</m:t>
                        </m:r>
                        <m:acc>
                          <m:accPr>
                            <m:chr m:val="̃"/>
                            <m:ctrlPr>
                              <a:rPr lang="en-US" i="1">
                                <a:solidFill>
                                  <a:srgbClr val="487B78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rgbClr val="487B78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</m:acc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solidFill>
                                  <a:srgbClr val="487B78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solidFill>
                                  <a:srgbClr val="487B78"/>
                                </a:solidFill>
                                <a:latin typeface="Cambria Math" panose="02040503050406030204" pitchFamily="18" charset="0"/>
                              </a:rPr>
                              <m:t>𝜌</m:t>
                            </m:r>
                            <m:r>
                              <a:rPr lang="en-US" i="1">
                                <a:solidFill>
                                  <a:srgbClr val="487B78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i="1">
                                    <a:solidFill>
                                      <a:srgbClr val="487B78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i="1">
                                        <a:solidFill>
                                          <a:srgbClr val="487B78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solidFill>
                                          <a:srgbClr val="487B78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en-US" i="1" smtClean="0">
                                    <a:solidFill>
                                      <a:srgbClr val="487B78"/>
                                    </a:solidFill>
                                    <a:latin typeface="Cambria Math" panose="02040503050406030204" pitchFamily="18" charset="0"/>
                                  </a:rPr>
                                  <m:t>₱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endParaRPr lang="en-US" i="1" dirty="0">
                  <a:solidFill>
                    <a:srgbClr val="487B78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b="0" dirty="0">
                    <a:solidFill>
                      <a:srgbClr val="487B78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487B78"/>
                        </a:solidFill>
                        <a:latin typeface="Cambria Math" panose="02040503050406030204" pitchFamily="18" charset="0"/>
                      </a:rPr>
                      <m:t>𝜄</m:t>
                    </m:r>
                    <m:r>
                      <a:rPr lang="en-US" b="0" i="1" smtClean="0">
                        <a:solidFill>
                          <a:srgbClr val="487B78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487B78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solidFill>
                          <a:srgbClr val="487B78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solidFill>
                              <a:srgbClr val="487B78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487B78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  <m:acc>
                          <m:accPr>
                            <m:chr m:val="̃"/>
                            <m:ctrlPr>
                              <a:rPr lang="en-US" i="1">
                                <a:solidFill>
                                  <a:srgbClr val="487B78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rgbClr val="487B78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</m:acc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solidFill>
                                  <a:srgbClr val="487B78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solidFill>
                                  <a:srgbClr val="487B78"/>
                                </a:solidFill>
                                <a:latin typeface="Cambria Math" panose="02040503050406030204" pitchFamily="18" charset="0"/>
                              </a:rPr>
                              <m:t>𝜌</m:t>
                            </m:r>
                            <m:r>
                              <a:rPr lang="en-US" i="1">
                                <a:solidFill>
                                  <a:srgbClr val="487B78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i="1">
                                    <a:solidFill>
                                      <a:srgbClr val="487B78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i="1">
                                        <a:solidFill>
                                          <a:srgbClr val="487B78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solidFill>
                                          <a:srgbClr val="487B78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en-US" i="1">
                                    <a:solidFill>
                                      <a:srgbClr val="487B78"/>
                                    </a:solidFill>
                                    <a:latin typeface="Cambria Math" panose="02040503050406030204" pitchFamily="18" charset="0"/>
                                  </a:rPr>
                                  <m:t>₱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endParaRPr lang="en-US" b="0" dirty="0">
                  <a:solidFill>
                    <a:srgbClr val="487B78"/>
                  </a:solidFill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US" b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1480" y="1527048"/>
                <a:ext cx="11452903" cy="7688825"/>
              </a:xfrm>
              <a:blipFill>
                <a:blip r:embed="rId3"/>
                <a:stretch>
                  <a:fillRect l="-1438" t="-12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/>
          <p:cNvCxnSpPr/>
          <p:nvPr/>
        </p:nvCxnSpPr>
        <p:spPr>
          <a:xfrm flipV="1">
            <a:off x="2105852" y="6055261"/>
            <a:ext cx="0" cy="22167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V="1">
            <a:off x="1939597" y="8119590"/>
            <a:ext cx="5029200" cy="138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868825" y="7918616"/>
                <a:ext cx="470322" cy="5027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sz="2667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667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</m:ac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8825" y="7918616"/>
                <a:ext cx="470322" cy="50276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/>
          <p:cNvCxnSpPr/>
          <p:nvPr/>
        </p:nvCxnSpPr>
        <p:spPr>
          <a:xfrm>
            <a:off x="2105852" y="8105735"/>
            <a:ext cx="2161309" cy="0"/>
          </a:xfrm>
          <a:prstGeom prst="line">
            <a:avLst/>
          </a:prstGeom>
          <a:ln w="2857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101232" y="6369295"/>
            <a:ext cx="2161309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774835" y="6308626"/>
                <a:ext cx="565796" cy="4682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₱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4835" y="6308626"/>
                <a:ext cx="565796" cy="468205"/>
              </a:xfrm>
              <a:prstGeom prst="rect">
                <a:avLst/>
              </a:prstGeom>
              <a:blipFill>
                <a:blip r:embed="rId6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491630" y="7420165"/>
                <a:ext cx="6094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487B78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487B78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487B78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1630" y="7420165"/>
                <a:ext cx="609462" cy="461665"/>
              </a:xfrm>
              <a:prstGeom prst="rect">
                <a:avLst/>
              </a:prstGeom>
              <a:blipFill>
                <a:blip r:embed="rId7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/>
          <p:cNvCxnSpPr/>
          <p:nvPr/>
        </p:nvCxnSpPr>
        <p:spPr>
          <a:xfrm>
            <a:off x="4299480" y="6378529"/>
            <a:ext cx="2161309" cy="0"/>
          </a:xfrm>
          <a:prstGeom prst="line">
            <a:avLst/>
          </a:prstGeom>
          <a:ln>
            <a:prstDash val="dash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299480" y="8105736"/>
            <a:ext cx="2161309" cy="0"/>
          </a:xfrm>
          <a:prstGeom prst="line">
            <a:avLst/>
          </a:prstGeom>
          <a:ln>
            <a:prstDash val="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590483" y="7887222"/>
                <a:ext cx="42351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0483" y="7887222"/>
                <a:ext cx="423513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527204" y="6086234"/>
                <a:ext cx="565796" cy="4766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₱</m:t>
                          </m:r>
                        </m:sup>
                      </m:sSub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7204" y="6086234"/>
                <a:ext cx="565796" cy="476605"/>
              </a:xfrm>
              <a:prstGeom prst="rect">
                <a:avLst/>
              </a:prstGeom>
              <a:blipFill>
                <a:blip r:embed="rId9"/>
                <a:stretch>
                  <a:fillRect b="-10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0CDE647-D7A0-4AA8-989C-69B766AFFC39}"/>
                  </a:ext>
                </a:extLst>
              </p:cNvPr>
              <p:cNvSpPr txBox="1"/>
              <p:nvPr/>
            </p:nvSpPr>
            <p:spPr>
              <a:xfrm>
                <a:off x="8410294" y="2889562"/>
                <a:ext cx="2930739" cy="15848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latin typeface="+mj-lt"/>
                  </a:rPr>
                  <a:t>“Sticky” price of risk: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̃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</m:acc>
                        </m:num>
                        <m:den>
                          <m:sSup>
                            <m:sSup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₱</m:t>
                              </m:r>
                            </m:sup>
                          </m:sSup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p>
                          </m:sSup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i="1" smtClean="0">
                              <a:solidFill>
                                <a:srgbClr val="487B78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i="1">
                              <a:solidFill>
                                <a:srgbClr val="487B78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  <m:r>
                            <a:rPr lang="en-US" sz="2400" i="1">
                              <a:solidFill>
                                <a:srgbClr val="487B78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400" i="1">
                                  <a:solidFill>
                                    <a:srgbClr val="487B78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en-US" sz="2400" i="1">
                                      <a:solidFill>
                                        <a:srgbClr val="487B78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solidFill>
                                        <a:srgbClr val="487B78"/>
                                      </a:solidFill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sz="2400" i="1">
                                  <a:solidFill>
                                    <a:srgbClr val="487B78"/>
                                  </a:solidFill>
                                  <a:latin typeface="Cambria Math" panose="02040503050406030204" pitchFamily="18" charset="0"/>
                                </a:rPr>
                                <m:t>₱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2400" dirty="0">
                  <a:latin typeface="+mj-lt"/>
                </a:endParaRPr>
              </a:p>
              <a:p>
                <a:r>
                  <a:rPr lang="en-US" sz="2400" dirty="0">
                    <a:latin typeface="+mj-lt"/>
                  </a:rPr>
                  <a:t>(doesn’t vary with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</m:acc>
                  </m:oMath>
                </a14:m>
                <a:r>
                  <a:rPr lang="en-US" sz="2400" dirty="0">
                    <a:latin typeface="+mj-lt"/>
                  </a:rPr>
                  <a:t>)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0CDE647-D7A0-4AA8-989C-69B766AFFC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0294" y="2889562"/>
                <a:ext cx="2930739" cy="1584857"/>
              </a:xfrm>
              <a:prstGeom prst="rect">
                <a:avLst/>
              </a:prstGeom>
              <a:blipFill>
                <a:blip r:embed="rId11"/>
                <a:stretch>
                  <a:fillRect l="-3333" t="-3077" r="-1458"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B169B31D-8326-4EAA-8255-C89F3770A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82227-37B3-43BC-ADC8-5578DB9E1C27}" type="slidenum">
              <a:rPr lang="en-US" smtClean="0"/>
              <a:t>23</a:t>
            </a:fld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A13F290-ACEC-4D03-BC91-A6E670F9510E}"/>
              </a:ext>
            </a:extLst>
          </p:cNvPr>
          <p:cNvCxnSpPr>
            <a:cxnSpLocks/>
          </p:cNvCxnSpPr>
          <p:nvPr/>
        </p:nvCxnSpPr>
        <p:spPr>
          <a:xfrm flipV="1">
            <a:off x="4239446" y="6701960"/>
            <a:ext cx="2493825" cy="1403774"/>
          </a:xfrm>
          <a:prstGeom prst="line">
            <a:avLst/>
          </a:prstGeom>
          <a:ln w="2857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362C2FC-89A9-41C4-BE29-1D1237D9256D}"/>
              </a:ext>
            </a:extLst>
          </p:cNvPr>
          <p:cNvCxnSpPr>
            <a:cxnSpLocks/>
          </p:cNvCxnSpPr>
          <p:nvPr/>
        </p:nvCxnSpPr>
        <p:spPr>
          <a:xfrm>
            <a:off x="4253307" y="6360061"/>
            <a:ext cx="2479964" cy="1745673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66315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Roadmap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11480" y="1527048"/>
                <a:ext cx="11582400" cy="7197589"/>
              </a:xfrm>
            </p:spPr>
            <p:txBody>
              <a:bodyPr>
                <a:normAutofit/>
              </a:bodyPr>
              <a:lstStyle/>
              <a:p>
                <a:r>
                  <a:rPr lang="en-US" sz="3467" dirty="0">
                    <a:solidFill>
                      <a:srgbClr val="487B78"/>
                    </a:solidFill>
                  </a:rPr>
                  <a:t>Only idiosyncratic risk </a:t>
                </a:r>
              </a:p>
              <a:p>
                <a:pPr lvl="1"/>
                <a:r>
                  <a:rPr lang="en-US" sz="2933" dirty="0"/>
                  <a:t>Only peso </a:t>
                </a:r>
                <a14:m>
                  <m:oMath xmlns:m="http://schemas.openxmlformats.org/officeDocument/2006/math">
                    <m:r>
                      <a:rPr lang="en-US" sz="2667" i="1">
                        <a:latin typeface="Cambria Math" panose="02040503050406030204" pitchFamily="18" charset="0"/>
                      </a:rPr>
                      <m:t>₱</m:t>
                    </m:r>
                  </m:oMath>
                </a14:m>
                <a:r>
                  <a:rPr lang="en-US" sz="2933" dirty="0"/>
                  <a:t> (autarky)</a:t>
                </a:r>
              </a:p>
              <a:p>
                <a:pPr lvl="1"/>
                <a:r>
                  <a:rPr lang="en-US" sz="2933" dirty="0"/>
                  <a:t>Peso + adding </a:t>
                </a:r>
                <a:r>
                  <a:rPr lang="en-US" sz="2933" dirty="0">
                    <a:solidFill>
                      <a:srgbClr val="487B78"/>
                    </a:solidFill>
                  </a:rPr>
                  <a:t>dollar </a:t>
                </a:r>
                <a:r>
                  <a:rPr lang="en-US" sz="2667" dirty="0"/>
                  <a:t>(room for only 1 currency)</a:t>
                </a:r>
                <a:endParaRPr lang="en-US" sz="2933" dirty="0"/>
              </a:p>
              <a:p>
                <a:pPr lvl="1"/>
                <a:r>
                  <a:rPr lang="en-US" sz="2933" dirty="0"/>
                  <a:t>Policy space (one definition): optimal policy ≠ equilibrium</a:t>
                </a:r>
              </a:p>
              <a:p>
                <a:endParaRPr lang="en-US" sz="3467" dirty="0"/>
              </a:p>
              <a:p>
                <a:r>
                  <a:rPr lang="en-US" sz="3467" dirty="0"/>
                  <a:t>Only country-wide shocks </a:t>
                </a:r>
              </a:p>
              <a:p>
                <a:pPr lvl="1"/>
                <a:r>
                  <a:rPr lang="en-US" sz="2933" dirty="0"/>
                  <a:t>equilibrium = optimal policy </a:t>
                </a:r>
              </a:p>
              <a:p>
                <a:endParaRPr lang="en-US" sz="3467" dirty="0"/>
              </a:p>
              <a:p>
                <a:r>
                  <a:rPr lang="en-US" sz="3467" dirty="0"/>
                  <a:t>General solution methodology</a:t>
                </a:r>
              </a:p>
              <a:p>
                <a:endParaRPr lang="en-US" sz="3467" dirty="0"/>
              </a:p>
              <a:p>
                <a:r>
                  <a:rPr lang="en-US" sz="3467" dirty="0"/>
                  <a:t>General results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1480" y="1527048"/>
                <a:ext cx="11582400" cy="7197589"/>
              </a:xfrm>
              <a:blipFill>
                <a:blip r:embed="rId3"/>
                <a:stretch>
                  <a:fillRect l="-1368" t="-1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5E1E69-4B59-482A-9DA1-713DB3C65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82227-37B3-43BC-ADC8-5578DB9E1C2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5751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917" y="2968966"/>
            <a:ext cx="12372623" cy="456584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11480" y="246888"/>
                <a:ext cx="11960081" cy="1086327"/>
              </a:xfrm>
            </p:spPr>
            <p:txBody>
              <a:bodyPr/>
              <a:lstStyle/>
              <a:p>
                <a:r>
                  <a:rPr lang="en-US" dirty="0"/>
                  <a:t>Idio risk only: When can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₱</m:t>
                    </m:r>
                  </m:oMath>
                </a14:m>
                <a:r>
                  <a:rPr lang="en-US" dirty="0"/>
                  <a:t> survive next to $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11480" y="246888"/>
                <a:ext cx="11960081" cy="1086327"/>
              </a:xfrm>
              <a:blipFill>
                <a:blip r:embed="rId5"/>
                <a:stretch>
                  <a:fillRect l="-2346" t="-3933" b="-146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8104398" y="2995072"/>
          <a:ext cx="3844369" cy="9340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9" name="Equation" r:id="rId6" imgW="2235200" imgH="546100" progId="Equation.3">
                  <p:embed/>
                </p:oleObj>
              </mc:Choice>
              <mc:Fallback>
                <p:oleObj name="Equation" r:id="rId6" imgW="2235200" imgH="546100" progId="Equation.3">
                  <p:embed/>
                  <p:pic>
                    <p:nvPicPr>
                      <p:cNvPr id="17" name="Object 16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104398" y="2995072"/>
                        <a:ext cx="3844369" cy="9340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/>
        </p:nvGraphicFramePr>
        <p:xfrm>
          <a:off x="3816619" y="6993074"/>
          <a:ext cx="383117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0" name="Equation" r:id="rId8" imgW="152400" imgH="177800" progId="Equation.3">
                  <p:embed/>
                </p:oleObj>
              </mc:Choice>
              <mc:Fallback>
                <p:oleObj name="Equation" r:id="rId8" imgW="152400" imgH="177800" progId="Equation.3">
                  <p:embed/>
                  <p:pic>
                    <p:nvPicPr>
                      <p:cNvPr id="18" name="Object 17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816619" y="6993074"/>
                        <a:ext cx="383117" cy="44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/>
        </p:nvGraphicFramePr>
        <p:xfrm>
          <a:off x="9190131" y="6939651"/>
          <a:ext cx="383117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1" name="Equation" r:id="rId10" imgW="152400" imgH="177800" progId="Equation.3">
                  <p:embed/>
                </p:oleObj>
              </mc:Choice>
              <mc:Fallback>
                <p:oleObj name="Equation" r:id="rId10" imgW="152400" imgH="177800" progId="Equation.3">
                  <p:embed/>
                  <p:pic>
                    <p:nvPicPr>
                      <p:cNvPr id="19" name="Object 18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9190131" y="6939651"/>
                        <a:ext cx="383117" cy="44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3">
                <a:extLst>
                  <a:ext uri="{FF2B5EF4-FFF2-40B4-BE49-F238E27FC236}">
                    <a16:creationId xmlns:a16="http://schemas.microsoft.com/office/drawing/2014/main" id="{879BD709-7204-4E3B-8985-EE1769B41D9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1480" y="1256115"/>
                <a:ext cx="14638867" cy="8372023"/>
              </a:xfrm>
              <a:prstGeom prst="rect">
                <a:avLst/>
              </a:prstGeom>
            </p:spPr>
            <p:txBody>
              <a:bodyPr vert="horz" lIns="121920" tIns="60960" rIns="121920" bIns="60960" rtlCol="0">
                <a:normAutofit fontScale="92500"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Char char="§"/>
                  <a:defRPr sz="2800" kern="120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en-US" sz="3733" dirty="0">
                    <a:solidFill>
                      <a:srgbClr val="487B78"/>
                    </a:solidFill>
                  </a:rPr>
                  <a:t>Without pesos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733" b="0" i="1" dirty="0" smtClean="0">
                            <a:solidFill>
                              <a:srgbClr val="487B78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733" b="0" i="1" dirty="0" smtClean="0">
                            <a:solidFill>
                              <a:srgbClr val="487B78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sz="4000" i="1">
                            <a:solidFill>
                              <a:srgbClr val="487B78"/>
                            </a:solidFill>
                            <a:latin typeface="Cambria Math" panose="02040503050406030204" pitchFamily="18" charset="0"/>
                          </a:rPr>
                          <m:t>₱</m:t>
                        </m:r>
                      </m:sup>
                    </m:sSup>
                    <m:r>
                      <a:rPr lang="en-US" sz="3733" i="1" dirty="0">
                        <a:solidFill>
                          <a:srgbClr val="487B78"/>
                        </a:solidFill>
                        <a:latin typeface="Cambria Math" panose="02040503050406030204" pitchFamily="18" charset="0"/>
                      </a:rPr>
                      <m:t>= 0</m:t>
                    </m:r>
                  </m:oMath>
                </a14:m>
                <a:r>
                  <a:rPr lang="en-US" sz="3733" dirty="0">
                    <a:solidFill>
                      <a:srgbClr val="487B78"/>
                    </a:solidFill>
                  </a:rPr>
                  <a:t>), </a:t>
                </a:r>
                <a:r>
                  <a:rPr lang="en-US" sz="3733" dirty="0"/>
                  <a:t>citizens choose btw </a:t>
                </a:r>
              </a:p>
              <a:p>
                <a:pPr lvl="1"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rgbClr val="487B78"/>
                        </a:solidFill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3200" dirty="0">
                    <a:solidFill>
                      <a:srgbClr val="487B78"/>
                    </a:solidFill>
                  </a:rPr>
                  <a:t> and $   </a:t>
                </a:r>
                <a:r>
                  <a:rPr lang="en-US" sz="3200" dirty="0"/>
                  <a:t>(up to a borrowing limit of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 </m:t>
                    </m:r>
                    <m:bar>
                      <m:bar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bar>
                  </m:oMath>
                </a14:m>
                <a:r>
                  <a:rPr lang="en-US" sz="3200" dirty="0"/>
                  <a:t> per unit of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3200" dirty="0"/>
                  <a:t>) 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sz="3733" dirty="0"/>
                  <a:t>higher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3733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733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</m:acc>
                    <m:r>
                      <a:rPr lang="en-US" sz="3733" i="1" dirty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3733" dirty="0"/>
                  <a:t>    higher </a:t>
                </a:r>
                <a14:m>
                  <m:oMath xmlns:m="http://schemas.openxmlformats.org/officeDocument/2006/math">
                    <m:r>
                      <a:rPr lang="en-US" sz="3733" i="1">
                        <a:latin typeface="Cambria Math" panose="02040503050406030204" pitchFamily="18" charset="0"/>
                      </a:rPr>
                      <m:t>𝜈</m:t>
                    </m:r>
                    <m:r>
                      <a:rPr lang="en-US" sz="3733" i="1">
                        <a:latin typeface="Cambria Math" panose="02040503050406030204" pitchFamily="18" charset="0"/>
                      </a:rPr>
                      <m:t>≔$/</m:t>
                    </m:r>
                    <m:r>
                      <a:rPr lang="en-US" sz="3733" i="1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3733" dirty="0"/>
                  <a:t>   - adjust slowly to the optimal portfolio</a:t>
                </a:r>
              </a:p>
              <a:p>
                <a:pPr>
                  <a:lnSpc>
                    <a:spcPct val="100000"/>
                  </a:lnSpc>
                </a:pPr>
                <a:endParaRPr lang="en-US" sz="3733" dirty="0"/>
              </a:p>
              <a:p>
                <a:pPr>
                  <a:lnSpc>
                    <a:spcPct val="100000"/>
                  </a:lnSpc>
                </a:pPr>
                <a:endParaRPr lang="en-US" sz="3733" dirty="0"/>
              </a:p>
              <a:p>
                <a:pPr>
                  <a:lnSpc>
                    <a:spcPct val="100000"/>
                  </a:lnSpc>
                </a:pPr>
                <a:endParaRPr lang="en-US" sz="3733" dirty="0"/>
              </a:p>
              <a:p>
                <a:pPr>
                  <a:lnSpc>
                    <a:spcPct val="100000"/>
                  </a:lnSpc>
                </a:pPr>
                <a:endParaRPr lang="en-US" sz="3733" dirty="0"/>
              </a:p>
              <a:p>
                <a:pPr>
                  <a:lnSpc>
                    <a:spcPct val="100000"/>
                  </a:lnSpc>
                </a:pPr>
                <a:endParaRPr lang="en-US" sz="3733" dirty="0"/>
              </a:p>
              <a:p>
                <a:pPr>
                  <a:lnSpc>
                    <a:spcPct val="100000"/>
                  </a:lnSpc>
                </a:pPr>
                <a:endParaRPr lang="en-US" sz="3733" dirty="0"/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US" sz="3733" dirty="0"/>
              </a:p>
              <a:p>
                <a:pPr>
                  <a:lnSpc>
                    <a:spcPct val="100000"/>
                  </a:lnSpc>
                </a:pPr>
                <a:r>
                  <a:rPr lang="en-US" sz="3733" dirty="0"/>
                  <a:t>When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733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sz="3733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733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𝜄</m:t>
                        </m:r>
                      </m:e>
                    </m:d>
                    <m:r>
                      <a:rPr lang="en-US" sz="3733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733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3733" i="1">
                        <a:latin typeface="Cambria Math" panose="02040503050406030204" pitchFamily="18" charset="0"/>
                      </a:rPr>
                      <m:t>&gt;</m:t>
                    </m:r>
                    <m:sSup>
                      <m:sSupPr>
                        <m:ctrlPr>
                          <a:rPr lang="en-US" sz="3733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733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3733" i="1">
                            <a:latin typeface="Cambria Math" panose="02040503050406030204" pitchFamily="18" charset="0"/>
                          </a:rPr>
                          <m:t>𝐹</m:t>
                        </m:r>
                      </m:sup>
                    </m:sSup>
                  </m:oMath>
                </a14:m>
                <a:r>
                  <a:rPr lang="en-US" sz="3733" dirty="0"/>
                  <a:t> the economy is “bubble-prone”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sz="3733" dirty="0"/>
                  <a:t>Bubble asset can grow 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733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sz="3733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733" i="1">
                            <a:latin typeface="Cambria Math" panose="02040503050406030204" pitchFamily="18" charset="0"/>
                          </a:rPr>
                          <m:t>𝜄</m:t>
                        </m:r>
                      </m:e>
                    </m:d>
                    <m:r>
                      <a:rPr lang="en-US" sz="3733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733" i="1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endParaRPr lang="en-US" sz="3733" dirty="0"/>
              </a:p>
              <a:p>
                <a:pPr>
                  <a:lnSpc>
                    <a:spcPct val="100000"/>
                  </a:lnSpc>
                </a:pPr>
                <a:r>
                  <a:rPr lang="en-US" sz="3733" dirty="0"/>
                  <a:t>Peso currency has value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733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733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₱</m:t>
                        </m:r>
                      </m:sup>
                    </m:sSup>
                    <m:sSub>
                      <m:sSubPr>
                        <m:ctrlPr>
                          <a:rPr lang="en-US" sz="3733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733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3733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3733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3733" dirty="0"/>
                  <a:t> without fiscal backing</a:t>
                </a:r>
                <a:endParaRPr lang="da-DK" sz="3733" dirty="0"/>
              </a:p>
              <a:p>
                <a:pPr marL="0" indent="0">
                  <a:buNone/>
                </a:pPr>
                <a:endParaRPr lang="da-DK" sz="3733" dirty="0"/>
              </a:p>
              <a:p>
                <a:pPr>
                  <a:buFontTx/>
                  <a:buChar char="•"/>
                </a:pPr>
                <a:endParaRPr lang="da-DK" sz="3733" dirty="0"/>
              </a:p>
              <a:p>
                <a:endParaRPr lang="da-DK" sz="3733" dirty="0"/>
              </a:p>
              <a:p>
                <a:endParaRPr lang="en-US" sz="3733" dirty="0"/>
              </a:p>
              <a:p>
                <a:pPr marL="0" indent="0">
                  <a:buNone/>
                </a:pPr>
                <a:endParaRPr lang="da-DK" sz="3733" dirty="0"/>
              </a:p>
            </p:txBody>
          </p:sp>
        </mc:Choice>
        <mc:Fallback xmlns="">
          <p:sp>
            <p:nvSpPr>
              <p:cNvPr id="11" name="Content Placeholder 3">
                <a:extLst>
                  <a:ext uri="{FF2B5EF4-FFF2-40B4-BE49-F238E27FC236}">
                    <a16:creationId xmlns:a16="http://schemas.microsoft.com/office/drawing/2014/main" id="{879BD709-7204-4E3B-8985-EE1769B41D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" y="1256115"/>
                <a:ext cx="14638867" cy="8372023"/>
              </a:xfrm>
              <a:prstGeom prst="rect">
                <a:avLst/>
              </a:prstGeom>
              <a:blipFill>
                <a:blip r:embed="rId11"/>
                <a:stretch>
                  <a:fillRect l="-875" t="-12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CC090B9-1F23-4717-AE45-1846B2151516}"/>
                  </a:ext>
                </a:extLst>
              </p:cNvPr>
              <p:cNvSpPr txBox="1"/>
              <p:nvPr/>
            </p:nvSpPr>
            <p:spPr>
              <a:xfrm>
                <a:off x="1300658" y="6178074"/>
                <a:ext cx="42351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CC090B9-1F23-4717-AE45-1846B21515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0658" y="6178074"/>
                <a:ext cx="423513" cy="4616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C25834F-D2AA-454E-8641-F9541B2C97EC}"/>
              </a:ext>
            </a:extLst>
          </p:cNvPr>
          <p:cNvCxnSpPr/>
          <p:nvPr/>
        </p:nvCxnSpPr>
        <p:spPr>
          <a:xfrm>
            <a:off x="1861671" y="6479092"/>
            <a:ext cx="414528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Left Brace 5">
            <a:extLst>
              <a:ext uri="{FF2B5EF4-FFF2-40B4-BE49-F238E27FC236}">
                <a16:creationId xmlns:a16="http://schemas.microsoft.com/office/drawing/2014/main" id="{3CB2899D-0775-4A85-913D-528D7E562E5C}"/>
              </a:ext>
            </a:extLst>
          </p:cNvPr>
          <p:cNvSpPr/>
          <p:nvPr/>
        </p:nvSpPr>
        <p:spPr>
          <a:xfrm>
            <a:off x="1648447" y="6484632"/>
            <a:ext cx="120277" cy="492443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781D9D-9E73-497C-9D8B-67D90E214557}"/>
              </a:ext>
            </a:extLst>
          </p:cNvPr>
          <p:cNvSpPr txBox="1"/>
          <p:nvPr/>
        </p:nvSpPr>
        <p:spPr>
          <a:xfrm>
            <a:off x="622065" y="6361993"/>
            <a:ext cx="117141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+mj-lt"/>
              </a:rPr>
              <a:t>$-</a:t>
            </a:r>
            <a:r>
              <a:rPr lang="en-US" sz="2800" dirty="0" err="1">
                <a:solidFill>
                  <a:srgbClr val="0070C0"/>
                </a:solidFill>
                <a:latin typeface="+mj-lt"/>
              </a:rPr>
              <a:t>bor</a:t>
            </a:r>
            <a:r>
              <a:rPr lang="en-US" sz="2800" dirty="0">
                <a:solidFill>
                  <a:srgbClr val="0070C0"/>
                </a:solidFill>
                <a:latin typeface="+mj-lt"/>
              </a:rPr>
              <a:t>-</a:t>
            </a:r>
          </a:p>
          <a:p>
            <a:r>
              <a:rPr lang="en-US" sz="2800" dirty="0">
                <a:solidFill>
                  <a:srgbClr val="0070C0"/>
                </a:solidFill>
                <a:latin typeface="+mj-lt"/>
              </a:rPr>
              <a:t>rowing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FAD75AD-F98B-426D-840A-DAFD483BC9DE}"/>
              </a:ext>
            </a:extLst>
          </p:cNvPr>
          <p:cNvSpPr txBox="1"/>
          <p:nvPr/>
        </p:nvSpPr>
        <p:spPr>
          <a:xfrm>
            <a:off x="590133" y="4335380"/>
            <a:ext cx="125386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+mj-lt"/>
              </a:rPr>
              <a:t>$-hoar-</a:t>
            </a:r>
          </a:p>
          <a:p>
            <a:r>
              <a:rPr lang="en-US" sz="2800" dirty="0">
                <a:solidFill>
                  <a:srgbClr val="0070C0"/>
                </a:solidFill>
                <a:latin typeface="+mj-lt"/>
              </a:rPr>
              <a:t>ding</a:t>
            </a:r>
            <a:endParaRPr lang="en-US" sz="24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540CCC1-333B-49EB-B707-A30EDBFC2423}"/>
              </a:ext>
            </a:extLst>
          </p:cNvPr>
          <p:cNvSpPr txBox="1"/>
          <p:nvPr/>
        </p:nvSpPr>
        <p:spPr>
          <a:xfrm>
            <a:off x="7058326" y="2968965"/>
            <a:ext cx="1134478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33" dirty="0"/>
              <a:t>required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BAF6D80-4095-4DEA-BEB3-CBCEE197F0A2}"/>
                  </a:ext>
                </a:extLst>
              </p:cNvPr>
              <p:cNvSpPr txBox="1"/>
              <p:nvPr/>
            </p:nvSpPr>
            <p:spPr>
              <a:xfrm>
                <a:off x="13378902" y="1408324"/>
                <a:ext cx="2629181" cy="16738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=4%, 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$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=2%,</m:t>
                      </m:r>
                    </m:oMath>
                  </m:oMathPara>
                </a14:m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=.14,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=2,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=2%</m:t>
                      </m:r>
                    </m:oMath>
                  </m:oMathPara>
                </a14:m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bar>
                      <m:r>
                        <a:rPr lang="en-US" sz="2400" i="1">
                          <a:latin typeface="Cambria Math" panose="02040503050406030204" pitchFamily="18" charset="0"/>
                        </a:rPr>
                        <m:t>=.6,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BAF6D80-4095-4DEA-BEB3-CBCEE197F0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78902" y="1408324"/>
                <a:ext cx="2629181" cy="167385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5A2986E-7D2F-45B9-914D-AE928431C9A9}"/>
                  </a:ext>
                </a:extLst>
              </p:cNvPr>
              <p:cNvSpPr txBox="1"/>
              <p:nvPr/>
            </p:nvSpPr>
            <p:spPr>
              <a:xfrm rot="16200000">
                <a:off x="6229857" y="4946028"/>
                <a:ext cx="137973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>
                          <a:latin typeface="Cambria Math" panose="02040503050406030204" pitchFamily="18" charset="0"/>
                        </a:rPr>
                        <m:t>Φ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𝜄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𝛿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5A2986E-7D2F-45B9-914D-AE928431C9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6229857" y="4946028"/>
                <a:ext cx="1379737" cy="46166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00740BA1-7A30-4557-A27D-AC2C5C42937F}"/>
              </a:ext>
            </a:extLst>
          </p:cNvPr>
          <p:cNvSpPr/>
          <p:nvPr/>
        </p:nvSpPr>
        <p:spPr>
          <a:xfrm>
            <a:off x="6434227" y="5309099"/>
            <a:ext cx="326103" cy="12957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9321646-766F-4717-BD41-2E361988756B}"/>
              </a:ext>
            </a:extLst>
          </p:cNvPr>
          <p:cNvCxnSpPr/>
          <p:nvPr/>
        </p:nvCxnSpPr>
        <p:spPr>
          <a:xfrm flipV="1">
            <a:off x="8438780" y="3559575"/>
            <a:ext cx="0" cy="3471712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D538C24-5C01-4FFE-B9DD-9C9F29B37CAE}"/>
              </a:ext>
            </a:extLst>
          </p:cNvPr>
          <p:cNvCxnSpPr/>
          <p:nvPr/>
        </p:nvCxnSpPr>
        <p:spPr>
          <a:xfrm flipV="1">
            <a:off x="10232955" y="3573243"/>
            <a:ext cx="0" cy="3471712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56D9538-C12E-4506-93E9-00F84910A04C}"/>
                  </a:ext>
                </a:extLst>
              </p:cNvPr>
              <p:cNvSpPr txBox="1"/>
              <p:nvPr/>
            </p:nvSpPr>
            <p:spPr>
              <a:xfrm>
                <a:off x="6695636" y="6346342"/>
                <a:ext cx="541046" cy="4862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$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56D9538-C12E-4506-93E9-00F84910A0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5636" y="6346342"/>
                <a:ext cx="541046" cy="486223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EF1A31-476F-489F-AC2F-696FD5A00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82227-37B3-43BC-ADC8-5578DB9E1C27}" type="slidenum">
              <a:rPr lang="en-US" smtClean="0"/>
              <a:t>25</a:t>
            </a:fld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F15C9EE-9D38-4D16-A5B2-E7A5C980191D}"/>
              </a:ext>
            </a:extLst>
          </p:cNvPr>
          <p:cNvSpPr/>
          <p:nvPr/>
        </p:nvSpPr>
        <p:spPr>
          <a:xfrm>
            <a:off x="8438780" y="3298613"/>
            <a:ext cx="1794166" cy="3732674"/>
          </a:xfrm>
          <a:prstGeom prst="rect">
            <a:avLst/>
          </a:prstGeom>
          <a:solidFill>
            <a:srgbClr val="1CADE4">
              <a:alpha val="2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83C1D8F-EBAF-45D2-8777-30D808135BB3}"/>
              </a:ext>
            </a:extLst>
          </p:cNvPr>
          <p:cNvSpPr txBox="1"/>
          <p:nvPr/>
        </p:nvSpPr>
        <p:spPr>
          <a:xfrm>
            <a:off x="8548770" y="3559575"/>
            <a:ext cx="124598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+mj-lt"/>
              </a:rPr>
              <a:t>Peso is </a:t>
            </a:r>
          </a:p>
          <a:p>
            <a:r>
              <a:rPr lang="en-US" sz="2800" dirty="0">
                <a:solidFill>
                  <a:srgbClr val="0070C0"/>
                </a:solidFill>
                <a:latin typeface="+mj-lt"/>
              </a:rPr>
              <a:t>viable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BFC0C7F-5C71-4A94-A9BA-FEB7A68CF0A4}"/>
              </a:ext>
            </a:extLst>
          </p:cNvPr>
          <p:cNvSpPr/>
          <p:nvPr/>
        </p:nvSpPr>
        <p:spPr>
          <a:xfrm>
            <a:off x="6695636" y="4335380"/>
            <a:ext cx="491968" cy="15313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EFB11E9-67F9-441F-8BB5-2D6A4FA8D37E}"/>
                  </a:ext>
                </a:extLst>
              </p:cNvPr>
              <p:cNvSpPr txBox="1"/>
              <p:nvPr/>
            </p:nvSpPr>
            <p:spPr>
              <a:xfrm rot="16200000">
                <a:off x="6433082" y="5176134"/>
                <a:ext cx="10817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Φ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𝜄</m:t>
                          </m:r>
                        </m:e>
                      </m:d>
                      <m:r>
                        <a:rPr lang="en-US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EFB11E9-67F9-441F-8BB5-2D6A4FA8D3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6433082" y="5176134"/>
                <a:ext cx="1081770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929CCC4F-2C94-416D-80D8-C96FE26D9477}"/>
              </a:ext>
            </a:extLst>
          </p:cNvPr>
          <p:cNvCxnSpPr>
            <a:cxnSpLocks/>
          </p:cNvCxnSpPr>
          <p:nvPr/>
        </p:nvCxnSpPr>
        <p:spPr>
          <a:xfrm flipH="1" flipV="1">
            <a:off x="8192805" y="5411097"/>
            <a:ext cx="3920306" cy="645458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4E59989-414F-4201-906D-C14D158460D6}"/>
                  </a:ext>
                </a:extLst>
              </p:cNvPr>
              <p:cNvSpPr txBox="1"/>
              <p:nvPr/>
            </p:nvSpPr>
            <p:spPr>
              <a:xfrm>
                <a:off x="12022886" y="5863699"/>
                <a:ext cx="4229557" cy="12052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0" i="1" dirty="0">
                    <a:solidFill>
                      <a:srgbClr val="0070C0"/>
                    </a:solidFill>
                    <a:latin typeface="+mj-lt"/>
                  </a:rPr>
                  <a:t>Remark: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𝜄</m:t>
                    </m:r>
                  </m:oMath>
                </a14:m>
                <a:r>
                  <a:rPr lang="en-US" dirty="0">
                    <a:latin typeface="+mj-lt"/>
                  </a:rPr>
                  <a:t> increases in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</m:acc>
                  </m:oMath>
                </a14:m>
                <a:r>
                  <a:rPr lang="en-US" dirty="0">
                    <a:latin typeface="+mj-lt"/>
                  </a:rPr>
                  <a:t> due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&gt;1</m:t>
                    </m:r>
                  </m:oMath>
                </a14:m>
                <a:endParaRPr lang="en-US" dirty="0">
                  <a:latin typeface="+mj-lt"/>
                </a:endParaRPr>
              </a:p>
              <a:p>
                <a:r>
                  <a:rPr lang="en-US" dirty="0">
                    <a:latin typeface="+mj-lt"/>
                  </a:rPr>
                  <a:t>(higher risk, want to safe more, but only find it profitable to safe in risky capital)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4E59989-414F-4201-906D-C14D158460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22886" y="5863699"/>
                <a:ext cx="4229557" cy="1205266"/>
              </a:xfrm>
              <a:prstGeom prst="rect">
                <a:avLst/>
              </a:prstGeom>
              <a:blipFill>
                <a:blip r:embed="rId17"/>
                <a:stretch>
                  <a:fillRect l="-1153" t="-3030" b="-70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35888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018" y="2823362"/>
            <a:ext cx="12253231" cy="452178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292100" y="1483081"/>
                <a:ext cx="14058899" cy="1705704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dirty="0">
                    <a:solidFill>
                      <a:srgbClr val="487B78"/>
                    </a:solidFill>
                  </a:rPr>
                  <a:t>With pesos </a:t>
                </a:r>
                <a:r>
                  <a:rPr lang="en-US" dirty="0"/>
                  <a:t>(and short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$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bar>
                      <m:bar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ba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) if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</m:acc>
                  </m:oMath>
                </a14:m>
                <a:r>
                  <a:rPr lang="en-US" dirty="0"/>
                  <a:t> is large enough but not too…</a:t>
                </a:r>
              </a:p>
              <a:p>
                <a:r>
                  <a:rPr lang="en-US" dirty="0"/>
                  <a:t>Steady state</a:t>
                </a:r>
                <a:r>
                  <a:rPr lang="en-US" sz="3200" dirty="0"/>
                  <a:t>, </a:t>
                </a:r>
                <a:br>
                  <a:rPr lang="en-US" sz="3200" dirty="0"/>
                </a:br>
                <a14:m>
                  <m:oMath xmlns:m="http://schemas.openxmlformats.org/officeDocument/2006/math">
                    <m:r>
                      <a:rPr lang="en-US" sz="3200" i="1" dirty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3200" i="1" dirty="0">
                        <a:latin typeface="Cambria Math" panose="02040503050406030204" pitchFamily="18" charset="0"/>
                      </a:rPr>
                      <m:t> = 2%, </m:t>
                    </m:r>
                    <m:r>
                      <a:rPr lang="en-US" sz="3200" i="1" dirty="0" err="1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sz="3200" i="1" dirty="0">
                        <a:latin typeface="Cambria Math" panose="02040503050406030204" pitchFamily="18" charset="0"/>
                      </a:rPr>
                      <m:t> = 4%, </m:t>
                    </m:r>
                    <m:r>
                      <m:rPr>
                        <m:sty m:val="p"/>
                      </m:rPr>
                      <a:rPr lang="en-US" sz="3200" dirty="0" err="1">
                        <a:latin typeface="Cambria Math" panose="02040503050406030204" pitchFamily="18" charset="0"/>
                      </a:rPr>
                      <m:t>Φ</m:t>
                    </m:r>
                    <m:r>
                      <a:rPr lang="en-US" sz="32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i="1" dirty="0" err="1">
                        <a:latin typeface="Cambria Math" panose="02040503050406030204" pitchFamily="18" charset="0"/>
                      </a:rPr>
                      <m:t>𝜄</m:t>
                    </m:r>
                    <m:r>
                      <a:rPr lang="en-US" sz="3200" i="1" dirty="0">
                        <a:latin typeface="Cambria Math" panose="02040503050406030204" pitchFamily="18" charset="0"/>
                      </a:rPr>
                      <m:t>) = </m:t>
                    </m:r>
                    <m:r>
                      <m:rPr>
                        <m:sty m:val="p"/>
                      </m:rPr>
                      <a:rPr lang="en-US" sz="3200" i="1" dirty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sz="3200" i="1" dirty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sz="3200" i="1" dirty="0">
                        <a:latin typeface="Cambria Math" panose="02040503050406030204" pitchFamily="18" charset="0"/>
                      </a:rPr>
                      <m:t>𝜄</m:t>
                    </m:r>
                    <m:r>
                      <a:rPr lang="en-US" sz="3200" i="1" dirty="0">
                        <a:latin typeface="Cambria Math" panose="02040503050406030204" pitchFamily="18" charset="0"/>
                      </a:rPr>
                      <m:t>+1)/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sz="3200" dirty="0"/>
                  <a:t>, with 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sz="3200" i="1" dirty="0">
                        <a:latin typeface="Cambria Math" panose="02040503050406030204" pitchFamily="18" charset="0"/>
                      </a:rPr>
                      <m:t>= 2, </m:t>
                    </m:r>
                    <m:r>
                      <a:rPr lang="en-US" sz="3200" i="1" dirty="0" err="1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3200" i="1" dirty="0">
                        <a:latin typeface="Cambria Math" panose="02040503050406030204" pitchFamily="18" charset="0"/>
                      </a:rPr>
                      <m:t> = 2%, </m:t>
                    </m:r>
                    <m:r>
                      <a:rPr lang="en-US" sz="3200" i="1" dirty="0" err="1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sz="3200" i="1" dirty="0">
                        <a:latin typeface="Cambria Math" panose="02040503050406030204" pitchFamily="18" charset="0"/>
                      </a:rPr>
                      <m:t> = 2, </m:t>
                    </m:r>
                    <m:r>
                      <a:rPr lang="en-US" sz="3200" i="1" dirty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200" i="1" dirty="0">
                        <a:latin typeface="Cambria Math" panose="02040503050406030204" pitchFamily="18" charset="0"/>
                      </a:rPr>
                      <m:t> = 0.14</m:t>
                    </m:r>
                  </m:oMath>
                </a14:m>
                <a:r>
                  <a:rPr lang="en-US" sz="3200" dirty="0"/>
                  <a:t> </a:t>
                </a:r>
              </a:p>
              <a:p>
                <a:endParaRPr lang="en-US" dirty="0"/>
              </a:p>
              <a:p>
                <a:endParaRPr lang="da-DK" dirty="0"/>
              </a:p>
              <a:p>
                <a:pPr marL="0" indent="0">
                  <a:buNone/>
                </a:pPr>
                <a:endParaRPr lang="da-DK" dirty="0"/>
              </a:p>
              <a:p>
                <a:pPr>
                  <a:buFontTx/>
                  <a:buChar char="•"/>
                </a:pPr>
                <a:endParaRPr lang="da-DK" dirty="0"/>
              </a:p>
              <a:p>
                <a:endParaRPr lang="da-DK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da-DK" dirty="0"/>
              </a:p>
            </p:txBody>
          </p:sp>
        </mc:Choice>
        <mc:Fallback xmlns="">
          <p:sp>
            <p:nvSpPr>
              <p:cNvPr id="12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92100" y="1483081"/>
                <a:ext cx="14058899" cy="1705704"/>
              </a:xfrm>
              <a:blipFill>
                <a:blip r:embed="rId5"/>
                <a:stretch>
                  <a:fillRect l="-1041" t="-6786" b="-9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11480" y="246888"/>
                <a:ext cx="12015452" cy="1086327"/>
              </a:xfrm>
            </p:spPr>
            <p:txBody>
              <a:bodyPr/>
              <a:lstStyle/>
              <a:p>
                <a:r>
                  <a:rPr lang="en-US" dirty="0" err="1"/>
                  <a:t>Idio</a:t>
                </a:r>
                <a:r>
                  <a:rPr lang="en-US" dirty="0"/>
                  <a:t> risk only: When can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₱</m:t>
                    </m:r>
                  </m:oMath>
                </a14:m>
                <a:r>
                  <a:rPr lang="en-US" dirty="0"/>
                  <a:t> survive next to $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11480" y="246888"/>
                <a:ext cx="12015452" cy="1086327"/>
              </a:xfrm>
              <a:blipFill>
                <a:blip r:embed="rId6"/>
                <a:stretch>
                  <a:fillRect l="-2334" t="-3933" b="-146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3"/>
              <p:cNvSpPr txBox="1">
                <a:spLocks/>
              </p:cNvSpPr>
              <p:nvPr/>
            </p:nvSpPr>
            <p:spPr>
              <a:xfrm>
                <a:off x="294960" y="7347971"/>
                <a:ext cx="12709840" cy="1705719"/>
              </a:xfrm>
              <a:prstGeom prst="rect">
                <a:avLst/>
              </a:prstGeom>
            </p:spPr>
            <p:txBody>
              <a:bodyPr vert="horz" lIns="121920" tIns="60960" rIns="121920" bIns="6096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Char char="§"/>
                  <a:defRPr sz="2800" kern="120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3200" dirty="0"/>
                  <a:t>Room for only </a:t>
                </a:r>
                <a:r>
                  <a:rPr lang="en-US" sz="3200" u="sng" dirty="0">
                    <a:solidFill>
                      <a:srgbClr val="487B78"/>
                    </a:solidFill>
                  </a:rPr>
                  <a:t>one</a:t>
                </a:r>
                <a:r>
                  <a:rPr lang="en-US" sz="3200" dirty="0">
                    <a:solidFill>
                      <a:srgbClr val="487B78"/>
                    </a:solidFill>
                  </a:rPr>
                  <a:t> currency </a:t>
                </a:r>
                <a:r>
                  <a:rPr lang="en-US" sz="3200" dirty="0"/>
                  <a:t>if 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sz="3200" i="1" dirty="0">
                        <a:latin typeface="Cambria Math" panose="02040503050406030204" pitchFamily="18" charset="0"/>
                      </a:rPr>
                      <m:t> = 0</m:t>
                    </m:r>
                  </m:oMath>
                </a14:m>
                <a:endParaRPr lang="en-US" sz="3200" dirty="0"/>
              </a:p>
              <a:p>
                <a:r>
                  <a:rPr lang="en-US" sz="3200" dirty="0">
                    <a:solidFill>
                      <a:srgbClr val="487B78"/>
                    </a:solidFill>
                  </a:rPr>
                  <a:t>Sudden stop</a:t>
                </a:r>
                <a:r>
                  <a:rPr lang="en-US" sz="3200" dirty="0"/>
                  <a:t>: 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</m:acc>
                  </m:oMath>
                </a14:m>
                <a:r>
                  <a:rPr lang="en-US" sz="3200" dirty="0"/>
                  <a:t> unexpectedly goes above 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 panose="02040503050406030204" pitchFamily="18" charset="0"/>
                      </a:rPr>
                      <m:t>0.35</m:t>
                    </m:r>
                  </m:oMath>
                </a14:m>
                <a:r>
                  <a:rPr lang="en-US" sz="3200" dirty="0"/>
                  <a:t>.  </a:t>
                </a:r>
                <a:br>
                  <a:rPr lang="en-US" sz="3200" dirty="0"/>
                </a:br>
                <a:r>
                  <a:rPr lang="en-US" sz="3200" dirty="0"/>
                  <a:t>Peso instantaneously worthless, </a:t>
                </a:r>
                <a:r>
                  <a:rPr lang="en-US" sz="3200" dirty="0">
                    <a:solidFill>
                      <a:srgbClr val="487B78"/>
                    </a:solidFill>
                  </a:rPr>
                  <a:t>takes time to save $ </a:t>
                </a:r>
                <a:r>
                  <a:rPr lang="en-US" sz="3200" dirty="0"/>
                  <a:t>to replace them</a:t>
                </a:r>
              </a:p>
              <a:p>
                <a:pPr marL="0" indent="0">
                  <a:buNone/>
                </a:pPr>
                <a:endParaRPr lang="en-US" sz="3733" dirty="0"/>
              </a:p>
            </p:txBody>
          </p:sp>
        </mc:Choice>
        <mc:Fallback xmlns="">
          <p:sp>
            <p:nvSpPr>
              <p:cNvPr id="15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960" y="7347971"/>
                <a:ext cx="12709840" cy="1705719"/>
              </a:xfrm>
              <a:prstGeom prst="rect">
                <a:avLst/>
              </a:prstGeom>
              <a:blipFill>
                <a:blip r:embed="rId7"/>
                <a:stretch>
                  <a:fillRect l="-815" t="-6071" b="-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9" name="Object 18"/>
          <p:cNvGraphicFramePr>
            <a:graphicFrameLocks noChangeAspect="1"/>
          </p:cNvGraphicFramePr>
          <p:nvPr/>
        </p:nvGraphicFramePr>
        <p:xfrm>
          <a:off x="3035303" y="6837543"/>
          <a:ext cx="383117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6" name="Equation" r:id="rId8" imgW="152400" imgH="177800" progId="Equation.3">
                  <p:embed/>
                </p:oleObj>
              </mc:Choice>
              <mc:Fallback>
                <p:oleObj name="Equation" r:id="rId8" imgW="152400" imgH="177800" progId="Equation.3">
                  <p:embed/>
                  <p:pic>
                    <p:nvPicPr>
                      <p:cNvPr id="19" name="Object 18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035303" y="6837543"/>
                        <a:ext cx="383117" cy="44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/>
        </p:nvGraphicFramePr>
        <p:xfrm>
          <a:off x="8408815" y="6860122"/>
          <a:ext cx="383117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7" name="Equation" r:id="rId10" imgW="152400" imgH="177800" progId="Equation.3">
                  <p:embed/>
                </p:oleObj>
              </mc:Choice>
              <mc:Fallback>
                <p:oleObj name="Equation" r:id="rId10" imgW="152400" imgH="177800" progId="Equation.3">
                  <p:embed/>
                  <p:pic>
                    <p:nvPicPr>
                      <p:cNvPr id="20" name="Object 19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408815" y="6860122"/>
                        <a:ext cx="383117" cy="44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54D25FE-7B6F-4E61-9399-8A6A4ADA4813}"/>
                  </a:ext>
                </a:extLst>
              </p:cNvPr>
              <p:cNvSpPr txBox="1"/>
              <p:nvPr/>
            </p:nvSpPr>
            <p:spPr>
              <a:xfrm>
                <a:off x="1186358" y="5991802"/>
                <a:ext cx="42351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54D25FE-7B6F-4E61-9399-8A6A4ADA48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6358" y="5991802"/>
                <a:ext cx="423513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380D131-19AE-481F-949B-215EDA4F324D}"/>
              </a:ext>
            </a:extLst>
          </p:cNvPr>
          <p:cNvCxnSpPr/>
          <p:nvPr/>
        </p:nvCxnSpPr>
        <p:spPr>
          <a:xfrm>
            <a:off x="1747371" y="6292820"/>
            <a:ext cx="414528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Left Brace 10">
            <a:extLst>
              <a:ext uri="{FF2B5EF4-FFF2-40B4-BE49-F238E27FC236}">
                <a16:creationId xmlns:a16="http://schemas.microsoft.com/office/drawing/2014/main" id="{1A895CED-C9C8-4E3B-8B65-BB82B93B7FA9}"/>
              </a:ext>
            </a:extLst>
          </p:cNvPr>
          <p:cNvSpPr/>
          <p:nvPr/>
        </p:nvSpPr>
        <p:spPr>
          <a:xfrm>
            <a:off x="1534147" y="6298360"/>
            <a:ext cx="120277" cy="492443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89DF153-6090-4427-A3F3-D2B9D2A0A652}"/>
              </a:ext>
            </a:extLst>
          </p:cNvPr>
          <p:cNvSpPr txBox="1"/>
          <p:nvPr/>
        </p:nvSpPr>
        <p:spPr>
          <a:xfrm>
            <a:off x="507765" y="6175721"/>
            <a:ext cx="117141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+mj-lt"/>
              </a:rPr>
              <a:t>$-</a:t>
            </a:r>
            <a:r>
              <a:rPr lang="en-US" sz="2800" dirty="0" err="1">
                <a:solidFill>
                  <a:srgbClr val="0070C0"/>
                </a:solidFill>
                <a:latin typeface="+mj-lt"/>
              </a:rPr>
              <a:t>bor</a:t>
            </a:r>
            <a:r>
              <a:rPr lang="en-US" sz="2800" dirty="0">
                <a:solidFill>
                  <a:srgbClr val="0070C0"/>
                </a:solidFill>
                <a:latin typeface="+mj-lt"/>
              </a:rPr>
              <a:t>-</a:t>
            </a:r>
          </a:p>
          <a:p>
            <a:r>
              <a:rPr lang="en-US" sz="2800" dirty="0">
                <a:solidFill>
                  <a:srgbClr val="0070C0"/>
                </a:solidFill>
                <a:latin typeface="+mj-lt"/>
              </a:rPr>
              <a:t>rowing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843967A-E6A6-49DE-BC51-3BF32695DF93}"/>
                  </a:ext>
                </a:extLst>
              </p:cNvPr>
              <p:cNvSpPr txBox="1"/>
              <p:nvPr/>
            </p:nvSpPr>
            <p:spPr>
              <a:xfrm rot="16200000">
                <a:off x="6115557" y="4759756"/>
                <a:ext cx="137973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>
                          <a:latin typeface="Cambria Math" panose="02040503050406030204" pitchFamily="18" charset="0"/>
                        </a:rPr>
                        <m:t>Φ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𝜄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𝛿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843967A-E6A6-49DE-BC51-3BF32695DF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6115557" y="4759756"/>
                <a:ext cx="1379737" cy="4616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>
            <a:extLst>
              <a:ext uri="{FF2B5EF4-FFF2-40B4-BE49-F238E27FC236}">
                <a16:creationId xmlns:a16="http://schemas.microsoft.com/office/drawing/2014/main" id="{E1FD7FBB-8FB8-4E63-B13A-819910B05F58}"/>
              </a:ext>
            </a:extLst>
          </p:cNvPr>
          <p:cNvSpPr/>
          <p:nvPr/>
        </p:nvSpPr>
        <p:spPr>
          <a:xfrm>
            <a:off x="6319927" y="5122827"/>
            <a:ext cx="326103" cy="12957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66EDB0D-BF34-426B-9ACD-E1435A904A9A}"/>
                  </a:ext>
                </a:extLst>
              </p:cNvPr>
              <p:cNvSpPr txBox="1"/>
              <p:nvPr/>
            </p:nvSpPr>
            <p:spPr>
              <a:xfrm>
                <a:off x="6581336" y="6160070"/>
                <a:ext cx="541046" cy="4862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$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66EDB0D-BF34-426B-9ACD-E1435A904A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1336" y="6160070"/>
                <a:ext cx="541046" cy="48622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1AD8F22-3D2E-4475-98E1-81D77E4E8B57}"/>
              </a:ext>
            </a:extLst>
          </p:cNvPr>
          <p:cNvCxnSpPr/>
          <p:nvPr/>
        </p:nvCxnSpPr>
        <p:spPr>
          <a:xfrm flipV="1">
            <a:off x="4548592" y="6888845"/>
            <a:ext cx="0" cy="2438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86B1FEEE-E8F3-4494-819C-14C3B609BBB2}"/>
              </a:ext>
            </a:extLst>
          </p:cNvPr>
          <p:cNvSpPr txBox="1"/>
          <p:nvPr/>
        </p:nvSpPr>
        <p:spPr>
          <a:xfrm>
            <a:off x="3820011" y="6944156"/>
            <a:ext cx="17363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487B78"/>
                </a:solidFill>
              </a:rPr>
              <a:t>Sudden stop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B9F9E89A-5309-4FA6-B23F-ADFB59E43094}"/>
              </a:ext>
            </a:extLst>
          </p:cNvPr>
          <p:cNvCxnSpPr/>
          <p:nvPr/>
        </p:nvCxnSpPr>
        <p:spPr>
          <a:xfrm flipV="1">
            <a:off x="9961080" y="6889927"/>
            <a:ext cx="0" cy="2438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490FEAAB-DF2F-4D7C-94CF-C81A2258219E}"/>
              </a:ext>
            </a:extLst>
          </p:cNvPr>
          <p:cNvSpPr txBox="1"/>
          <p:nvPr/>
        </p:nvSpPr>
        <p:spPr>
          <a:xfrm>
            <a:off x="9232499" y="6945237"/>
            <a:ext cx="17363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487B78"/>
                </a:solidFill>
              </a:rPr>
              <a:t>Sudden stop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EEB687FB-D0D3-4E8E-A15E-423DF836FA70}"/>
                  </a:ext>
                </a:extLst>
              </p:cNvPr>
              <p:cNvSpPr/>
              <p:nvPr/>
            </p:nvSpPr>
            <p:spPr>
              <a:xfrm>
                <a:off x="2825378" y="3342064"/>
                <a:ext cx="1723215" cy="48135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₱</m:t>
                    </m:r>
                  </m:oMath>
                </a14:m>
                <a:r>
                  <a:rPr lang="en-US" sz="1600" dirty="0"/>
                  <a:t>-holding </a:t>
                </a:r>
                <a:br>
                  <a:rPr lang="en-US" sz="1600" dirty="0"/>
                </a:br>
                <a:r>
                  <a:rPr lang="en-US" sz="1600" dirty="0"/>
                  <a:t>$-debt</a:t>
                </a:r>
                <a:endParaRPr lang="en-US" sz="24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EEB687FB-D0D3-4E8E-A15E-423DF836FA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5378" y="3342064"/>
                <a:ext cx="1723215" cy="481352"/>
              </a:xfrm>
              <a:prstGeom prst="rect">
                <a:avLst/>
              </a:prstGeom>
              <a:blipFill>
                <a:blip r:embed="rId14"/>
                <a:stretch>
                  <a:fillRect t="-12346" b="-246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DACB780-D110-4A5E-B1B9-48A686F4F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82227-37B3-43BC-ADC8-5578DB9E1C2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1442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018" y="2823362"/>
            <a:ext cx="12253231" cy="452178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292100" y="1483081"/>
                <a:ext cx="14058899" cy="1705704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dirty="0">
                    <a:solidFill>
                      <a:srgbClr val="487B78"/>
                    </a:solidFill>
                  </a:rPr>
                  <a:t>With pesos </a:t>
                </a:r>
                <a:r>
                  <a:rPr lang="en-US" dirty="0"/>
                  <a:t>(and short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$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bar>
                      <m:bar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ba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) if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</m:acc>
                  </m:oMath>
                </a14:m>
                <a:r>
                  <a:rPr lang="en-US" dirty="0"/>
                  <a:t> is large enough but not too…</a:t>
                </a:r>
              </a:p>
              <a:p>
                <a:r>
                  <a:rPr lang="en-US" dirty="0"/>
                  <a:t>Steady state</a:t>
                </a:r>
                <a:r>
                  <a:rPr lang="en-US" sz="3200" dirty="0"/>
                  <a:t>, </a:t>
                </a:r>
                <a:br>
                  <a:rPr lang="en-US" sz="3200" dirty="0"/>
                </a:br>
                <a14:m>
                  <m:oMath xmlns:m="http://schemas.openxmlformats.org/officeDocument/2006/math">
                    <m:r>
                      <a:rPr lang="en-US" sz="3200" i="1" dirty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3200" i="1" dirty="0">
                        <a:latin typeface="Cambria Math" panose="02040503050406030204" pitchFamily="18" charset="0"/>
                      </a:rPr>
                      <m:t> = 2%, </m:t>
                    </m:r>
                    <m:r>
                      <a:rPr lang="en-US" sz="3200" i="1" dirty="0" err="1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sz="3200" i="1" dirty="0">
                        <a:latin typeface="Cambria Math" panose="02040503050406030204" pitchFamily="18" charset="0"/>
                      </a:rPr>
                      <m:t> = 4%, </m:t>
                    </m:r>
                    <m:r>
                      <m:rPr>
                        <m:sty m:val="p"/>
                      </m:rPr>
                      <a:rPr lang="en-US" sz="3200" dirty="0" err="1">
                        <a:latin typeface="Cambria Math" panose="02040503050406030204" pitchFamily="18" charset="0"/>
                      </a:rPr>
                      <m:t>Φ</m:t>
                    </m:r>
                    <m:r>
                      <a:rPr lang="en-US" sz="32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i="1" dirty="0" err="1">
                        <a:latin typeface="Cambria Math" panose="02040503050406030204" pitchFamily="18" charset="0"/>
                      </a:rPr>
                      <m:t>𝜄</m:t>
                    </m:r>
                    <m:r>
                      <a:rPr lang="en-US" sz="3200" i="1" dirty="0">
                        <a:latin typeface="Cambria Math" panose="02040503050406030204" pitchFamily="18" charset="0"/>
                      </a:rPr>
                      <m:t>) = </m:t>
                    </m:r>
                    <m:r>
                      <m:rPr>
                        <m:sty m:val="p"/>
                      </m:rPr>
                      <a:rPr lang="en-US" sz="3200" i="1" dirty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sz="3200" i="1" dirty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sz="3200" i="1" dirty="0">
                        <a:latin typeface="Cambria Math" panose="02040503050406030204" pitchFamily="18" charset="0"/>
                      </a:rPr>
                      <m:t>𝜄</m:t>
                    </m:r>
                    <m:r>
                      <a:rPr lang="en-US" sz="3200" i="1" dirty="0">
                        <a:latin typeface="Cambria Math" panose="02040503050406030204" pitchFamily="18" charset="0"/>
                      </a:rPr>
                      <m:t>+1)/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sz="3200" dirty="0"/>
                  <a:t>, with 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sz="3200" i="1" dirty="0">
                        <a:latin typeface="Cambria Math" panose="02040503050406030204" pitchFamily="18" charset="0"/>
                      </a:rPr>
                      <m:t>= 2, </m:t>
                    </m:r>
                    <m:r>
                      <a:rPr lang="en-US" sz="3200" i="1" dirty="0" err="1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3200" i="1" dirty="0">
                        <a:latin typeface="Cambria Math" panose="02040503050406030204" pitchFamily="18" charset="0"/>
                      </a:rPr>
                      <m:t> = 2%, </m:t>
                    </m:r>
                    <m:r>
                      <a:rPr lang="en-US" sz="3200" i="1" dirty="0" err="1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sz="3200" i="1" dirty="0">
                        <a:latin typeface="Cambria Math" panose="02040503050406030204" pitchFamily="18" charset="0"/>
                      </a:rPr>
                      <m:t> = 2, </m:t>
                    </m:r>
                    <m:r>
                      <a:rPr lang="en-US" sz="3200" i="1" dirty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200" i="1" dirty="0">
                        <a:latin typeface="Cambria Math" panose="02040503050406030204" pitchFamily="18" charset="0"/>
                      </a:rPr>
                      <m:t> = 0.14</m:t>
                    </m:r>
                  </m:oMath>
                </a14:m>
                <a:r>
                  <a:rPr lang="en-US" sz="3200" dirty="0"/>
                  <a:t> </a:t>
                </a:r>
              </a:p>
              <a:p>
                <a:endParaRPr lang="en-US" dirty="0"/>
              </a:p>
              <a:p>
                <a:endParaRPr lang="da-DK" dirty="0"/>
              </a:p>
              <a:p>
                <a:pPr marL="0" indent="0">
                  <a:buNone/>
                </a:pPr>
                <a:endParaRPr lang="da-DK" dirty="0"/>
              </a:p>
              <a:p>
                <a:pPr>
                  <a:buFontTx/>
                  <a:buChar char="•"/>
                </a:pPr>
                <a:endParaRPr lang="da-DK" dirty="0"/>
              </a:p>
              <a:p>
                <a:endParaRPr lang="da-DK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da-DK" dirty="0"/>
              </a:p>
            </p:txBody>
          </p:sp>
        </mc:Choice>
        <mc:Fallback xmlns="">
          <p:sp>
            <p:nvSpPr>
              <p:cNvPr id="12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92100" y="1483081"/>
                <a:ext cx="14058899" cy="1705704"/>
              </a:xfrm>
              <a:blipFill>
                <a:blip r:embed="rId5"/>
                <a:stretch>
                  <a:fillRect l="-1041" t="-6786" b="-9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11480" y="246888"/>
                <a:ext cx="12015452" cy="1086327"/>
              </a:xfrm>
            </p:spPr>
            <p:txBody>
              <a:bodyPr/>
              <a:lstStyle/>
              <a:p>
                <a:r>
                  <a:rPr lang="en-US" dirty="0" err="1"/>
                  <a:t>Idio</a:t>
                </a:r>
                <a:r>
                  <a:rPr lang="en-US" dirty="0"/>
                  <a:t> risk only: When can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₱</m:t>
                    </m:r>
                  </m:oMath>
                </a14:m>
                <a:r>
                  <a:rPr lang="en-US" dirty="0"/>
                  <a:t> survive next to $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11480" y="246888"/>
                <a:ext cx="12015452" cy="1086327"/>
              </a:xfrm>
              <a:blipFill>
                <a:blip r:embed="rId6"/>
                <a:stretch>
                  <a:fillRect l="-2334" t="-3933" b="-146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3"/>
              <p:cNvSpPr txBox="1">
                <a:spLocks/>
              </p:cNvSpPr>
              <p:nvPr/>
            </p:nvSpPr>
            <p:spPr>
              <a:xfrm>
                <a:off x="294960" y="7347971"/>
                <a:ext cx="12709840" cy="1705719"/>
              </a:xfrm>
              <a:prstGeom prst="rect">
                <a:avLst/>
              </a:prstGeom>
            </p:spPr>
            <p:txBody>
              <a:bodyPr vert="horz" lIns="121920" tIns="60960" rIns="121920" bIns="6096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Char char="§"/>
                  <a:defRPr sz="2800" kern="120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3200" dirty="0"/>
                  <a:t>Room for only </a:t>
                </a:r>
                <a:r>
                  <a:rPr lang="en-US" sz="3200" u="sng" dirty="0">
                    <a:solidFill>
                      <a:srgbClr val="487B78"/>
                    </a:solidFill>
                  </a:rPr>
                  <a:t>one</a:t>
                </a:r>
                <a:r>
                  <a:rPr lang="en-US" sz="3200" dirty="0">
                    <a:solidFill>
                      <a:srgbClr val="487B78"/>
                    </a:solidFill>
                  </a:rPr>
                  <a:t> currency </a:t>
                </a:r>
                <a:r>
                  <a:rPr lang="en-US" sz="3200" dirty="0"/>
                  <a:t>if 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sz="3200" i="1" dirty="0">
                        <a:latin typeface="Cambria Math" panose="02040503050406030204" pitchFamily="18" charset="0"/>
                      </a:rPr>
                      <m:t> = 0</m:t>
                    </m:r>
                  </m:oMath>
                </a14:m>
                <a:endParaRPr lang="en-US" sz="3200" dirty="0"/>
              </a:p>
              <a:p>
                <a:r>
                  <a:rPr lang="en-US" sz="3200" dirty="0">
                    <a:solidFill>
                      <a:srgbClr val="487B78"/>
                    </a:solidFill>
                  </a:rPr>
                  <a:t>Sudden stop</a:t>
                </a:r>
                <a:r>
                  <a:rPr lang="en-US" sz="3200" dirty="0"/>
                  <a:t>: 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</m:acc>
                  </m:oMath>
                </a14:m>
                <a:r>
                  <a:rPr lang="en-US" sz="3200" dirty="0"/>
                  <a:t> unexpectedly goes above 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 panose="02040503050406030204" pitchFamily="18" charset="0"/>
                      </a:rPr>
                      <m:t>0.35</m:t>
                    </m:r>
                  </m:oMath>
                </a14:m>
                <a:r>
                  <a:rPr lang="en-US" sz="3200" dirty="0"/>
                  <a:t>.  </a:t>
                </a:r>
                <a:br>
                  <a:rPr lang="en-US" sz="3200" dirty="0"/>
                </a:br>
                <a:r>
                  <a:rPr lang="en-US" sz="3200" dirty="0"/>
                  <a:t>Peso instantaneously worthless, </a:t>
                </a:r>
                <a:r>
                  <a:rPr lang="en-US" sz="3200" dirty="0">
                    <a:solidFill>
                      <a:srgbClr val="487B78"/>
                    </a:solidFill>
                  </a:rPr>
                  <a:t>takes time to save $ </a:t>
                </a:r>
                <a:r>
                  <a:rPr lang="en-US" sz="3200" dirty="0"/>
                  <a:t>to replace them</a:t>
                </a:r>
              </a:p>
              <a:p>
                <a:pPr marL="0" indent="0">
                  <a:buNone/>
                </a:pPr>
                <a:endParaRPr lang="en-US" sz="3733" dirty="0"/>
              </a:p>
            </p:txBody>
          </p:sp>
        </mc:Choice>
        <mc:Fallback xmlns="">
          <p:sp>
            <p:nvSpPr>
              <p:cNvPr id="15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960" y="7347971"/>
                <a:ext cx="12709840" cy="1705719"/>
              </a:xfrm>
              <a:prstGeom prst="rect">
                <a:avLst/>
              </a:prstGeom>
              <a:blipFill>
                <a:blip r:embed="rId7"/>
                <a:stretch>
                  <a:fillRect l="-815" t="-6071" b="-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9" name="Object 18"/>
          <p:cNvGraphicFramePr>
            <a:graphicFrameLocks noChangeAspect="1"/>
          </p:cNvGraphicFramePr>
          <p:nvPr/>
        </p:nvGraphicFramePr>
        <p:xfrm>
          <a:off x="3035303" y="6837543"/>
          <a:ext cx="383117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9" name="Equation" r:id="rId8" imgW="152400" imgH="177800" progId="Equation.3">
                  <p:embed/>
                </p:oleObj>
              </mc:Choice>
              <mc:Fallback>
                <p:oleObj name="Equation" r:id="rId8" imgW="152400" imgH="177800" progId="Equation.3">
                  <p:embed/>
                  <p:pic>
                    <p:nvPicPr>
                      <p:cNvPr id="19" name="Object 18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035303" y="6837543"/>
                        <a:ext cx="383117" cy="44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/>
        </p:nvGraphicFramePr>
        <p:xfrm>
          <a:off x="8408815" y="6860122"/>
          <a:ext cx="383117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0" name="Equation" r:id="rId10" imgW="152400" imgH="177800" progId="Equation.3">
                  <p:embed/>
                </p:oleObj>
              </mc:Choice>
              <mc:Fallback>
                <p:oleObj name="Equation" r:id="rId10" imgW="152400" imgH="177800" progId="Equation.3">
                  <p:embed/>
                  <p:pic>
                    <p:nvPicPr>
                      <p:cNvPr id="20" name="Object 19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408815" y="6860122"/>
                        <a:ext cx="383117" cy="44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54D25FE-7B6F-4E61-9399-8A6A4ADA4813}"/>
                  </a:ext>
                </a:extLst>
              </p:cNvPr>
              <p:cNvSpPr txBox="1"/>
              <p:nvPr/>
            </p:nvSpPr>
            <p:spPr>
              <a:xfrm>
                <a:off x="1186358" y="5991802"/>
                <a:ext cx="42351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54D25FE-7B6F-4E61-9399-8A6A4ADA48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6358" y="5991802"/>
                <a:ext cx="423513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380D131-19AE-481F-949B-215EDA4F324D}"/>
              </a:ext>
            </a:extLst>
          </p:cNvPr>
          <p:cNvCxnSpPr/>
          <p:nvPr/>
        </p:nvCxnSpPr>
        <p:spPr>
          <a:xfrm>
            <a:off x="1747371" y="6292820"/>
            <a:ext cx="414528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Left Brace 10">
            <a:extLst>
              <a:ext uri="{FF2B5EF4-FFF2-40B4-BE49-F238E27FC236}">
                <a16:creationId xmlns:a16="http://schemas.microsoft.com/office/drawing/2014/main" id="{1A895CED-C9C8-4E3B-8B65-BB82B93B7FA9}"/>
              </a:ext>
            </a:extLst>
          </p:cNvPr>
          <p:cNvSpPr/>
          <p:nvPr/>
        </p:nvSpPr>
        <p:spPr>
          <a:xfrm>
            <a:off x="1534147" y="6298360"/>
            <a:ext cx="120277" cy="492443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89DF153-6090-4427-A3F3-D2B9D2A0A652}"/>
              </a:ext>
            </a:extLst>
          </p:cNvPr>
          <p:cNvSpPr txBox="1"/>
          <p:nvPr/>
        </p:nvSpPr>
        <p:spPr>
          <a:xfrm>
            <a:off x="507765" y="6175721"/>
            <a:ext cx="117141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+mj-lt"/>
              </a:rPr>
              <a:t>$-</a:t>
            </a:r>
            <a:r>
              <a:rPr lang="en-US" sz="2800" dirty="0" err="1">
                <a:solidFill>
                  <a:srgbClr val="0070C0"/>
                </a:solidFill>
                <a:latin typeface="+mj-lt"/>
              </a:rPr>
              <a:t>bor</a:t>
            </a:r>
            <a:r>
              <a:rPr lang="en-US" sz="2800" dirty="0">
                <a:solidFill>
                  <a:srgbClr val="0070C0"/>
                </a:solidFill>
                <a:latin typeface="+mj-lt"/>
              </a:rPr>
              <a:t>-</a:t>
            </a:r>
          </a:p>
          <a:p>
            <a:r>
              <a:rPr lang="en-US" sz="2800" dirty="0">
                <a:solidFill>
                  <a:srgbClr val="0070C0"/>
                </a:solidFill>
                <a:latin typeface="+mj-lt"/>
              </a:rPr>
              <a:t>rowing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843967A-E6A6-49DE-BC51-3BF32695DF93}"/>
                  </a:ext>
                </a:extLst>
              </p:cNvPr>
              <p:cNvSpPr txBox="1"/>
              <p:nvPr/>
            </p:nvSpPr>
            <p:spPr>
              <a:xfrm rot="16200000">
                <a:off x="6115557" y="4759756"/>
                <a:ext cx="137973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>
                          <a:latin typeface="Cambria Math" panose="02040503050406030204" pitchFamily="18" charset="0"/>
                        </a:rPr>
                        <m:t>Φ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𝜄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𝛿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843967A-E6A6-49DE-BC51-3BF32695DF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6115557" y="4759756"/>
                <a:ext cx="1379737" cy="4616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>
            <a:extLst>
              <a:ext uri="{FF2B5EF4-FFF2-40B4-BE49-F238E27FC236}">
                <a16:creationId xmlns:a16="http://schemas.microsoft.com/office/drawing/2014/main" id="{E1FD7FBB-8FB8-4E63-B13A-819910B05F58}"/>
              </a:ext>
            </a:extLst>
          </p:cNvPr>
          <p:cNvSpPr/>
          <p:nvPr/>
        </p:nvSpPr>
        <p:spPr>
          <a:xfrm>
            <a:off x="6319927" y="5122827"/>
            <a:ext cx="326103" cy="12957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66EDB0D-BF34-426B-9ACD-E1435A904A9A}"/>
                  </a:ext>
                </a:extLst>
              </p:cNvPr>
              <p:cNvSpPr txBox="1"/>
              <p:nvPr/>
            </p:nvSpPr>
            <p:spPr>
              <a:xfrm>
                <a:off x="6581336" y="6160070"/>
                <a:ext cx="541046" cy="4862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$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66EDB0D-BF34-426B-9ACD-E1435A904A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1336" y="6160070"/>
                <a:ext cx="541046" cy="48622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1AD8F22-3D2E-4475-98E1-81D77E4E8B57}"/>
              </a:ext>
            </a:extLst>
          </p:cNvPr>
          <p:cNvCxnSpPr/>
          <p:nvPr/>
        </p:nvCxnSpPr>
        <p:spPr>
          <a:xfrm flipV="1">
            <a:off x="4548592" y="6888845"/>
            <a:ext cx="0" cy="2438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86B1FEEE-E8F3-4494-819C-14C3B609BBB2}"/>
              </a:ext>
            </a:extLst>
          </p:cNvPr>
          <p:cNvSpPr txBox="1"/>
          <p:nvPr/>
        </p:nvSpPr>
        <p:spPr>
          <a:xfrm>
            <a:off x="3820011" y="6944156"/>
            <a:ext cx="17363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487B78"/>
                </a:solidFill>
              </a:rPr>
              <a:t>Sudden stop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B9F9E89A-5309-4FA6-B23F-ADFB59E43094}"/>
              </a:ext>
            </a:extLst>
          </p:cNvPr>
          <p:cNvCxnSpPr/>
          <p:nvPr/>
        </p:nvCxnSpPr>
        <p:spPr>
          <a:xfrm flipV="1">
            <a:off x="9961080" y="6889927"/>
            <a:ext cx="0" cy="2438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490FEAAB-DF2F-4D7C-94CF-C81A2258219E}"/>
              </a:ext>
            </a:extLst>
          </p:cNvPr>
          <p:cNvSpPr txBox="1"/>
          <p:nvPr/>
        </p:nvSpPr>
        <p:spPr>
          <a:xfrm>
            <a:off x="9232499" y="6945237"/>
            <a:ext cx="17363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487B78"/>
                </a:solidFill>
              </a:rPr>
              <a:t>Sudden stop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EEB687FB-D0D3-4E8E-A15E-423DF836FA70}"/>
                  </a:ext>
                </a:extLst>
              </p:cNvPr>
              <p:cNvSpPr/>
              <p:nvPr/>
            </p:nvSpPr>
            <p:spPr>
              <a:xfrm>
                <a:off x="2825378" y="3342064"/>
                <a:ext cx="1723215" cy="48135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₱</m:t>
                    </m:r>
                  </m:oMath>
                </a14:m>
                <a:r>
                  <a:rPr lang="en-US" sz="1600" dirty="0"/>
                  <a:t>-holding </a:t>
                </a:r>
                <a:br>
                  <a:rPr lang="en-US" sz="1600" dirty="0"/>
                </a:br>
                <a:r>
                  <a:rPr lang="en-US" sz="1600" dirty="0"/>
                  <a:t>$-debt</a:t>
                </a:r>
                <a:endParaRPr lang="en-US" sz="24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EEB687FB-D0D3-4E8E-A15E-423DF836FA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5378" y="3342064"/>
                <a:ext cx="1723215" cy="481352"/>
              </a:xfrm>
              <a:prstGeom prst="rect">
                <a:avLst/>
              </a:prstGeom>
              <a:blipFill>
                <a:blip r:embed="rId14"/>
                <a:stretch>
                  <a:fillRect t="-12346" b="-246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DACB780-D110-4A5E-B1B9-48A686F4F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82227-37B3-43BC-ADC8-5578DB9E1C27}" type="slidenum">
              <a:rPr lang="en-US" smtClean="0"/>
              <a:t>27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D4A6E01-CF4A-4DA3-BC4C-C789B38B96EF}"/>
                  </a:ext>
                </a:extLst>
              </p:cNvPr>
              <p:cNvSpPr txBox="1"/>
              <p:nvPr/>
            </p:nvSpPr>
            <p:spPr>
              <a:xfrm>
                <a:off x="13378902" y="1621371"/>
                <a:ext cx="2629181" cy="16738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=4%, </m:t>
                      </m:r>
                      <m:sSup>
                        <m:sSupPr>
                          <m:ctrlPr>
                            <a:rPr lang="en-US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$</m:t>
                          </m:r>
                        </m:sup>
                      </m:sSup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=2%,</m:t>
                      </m:r>
                    </m:oMath>
                  </m:oMathPara>
                </a14:m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=.14,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=2,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=2%</m:t>
                      </m:r>
                    </m:oMath>
                  </m:oMathPara>
                </a14:m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bar>
                      <m:r>
                        <a:rPr lang="en-US" sz="2400" i="1">
                          <a:latin typeface="Cambria Math" panose="02040503050406030204" pitchFamily="18" charset="0"/>
                        </a:rPr>
                        <m:t>=.6,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D4A6E01-CF4A-4DA3-BC4C-C789B38B96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78902" y="1621371"/>
                <a:ext cx="2629181" cy="1673856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Picture 2" descr="Remedy for Sandwiched Managers (Middle Management Tips)">
            <a:extLst>
              <a:ext uri="{FF2B5EF4-FFF2-40B4-BE49-F238E27FC236}">
                <a16:creationId xmlns:a16="http://schemas.microsoft.com/office/drawing/2014/main" id="{1A9C8A4D-9589-473F-A7D7-BAA632AE5E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5719" y="-310745"/>
            <a:ext cx="3706562" cy="2124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6" name="Object 25">
            <a:extLst>
              <a:ext uri="{FF2B5EF4-FFF2-40B4-BE49-F238E27FC236}">
                <a16:creationId xmlns:a16="http://schemas.microsoft.com/office/drawing/2014/main" id="{241F6532-5B62-4818-B5B5-5A7CECCA673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9725990"/>
              </p:ext>
            </p:extLst>
          </p:nvPr>
        </p:nvGraphicFramePr>
        <p:xfrm>
          <a:off x="8954603" y="6939651"/>
          <a:ext cx="383117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1" name="Equation" r:id="rId18" imgW="152400" imgH="177800" progId="Equation.3">
                  <p:embed/>
                </p:oleObj>
              </mc:Choice>
              <mc:Fallback>
                <p:oleObj name="Equation" r:id="rId18" imgW="152400" imgH="177800" progId="Equation.3">
                  <p:embed/>
                  <p:pic>
                    <p:nvPicPr>
                      <p:cNvPr id="19" name="Object 18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954603" y="6939651"/>
                        <a:ext cx="383117" cy="44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19FFF81-EFDC-4CCD-9334-F93ABEE783C2}"/>
              </a:ext>
            </a:extLst>
          </p:cNvPr>
          <p:cNvCxnSpPr/>
          <p:nvPr/>
        </p:nvCxnSpPr>
        <p:spPr>
          <a:xfrm flipV="1">
            <a:off x="8203252" y="3559575"/>
            <a:ext cx="0" cy="3471712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3A651E0-ED68-4A63-AF16-2DE00AA435ED}"/>
              </a:ext>
            </a:extLst>
          </p:cNvPr>
          <p:cNvCxnSpPr/>
          <p:nvPr/>
        </p:nvCxnSpPr>
        <p:spPr>
          <a:xfrm flipV="1">
            <a:off x="9997427" y="3573243"/>
            <a:ext cx="0" cy="3471712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4ECFF3DA-2CB6-4C24-B9C0-0276685A609D}"/>
              </a:ext>
            </a:extLst>
          </p:cNvPr>
          <p:cNvSpPr txBox="1"/>
          <p:nvPr/>
        </p:nvSpPr>
        <p:spPr>
          <a:xfrm>
            <a:off x="8313242" y="3559575"/>
            <a:ext cx="124598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+mj-lt"/>
              </a:rPr>
              <a:t>Peso is </a:t>
            </a:r>
          </a:p>
          <a:p>
            <a:r>
              <a:rPr lang="en-US" sz="2800" dirty="0">
                <a:solidFill>
                  <a:srgbClr val="0070C0"/>
                </a:solidFill>
                <a:latin typeface="+mj-lt"/>
              </a:rPr>
              <a:t>viable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018188E-B15D-4909-9D89-20784F1F5E93}"/>
              </a:ext>
            </a:extLst>
          </p:cNvPr>
          <p:cNvSpPr/>
          <p:nvPr/>
        </p:nvSpPr>
        <p:spPr>
          <a:xfrm>
            <a:off x="8216301" y="3272468"/>
            <a:ext cx="1794166" cy="3732674"/>
          </a:xfrm>
          <a:prstGeom prst="rect">
            <a:avLst/>
          </a:prstGeom>
          <a:solidFill>
            <a:srgbClr val="1CADE4">
              <a:alpha val="2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E00D625-D1E9-432D-A7E9-04FCBDBC7245}"/>
              </a:ext>
            </a:extLst>
          </p:cNvPr>
          <p:cNvSpPr/>
          <p:nvPr/>
        </p:nvSpPr>
        <p:spPr>
          <a:xfrm>
            <a:off x="8233735" y="3295227"/>
            <a:ext cx="1171614" cy="3732674"/>
          </a:xfrm>
          <a:prstGeom prst="rect">
            <a:avLst/>
          </a:prstGeom>
          <a:solidFill>
            <a:srgbClr val="62A39F">
              <a:alpha val="40000"/>
            </a:srgb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0010DC62-A8BA-466F-8B0D-8D1829CF83F7}"/>
              </a:ext>
            </a:extLst>
          </p:cNvPr>
          <p:cNvCxnSpPr/>
          <p:nvPr/>
        </p:nvCxnSpPr>
        <p:spPr>
          <a:xfrm>
            <a:off x="7154793" y="6126546"/>
            <a:ext cx="412603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05560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 space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11480" y="1527048"/>
                <a:ext cx="11408797" cy="7197589"/>
              </a:xfrm>
            </p:spPr>
            <p:txBody>
              <a:bodyPr>
                <a:normAutofit/>
              </a:bodyPr>
              <a:lstStyle/>
              <a:p>
                <a:r>
                  <a:rPr lang="en-US" sz="3467" dirty="0"/>
                  <a:t>Control $</a:t>
                </a:r>
                <a:r>
                  <a:rPr lang="en-US" sz="3467" baseline="-25000" dirty="0"/>
                  <a:t>t</a:t>
                </a:r>
                <a:r>
                  <a:rPr lang="en-US" sz="3467" dirty="0"/>
                  <a:t> (dollars held in small country) via </a:t>
                </a:r>
                <a:r>
                  <a:rPr lang="en-US" sz="3467" dirty="0">
                    <a:solidFill>
                      <a:srgbClr val="487B78"/>
                    </a:solidFill>
                  </a:rPr>
                  <a:t>capital controls</a:t>
                </a:r>
              </a:p>
              <a:p>
                <a:r>
                  <a:rPr lang="en-US" sz="3467" dirty="0"/>
                  <a:t>Pesos (or local government debt) </a:t>
                </a:r>
                <a:r>
                  <a:rPr lang="en-US" sz="3467" dirty="0">
                    <a:solidFill>
                      <a:srgbClr val="487B78"/>
                    </a:solidFill>
                  </a:rPr>
                  <a:t>backing</a:t>
                </a:r>
              </a:p>
              <a:p>
                <a:pPr lvl="1"/>
                <a:r>
                  <a:rPr lang="en-US" sz="3067" dirty="0">
                    <a:solidFill>
                      <a:srgbClr val="487B78"/>
                    </a:solidFill>
                  </a:rPr>
                  <a:t>Taxes </a:t>
                </a:r>
                <a:r>
                  <a:rPr lang="en-US" sz="3067" dirty="0"/>
                  <a:t>(on capital, or transfers to capital), </a:t>
                </a:r>
              </a:p>
              <a:p>
                <a:pPr lvl="1"/>
                <a:r>
                  <a:rPr lang="en-US" sz="3067" dirty="0">
                    <a:solidFill>
                      <a:srgbClr val="487B78"/>
                    </a:solidFill>
                  </a:rPr>
                  <a:t>Reserves $</a:t>
                </a:r>
                <a:r>
                  <a:rPr lang="en-US" sz="3067" baseline="-25000" dirty="0">
                    <a:solidFill>
                      <a:srgbClr val="487B78"/>
                    </a:solidFill>
                  </a:rPr>
                  <a:t>t</a:t>
                </a:r>
              </a:p>
              <a:p>
                <a:pPr lvl="2"/>
                <a:r>
                  <a:rPr lang="en-US" sz="2533" dirty="0"/>
                  <a:t>this is a bit extreme, a smaller policy space without capital controls is also interesting to look at</a:t>
                </a:r>
              </a:p>
              <a:p>
                <a:pPr lvl="1"/>
                <a:endParaRPr lang="en-US" dirty="0"/>
              </a:p>
              <a:p>
                <a:r>
                  <a:rPr lang="en-US" sz="3467" dirty="0"/>
                  <a:t>#1: trade-off (quantity of local currency): </a:t>
                </a:r>
                <a:br>
                  <a:rPr lang="en-US" sz="3467" dirty="0"/>
                </a:br>
                <a:r>
                  <a:rPr lang="en-US" sz="3467" dirty="0"/>
                  <a:t>insurance vs investment.  </a:t>
                </a:r>
                <a:br>
                  <a:rPr lang="en-US" sz="3467" dirty="0"/>
                </a:br>
                <a:r>
                  <a:rPr lang="en-US" sz="3467" dirty="0"/>
                  <a:t>Taxing production to back money / gov’t debt: </a:t>
                </a:r>
                <a:br>
                  <a:rPr lang="en-US" sz="3467" dirty="0"/>
                </a:br>
                <a:r>
                  <a:rPr lang="en-US" sz="3467" dirty="0"/>
                  <a:t>raise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467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467" b="0" i="1" dirty="0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₱</m:t>
                        </m:r>
                      </m:sup>
                    </m:sSup>
                  </m:oMath>
                </a14:m>
                <a:r>
                  <a:rPr lang="en-US" sz="3467" dirty="0"/>
                  <a:t> (insurance), but lower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467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467" i="1" dirty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sz="3467" b="0" i="1" dirty="0" smtClean="0">
                            <a:latin typeface="Cambria Math" panose="02040503050406030204" pitchFamily="18" charset="0"/>
                          </a:rPr>
                          <m:t>𝐾</m:t>
                        </m:r>
                      </m:sup>
                    </m:sSup>
                  </m:oMath>
                </a14:m>
                <a:r>
                  <a:rPr lang="en-US" sz="3467" dirty="0"/>
                  <a:t> (investment)</a:t>
                </a:r>
              </a:p>
              <a:p>
                <a:r>
                  <a:rPr lang="en-US" sz="3467" dirty="0"/>
                  <a:t>#2: amount of $-reserves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1480" y="1527048"/>
                <a:ext cx="11408797" cy="7197589"/>
              </a:xfrm>
              <a:blipFill>
                <a:blip r:embed="rId3"/>
                <a:stretch>
                  <a:fillRect l="-1390" t="-1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01CF2B-A48A-4F8F-AE28-FFCED87E9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82227-37B3-43BC-ADC8-5578DB9E1C2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8477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7418" y="2832517"/>
            <a:ext cx="10871203" cy="4348481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V="1">
            <a:off x="6000042" y="3867742"/>
            <a:ext cx="1422400" cy="1422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TextBox 6"/>
          <p:cNvSpPr txBox="1">
            <a:spLocks noChangeArrowheads="1"/>
          </p:cNvSpPr>
          <p:nvPr/>
        </p:nvSpPr>
        <p:spPr bwMode="auto">
          <a:xfrm>
            <a:off x="4419615" y="5019206"/>
            <a:ext cx="180620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 dirty="0">
                <a:solidFill>
                  <a:srgbClr val="8C948C"/>
                </a:solidFill>
                <a:latin typeface="+mj-lt"/>
              </a:rPr>
              <a:t>first best</a:t>
            </a:r>
            <a:endParaRPr lang="en-US" sz="2800" u="sng" dirty="0">
              <a:solidFill>
                <a:srgbClr val="8C948C"/>
              </a:solidFill>
              <a:latin typeface="+mj-lt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8257822" y="2467923"/>
            <a:ext cx="158043" cy="115146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6"/>
              <p:cNvSpPr txBox="1">
                <a:spLocks noChangeArrowheads="1"/>
              </p:cNvSpPr>
              <p:nvPr/>
            </p:nvSpPr>
            <p:spPr bwMode="auto">
              <a:xfrm>
                <a:off x="7038623" y="2016364"/>
                <a:ext cx="5473997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 Unicode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 Unicode MS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 Unicode MS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 Unicode MS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 Unicode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Unicode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Unicode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Unicode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Unicode MS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en-US" sz="2800" dirty="0">
                    <a:solidFill>
                      <a:srgbClr val="487B78"/>
                    </a:solidFill>
                    <a:latin typeface="+mj-lt"/>
                  </a:rPr>
                  <a:t>inefficiently high growth (if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487B78"/>
                        </a:solidFill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sz="2800" i="1" dirty="0">
                        <a:solidFill>
                          <a:srgbClr val="487B78"/>
                        </a:solidFill>
                        <a:latin typeface="Cambria Math" panose="02040503050406030204" pitchFamily="18" charset="0"/>
                      </a:rPr>
                      <m:t>≥ 1</m:t>
                    </m:r>
                  </m:oMath>
                </a14:m>
                <a:r>
                  <a:rPr lang="en-US" sz="2800" dirty="0">
                    <a:solidFill>
                      <a:srgbClr val="487B78"/>
                    </a:solidFill>
                    <a:latin typeface="+mj-lt"/>
                  </a:rPr>
                  <a:t>)</a:t>
                </a:r>
                <a:endParaRPr lang="en-US" sz="2800" u="sng" dirty="0">
                  <a:solidFill>
                    <a:srgbClr val="487B78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23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038623" y="2016364"/>
                <a:ext cx="5473997" cy="523220"/>
              </a:xfrm>
              <a:prstGeom prst="rect">
                <a:avLst/>
              </a:prstGeom>
              <a:blipFill>
                <a:blip r:embed="rId4"/>
                <a:stretch>
                  <a:fillRect t="-11628" b="-32558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/>
          <p:cNvCxnSpPr/>
          <p:nvPr/>
        </p:nvCxnSpPr>
        <p:spPr>
          <a:xfrm flipV="1">
            <a:off x="8302976" y="4296726"/>
            <a:ext cx="22580" cy="298026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6" name="TextBox 6"/>
          <p:cNvSpPr txBox="1">
            <a:spLocks noChangeArrowheads="1"/>
          </p:cNvSpPr>
          <p:nvPr/>
        </p:nvSpPr>
        <p:spPr bwMode="auto">
          <a:xfrm>
            <a:off x="4058357" y="7164084"/>
            <a:ext cx="839893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 dirty="0">
                <a:solidFill>
                  <a:srgbClr val="487B78"/>
                </a:solidFill>
                <a:latin typeface="+mj-lt"/>
              </a:rPr>
              <a:t>improve insurance, small investment distortion</a:t>
            </a:r>
            <a:endParaRPr lang="en-US" sz="2800" u="sng" dirty="0">
              <a:solidFill>
                <a:srgbClr val="487B78"/>
              </a:solidFill>
              <a:latin typeface="+mj-lt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 flipH="1" flipV="1">
            <a:off x="2816576" y="5290142"/>
            <a:ext cx="4222047" cy="196426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5051775" y="2558230"/>
            <a:ext cx="812800" cy="103857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1" name="TextBox 6"/>
          <p:cNvSpPr txBox="1">
            <a:spLocks noChangeArrowheads="1"/>
          </p:cNvSpPr>
          <p:nvPr/>
        </p:nvSpPr>
        <p:spPr bwMode="auto">
          <a:xfrm>
            <a:off x="1576682" y="2016364"/>
            <a:ext cx="516877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 dirty="0">
                <a:solidFill>
                  <a:srgbClr val="487B78"/>
                </a:solidFill>
                <a:latin typeface="+mj-lt"/>
              </a:rPr>
              <a:t>money/safe asset bubble is too big</a:t>
            </a:r>
            <a:endParaRPr lang="en-US" sz="2800" u="sng" dirty="0">
              <a:solidFill>
                <a:srgbClr val="487B78"/>
              </a:solidFill>
              <a:latin typeface="+mj-lt"/>
            </a:endParaRPr>
          </a:p>
        </p:txBody>
      </p:sp>
      <p:sp>
        <p:nvSpPr>
          <p:cNvPr id="41" name="TextBox 6"/>
          <p:cNvSpPr txBox="1">
            <a:spLocks noChangeArrowheads="1"/>
          </p:cNvSpPr>
          <p:nvPr/>
        </p:nvSpPr>
        <p:spPr bwMode="auto">
          <a:xfrm rot="16200000">
            <a:off x="-1157074" y="4821134"/>
            <a:ext cx="417685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 dirty="0">
                <a:solidFill>
                  <a:schemeClr val="bg1"/>
                </a:solidFill>
                <a:latin typeface="+mj-lt"/>
              </a:rPr>
              <a:t>portfolio weight on pesos</a:t>
            </a:r>
            <a:endParaRPr lang="en-US" sz="2800" u="sng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2" name="TextBox 6"/>
          <p:cNvSpPr txBox="1">
            <a:spLocks noChangeArrowheads="1"/>
          </p:cNvSpPr>
          <p:nvPr/>
        </p:nvSpPr>
        <p:spPr bwMode="auto">
          <a:xfrm>
            <a:off x="101632" y="1391279"/>
            <a:ext cx="9911612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667" dirty="0" err="1">
                <a:solidFill>
                  <a:srgbClr val="000000"/>
                </a:solidFill>
                <a:latin typeface="+mj-lt"/>
              </a:rPr>
              <a:t>Brunnermeier</a:t>
            </a:r>
            <a:r>
              <a:rPr lang="en-US" sz="2667" dirty="0">
                <a:solidFill>
                  <a:srgbClr val="000000"/>
                </a:solidFill>
                <a:latin typeface="+mj-lt"/>
              </a:rPr>
              <a:t> and Sannikov (2016) “On the optimal inflation rate.”</a:t>
            </a:r>
            <a:endParaRPr lang="en-US" sz="2667" u="sng" dirty="0">
              <a:solidFill>
                <a:srgbClr val="000000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itle 1">
                <a:extLst>
                  <a:ext uri="{FF2B5EF4-FFF2-40B4-BE49-F238E27FC236}">
                    <a16:creationId xmlns:a16="http://schemas.microsoft.com/office/drawing/2014/main" id="{7125DB99-797D-45D4-A66A-EEFE4196E3E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411480" y="246888"/>
                <a:ext cx="11610904" cy="1086327"/>
              </a:xfrm>
            </p:spPr>
            <p:txBody>
              <a:bodyPr/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Optimal Policy </a:t>
                </a:r>
                <a:r>
                  <a:rPr lang="en-US" dirty="0"/>
                  <a:t>vs. </a:t>
                </a:r>
                <a:r>
                  <a:rPr lang="en-US" dirty="0">
                    <a:solidFill>
                      <a:srgbClr val="0070C0"/>
                    </a:solidFill>
                  </a:rPr>
                  <a:t>Equilibrium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₱</m:t>
                    </m:r>
                  </m:oMath>
                </a14:m>
                <a:r>
                  <a:rPr lang="en-US" dirty="0"/>
                  <a:t> only </a:t>
                </a:r>
                <a:r>
                  <a:rPr lang="en-US" sz="3733" dirty="0"/>
                  <a:t>(no $)</a:t>
                </a:r>
                <a:endParaRPr lang="en-US" dirty="0"/>
              </a:p>
            </p:txBody>
          </p:sp>
        </mc:Choice>
        <mc:Fallback xmlns="">
          <p:sp>
            <p:nvSpPr>
              <p:cNvPr id="16" name="Title 1">
                <a:extLst>
                  <a:ext uri="{FF2B5EF4-FFF2-40B4-BE49-F238E27FC236}">
                    <a16:creationId xmlns:a16="http://schemas.microsoft.com/office/drawing/2014/main" id="{7125DB99-797D-45D4-A66A-EEFE4196E3E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11480" y="246888"/>
                <a:ext cx="11610904" cy="1086327"/>
              </a:xfrm>
              <a:blipFill>
                <a:blip r:embed="rId5"/>
                <a:stretch>
                  <a:fillRect l="-2416" t="-3933" b="-146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CFE26C1-C094-4651-8EF4-936308363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82227-37B3-43BC-ADC8-5578DB9E1C2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6963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127EA41-862C-40A6-B4AD-79BC23210E4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94225" y="1709018"/>
            <a:ext cx="7441527" cy="6956396"/>
          </a:xfrm>
        </p:spPr>
        <p:txBody>
          <a:bodyPr>
            <a:normAutofit/>
          </a:bodyPr>
          <a:lstStyle/>
          <a:p>
            <a:r>
              <a:rPr lang="en-US" dirty="0"/>
              <a:t>March 2020: record outflow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1DD0148-4768-4430-9EA5-E3736434B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Sudden Stop and Capital outflows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D4F53B-C210-4F29-BFFA-11F476A65A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185" y="2250816"/>
            <a:ext cx="15017525" cy="6789491"/>
          </a:xfrm>
          <a:prstGeom prst="rect">
            <a:avLst/>
          </a:prstGeom>
        </p:spPr>
      </p:pic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743688A9-C7AC-4E2B-B9C7-9D3121262D89}"/>
              </a:ext>
            </a:extLst>
          </p:cNvPr>
          <p:cNvSpPr txBox="1">
            <a:spLocks/>
          </p:cNvSpPr>
          <p:nvPr/>
        </p:nvSpPr>
        <p:spPr>
          <a:xfrm>
            <a:off x="7480127" y="1675149"/>
            <a:ext cx="7441527" cy="6956396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17145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>
                <a:srgbClr val="D24726"/>
              </a:buClr>
              <a:buSzPct val="100000"/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1638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rgbClr val="D24726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24726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24726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24726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</a:pPr>
            <a:r>
              <a:rPr lang="en-US" sz="3600" dirty="0">
                <a:latin typeface="+mj-lt"/>
              </a:rPr>
              <a:t>April 2020: stabilization</a:t>
            </a:r>
          </a:p>
          <a:p>
            <a:endParaRPr lang="en-US" sz="3733" dirty="0"/>
          </a:p>
          <a:p>
            <a:pPr marL="0" indent="0">
              <a:buNone/>
            </a:pPr>
            <a:endParaRPr lang="en-US" sz="3733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867A89-A87D-4D79-995C-C726C6572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82227-37B3-43BC-ADC8-5578DB9E1C2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1847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Optimal Policy </a:t>
                </a:r>
                <a:r>
                  <a:rPr lang="en-US" dirty="0"/>
                  <a:t>vs. </a:t>
                </a:r>
                <a:r>
                  <a:rPr lang="en-US" dirty="0">
                    <a:solidFill>
                      <a:srgbClr val="0070C0"/>
                    </a:solidFill>
                  </a:rPr>
                  <a:t>Equilibrium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₱</m:t>
                    </m:r>
                  </m:oMath>
                </a14:m>
                <a:r>
                  <a:rPr lang="en-US" dirty="0"/>
                  <a:t> and $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449" t="-10526" b="-218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472760" y="1485456"/>
                <a:ext cx="11566841" cy="2224996"/>
              </a:xfrm>
            </p:spPr>
            <p:txBody>
              <a:bodyPr>
                <a:normAutofit/>
              </a:bodyPr>
              <a:lstStyle/>
              <a:p>
                <a:r>
                  <a:rPr lang="en-US" sz="3200" dirty="0"/>
                  <a:t>Inefficient to use $ for idiosyncratic risk insurance </a:t>
                </a:r>
                <a:br>
                  <a:rPr lang="en-US" sz="3200" dirty="0"/>
                </a:br>
                <a:r>
                  <a:rPr lang="en-US" sz="3200" dirty="0"/>
                  <a:t>(country can get similar benefit from pesos and spend the $)</a:t>
                </a:r>
              </a:p>
              <a:p>
                <a:pPr lvl="1"/>
                <a:r>
                  <a:rPr lang="en-US" dirty="0"/>
                  <a:t>although $ creates a small perpetuity benefit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$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 &gt;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𝑔𝑟𝑜𝑤𝑡h</m:t>
                    </m:r>
                  </m:oMath>
                </a14:m>
                <a:endParaRPr lang="da-DK" dirty="0"/>
              </a:p>
              <a:p>
                <a:pPr marL="0" indent="0">
                  <a:buNone/>
                </a:pPr>
                <a:endParaRPr lang="da-DK" dirty="0"/>
              </a:p>
              <a:p>
                <a:pPr>
                  <a:buFontTx/>
                  <a:buChar char="•"/>
                </a:pPr>
                <a:endParaRPr lang="da-DK" dirty="0"/>
              </a:p>
              <a:p>
                <a:endParaRPr lang="da-DK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da-DK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72760" y="1485456"/>
                <a:ext cx="11566841" cy="2224996"/>
              </a:xfrm>
              <a:blipFill>
                <a:blip r:embed="rId4"/>
                <a:stretch>
                  <a:fillRect l="-1212" t="-57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D6ADD4D8-3155-4116-A4DD-A11F81F365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2251" y="3574216"/>
            <a:ext cx="12192000" cy="4986879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4C1B05F-1F4E-4CB5-88CF-215F865A9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82227-37B3-43BC-ADC8-5578DB9E1C2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056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Recap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13172" y="1527048"/>
                <a:ext cx="11610904" cy="7634611"/>
              </a:xfrm>
            </p:spPr>
            <p:txBody>
              <a:bodyPr>
                <a:normAutofit/>
              </a:bodyPr>
              <a:lstStyle/>
              <a:p>
                <a:r>
                  <a:rPr lang="en-US" sz="3467" dirty="0"/>
                  <a:t>Idiosyncratic risk creates demand for money (store-of-value)</a:t>
                </a:r>
              </a:p>
              <a:p>
                <a:r>
                  <a:rPr lang="en-US" sz="3467" dirty="0">
                    <a:solidFill>
                      <a:srgbClr val="487B78"/>
                    </a:solidFill>
                  </a:rPr>
                  <a:t>Equilibrium: </a:t>
                </a:r>
                <a:r>
                  <a:rPr lang="en-US" sz="3467" dirty="0"/>
                  <a:t>dollar,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467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467" i="1" dirty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3467" i="1" dirty="0">
                            <a:latin typeface="Cambria Math" panose="02040503050406030204" pitchFamily="18" charset="0"/>
                          </a:rPr>
                          <m:t>$</m:t>
                        </m:r>
                      </m:sup>
                    </m:sSup>
                  </m:oMath>
                </a14:m>
                <a:r>
                  <a:rPr lang="en-US" sz="3467" dirty="0"/>
                  <a:t> vs. peso (growth) </a:t>
                </a:r>
              </a:p>
              <a:p>
                <a:r>
                  <a:rPr lang="en-US" sz="3467" dirty="0"/>
                  <a:t>Local currency (bubble) has value within certain range of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</m:acc>
                  </m:oMath>
                </a14:m>
                <a:endParaRPr lang="en-US" sz="3467" dirty="0"/>
              </a:p>
              <a:p>
                <a:pPr lvl="1"/>
                <a:r>
                  <a:rPr lang="en-US" sz="2933" dirty="0"/>
                  <a:t>For very low 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933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933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</m:acc>
                  </m:oMath>
                </a14:m>
                <a:r>
                  <a:rPr lang="en-US" sz="2933" dirty="0"/>
                  <a:t> citizens preferred risky physical capital return to Peso</a:t>
                </a:r>
              </a:p>
              <a:p>
                <a:pPr lvl="1"/>
                <a:r>
                  <a:rPr lang="en-US" sz="2933" dirty="0"/>
                  <a:t>For very high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933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933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</m:acc>
                  </m:oMath>
                </a14:m>
                <a:r>
                  <a:rPr lang="en-US" sz="2933" dirty="0"/>
                  <a:t> growth rate is too low to sustain Peso</a:t>
                </a:r>
              </a:p>
              <a:p>
                <a:endParaRPr lang="en-US" sz="3467" dirty="0"/>
              </a:p>
              <a:p>
                <a:r>
                  <a:rPr lang="en-US" sz="3467" dirty="0"/>
                  <a:t>Sudden Stop when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3467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467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</m:acc>
                  </m:oMath>
                </a14:m>
                <a:r>
                  <a:rPr lang="en-US" sz="3467" dirty="0"/>
                  <a:t> rises (from $-borrowing to $-hoarding)</a:t>
                </a:r>
              </a:p>
              <a:p>
                <a:endParaRPr lang="en-US" sz="3467" dirty="0"/>
              </a:p>
              <a:p>
                <a:r>
                  <a:rPr lang="en-US" sz="3467" dirty="0">
                    <a:solidFill>
                      <a:srgbClr val="487B78"/>
                    </a:solidFill>
                  </a:rPr>
                  <a:t>Optimal: </a:t>
                </a:r>
                <a:r>
                  <a:rPr lang="en-US" sz="3467" dirty="0"/>
                  <a:t>differs significantly from equilibrium</a:t>
                </a:r>
              </a:p>
              <a:p>
                <a:pPr lvl="1"/>
                <a:r>
                  <a:rPr lang="en-US" sz="3067" dirty="0"/>
                  <a:t>Individuals hold more dollars than socially optimal </a:t>
                </a:r>
              </a:p>
              <a:p>
                <a:pPr marL="0" indent="0">
                  <a:buNone/>
                </a:pPr>
                <a:endParaRPr lang="en-US" sz="3467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3172" y="1527048"/>
                <a:ext cx="11610904" cy="7634611"/>
              </a:xfrm>
              <a:blipFill>
                <a:blip r:embed="rId3"/>
                <a:stretch>
                  <a:fillRect l="-1366" t="-18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E316D1-209F-4257-811E-7CD5742E2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82227-37B3-43BC-ADC8-5578DB9E1C2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8521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Roadmap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80" y="1527048"/>
            <a:ext cx="11582400" cy="7197589"/>
          </a:xfrm>
        </p:spPr>
        <p:txBody>
          <a:bodyPr>
            <a:normAutofit/>
          </a:bodyPr>
          <a:lstStyle/>
          <a:p>
            <a:r>
              <a:rPr lang="en-US" sz="3467" dirty="0"/>
              <a:t>Only idiosyncratic risk </a:t>
            </a:r>
          </a:p>
          <a:p>
            <a:pPr lvl="1"/>
            <a:r>
              <a:rPr lang="en-US" sz="2933" dirty="0"/>
              <a:t>Only peso (autarky)</a:t>
            </a:r>
          </a:p>
          <a:p>
            <a:pPr lvl="1"/>
            <a:r>
              <a:rPr lang="en-US" sz="2933" dirty="0"/>
              <a:t>dollar vs. peso </a:t>
            </a:r>
            <a:r>
              <a:rPr lang="en-US" sz="2667" dirty="0"/>
              <a:t>(room for only 1 currency)</a:t>
            </a:r>
            <a:endParaRPr lang="en-US" sz="2933" dirty="0"/>
          </a:p>
          <a:p>
            <a:pPr lvl="1"/>
            <a:r>
              <a:rPr lang="en-US" sz="2933" dirty="0"/>
              <a:t>Policy space (one definition): optimal policy ≠ equilibrium</a:t>
            </a:r>
          </a:p>
          <a:p>
            <a:endParaRPr lang="en-US" sz="3467" dirty="0"/>
          </a:p>
          <a:p>
            <a:r>
              <a:rPr lang="en-US" sz="3467" dirty="0">
                <a:solidFill>
                  <a:srgbClr val="487B78"/>
                </a:solidFill>
              </a:rPr>
              <a:t>Only country-wide shocks</a:t>
            </a:r>
          </a:p>
          <a:p>
            <a:pPr lvl="1"/>
            <a:r>
              <a:rPr lang="en-US" sz="2933" dirty="0">
                <a:solidFill>
                  <a:srgbClr val="487B78"/>
                </a:solidFill>
              </a:rPr>
              <a:t>equilibrium = optimal policy </a:t>
            </a:r>
          </a:p>
          <a:p>
            <a:endParaRPr lang="en-US" sz="3467" dirty="0"/>
          </a:p>
          <a:p>
            <a:r>
              <a:rPr lang="en-US" sz="3467" dirty="0"/>
              <a:t>General solution methodology</a:t>
            </a:r>
          </a:p>
          <a:p>
            <a:endParaRPr lang="en-US" sz="3467" dirty="0"/>
          </a:p>
          <a:p>
            <a:r>
              <a:rPr lang="en-US" sz="3467" dirty="0"/>
              <a:t>General results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927779-E516-4005-941B-3DEDDF826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82227-37B3-43BC-ADC8-5578DB9E1C27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7158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11479" y="1527048"/>
                <a:ext cx="14002174" cy="7688825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sz="3467" dirty="0"/>
                  <a:t>With country-wide, but </a:t>
                </a:r>
                <a:r>
                  <a:rPr lang="en-US" sz="3467" dirty="0">
                    <a:solidFill>
                      <a:srgbClr val="487B78"/>
                    </a:solidFill>
                  </a:rPr>
                  <a:t>no idiosyncratic shocks</a:t>
                </a:r>
                <a:r>
                  <a:rPr lang="en-US" sz="3467" dirty="0"/>
                  <a:t>, it’s a single-agent decision problem (as in Bolton, Chen and Wang 2013)</a:t>
                </a:r>
              </a:p>
              <a:p>
                <a:r>
                  <a:rPr lang="en-US" sz="3467" dirty="0"/>
                  <a:t>Choose </a:t>
                </a:r>
                <a14:m>
                  <m:oMath xmlns:m="http://schemas.openxmlformats.org/officeDocument/2006/math">
                    <m:r>
                      <a:rPr lang="en-US" sz="3467" i="1" dirty="0">
                        <a:latin typeface="Cambria Math" panose="02040503050406030204" pitchFamily="18" charset="0"/>
                      </a:rPr>
                      <m:t>𝜄</m:t>
                    </m:r>
                    <m:r>
                      <a:rPr lang="en-US" sz="3467" i="1" baseline="-25000" dirty="0" err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3467" dirty="0"/>
                  <a:t>, </a:t>
                </a:r>
                <a14:m>
                  <m:oMath xmlns:m="http://schemas.openxmlformats.org/officeDocument/2006/math">
                    <m:r>
                      <a:rPr lang="en-US" sz="3467" i="1" dirty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3467" i="1" baseline="-25000" dirty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3467" dirty="0"/>
                  <a:t>, capital purchases/sales to maximize utility </a:t>
                </a:r>
                <a:r>
                  <a:rPr lang="en-US" sz="3467" dirty="0" err="1"/>
                  <a:t>s.t.</a:t>
                </a:r>
                <a:r>
                  <a:rPr lang="en-US" sz="3467" dirty="0"/>
                  <a:t> </a:t>
                </a:r>
              </a:p>
              <a:p>
                <a:endParaRPr lang="en-US" sz="4267" dirty="0"/>
              </a:p>
              <a:p>
                <a:pPr marL="0" indent="0">
                  <a:buNone/>
                </a:pPr>
                <a:endParaRPr lang="en-US" sz="4267" dirty="0"/>
              </a:p>
              <a:p>
                <a:pPr marL="0" indent="0">
                  <a:buNone/>
                </a:pPr>
                <a:endParaRPr lang="en-US" sz="3467" u="sng" dirty="0"/>
              </a:p>
              <a:p>
                <a:r>
                  <a:rPr lang="en-US" sz="3467" dirty="0"/>
                  <a:t>Value function 	</a:t>
                </a:r>
                <a14:m>
                  <m:oMath xmlns:m="http://schemas.openxmlformats.org/officeDocument/2006/math">
                    <m:r>
                      <a:rPr lang="en-US" sz="3467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3467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3467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467" b="0" i="1" smtClean="0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en-US" sz="3467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3467" b="0" i="1" smtClean="0">
                        <a:latin typeface="Cambria Math" panose="02040503050406030204" pitchFamily="18" charset="0"/>
                      </a:rPr>
                      <m:t>)</m:t>
                    </m:r>
                    <m:f>
                      <m:fPr>
                        <m:ctrlPr>
                          <a:rPr lang="en-US" sz="3467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sz="3467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3467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3467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  <m:sup>
                            <m:r>
                              <a:rPr lang="en-US" sz="3467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sz="3467" b="0" i="1" smtClean="0">
                                <a:latin typeface="Cambria Math" panose="02040503050406030204" pitchFamily="18" charset="0"/>
                              </a:rPr>
                              <m:t>𝛾</m:t>
                            </m:r>
                          </m:sup>
                        </m:sSubSup>
                      </m:num>
                      <m:den>
                        <m:r>
                          <a:rPr lang="en-US" sz="3467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sz="3467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den>
                    </m:f>
                  </m:oMath>
                </a14:m>
                <a:r>
                  <a:rPr lang="en-US" sz="3467" dirty="0"/>
                  <a:t>,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467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467" b="0" i="1" smtClean="0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en-US" sz="3467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3467" b="0" i="1" smtClean="0">
                        <a:latin typeface="Cambria Math" panose="02040503050406030204" pitchFamily="18" charset="0"/>
                      </a:rPr>
                      <m:t>≥−</m:t>
                    </m:r>
                    <m:bar>
                      <m:barPr>
                        <m:ctrlPr>
                          <a:rPr lang="en-US" sz="3467" b="0" i="1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3467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bar>
                  </m:oMath>
                </a14:m>
                <a:endParaRPr lang="en-US" sz="3467" dirty="0"/>
              </a:p>
              <a:p>
                <a:endParaRPr lang="en-US" sz="3467" dirty="0"/>
              </a:p>
              <a:p>
                <a:r>
                  <a:rPr lang="en-US" sz="3467" dirty="0"/>
                  <a:t>HJB equation	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𝑣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𝜈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  <m:sup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𝛾</m:t>
                            </m:r>
                          </m:sup>
                        </m:sSubSup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𝛾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𝑑𝑡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eqArr>
                          <m:eqArr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𝜁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𝜄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sSubSup>
                              <m:sSubSupPr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bar>
                                  <m:bar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bar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3200" b="0" i="0" smtClean="0">
                                        <a:latin typeface="Cambria Math" panose="02040503050406030204" pitchFamily="18" charset="0"/>
                                      </a:rPr>
                                      <m:t>Δ</m:t>
                                    </m:r>
                                  </m:e>
                                </m:bar>
                              </m:e>
                              <m:sub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  <m:sup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sup>
                            </m:sSub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sSubSup>
                              <m:sSubSupPr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bar>
                                  <m:barPr>
                                    <m:pos m:val="top"/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bar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3200" b="0" i="0" smtClean="0">
                                        <a:latin typeface="Cambria Math" panose="02040503050406030204" pitchFamily="18" charset="0"/>
                                      </a:rPr>
                                      <m:t>Δ</m:t>
                                    </m:r>
                                  </m:e>
                                </m:bar>
                              </m:e>
                              <m:sub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  <m:sup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sup>
                            </m:sSubSup>
                          </m:e>
                        </m:eqArr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Sup>
                                  <m:sSubSup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  <m:sup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1−</m:t>
                                    </m:r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𝛾</m:t>
                                    </m:r>
                                  </m:sup>
                                </m:sSubSup>
                              </m:num>
                              <m:den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</m:den>
                            </m:f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𝑑𝑡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d>
                                  <m:d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  <m:d>
                                      <m:dPr>
                                        <m:ctrlPr>
                                          <a:rPr lang="en-US" sz="3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32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3200" i="1">
                                                <a:latin typeface="Cambria Math" panose="02040503050406030204" pitchFamily="18" charset="0"/>
                                              </a:rPr>
                                              <m:t>𝜈</m:t>
                                            </m:r>
                                          </m:e>
                                          <m:sub>
                                            <m:r>
                                              <a:rPr lang="en-US" sz="3200" i="1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f>
                                      <m:fPr>
                                        <m:ctrlPr>
                                          <a:rPr lang="en-US" sz="3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bSup>
                                          <m:sSubSupPr>
                                            <m:ctrlPr>
                                              <a:rPr lang="en-US" sz="32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US" sz="3200" i="1">
                                                <a:latin typeface="Cambria Math" panose="02040503050406030204" pitchFamily="18" charset="0"/>
                                              </a:rPr>
                                              <m:t>𝐾</m:t>
                                            </m:r>
                                          </m:e>
                                          <m:sub>
                                            <m:r>
                                              <a:rPr lang="en-US" sz="3200" i="1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sub>
                                          <m:sup>
                                            <m:r>
                                              <a:rPr lang="en-US" sz="3200" i="1">
                                                <a:latin typeface="Cambria Math" panose="02040503050406030204" pitchFamily="18" charset="0"/>
                                              </a:rPr>
                                              <m:t>1−</m:t>
                                            </m:r>
                                            <m:r>
                                              <a:rPr lang="en-US" sz="3200" i="1">
                                                <a:latin typeface="Cambria Math" panose="02040503050406030204" pitchFamily="18" charset="0"/>
                                              </a:rPr>
                                              <m:t>𝛾</m:t>
                                            </m:r>
                                          </m:sup>
                                        </m:sSubSup>
                                      </m:num>
                                      <m:den>
                                        <m:r>
                                          <a:rPr lang="en-US" sz="3200" i="1">
                                            <a:latin typeface="Cambria Math" panose="02040503050406030204" pitchFamily="18" charset="0"/>
                                          </a:rPr>
                                          <m:t>1−</m:t>
                                        </m:r>
                                        <m:r>
                                          <a:rPr lang="en-US" sz="3200" i="1">
                                            <a:latin typeface="Cambria Math" panose="02040503050406030204" pitchFamily="18" charset="0"/>
                                          </a:rPr>
                                          <m:t>𝛾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</m:d>
                          </m:e>
                        </m:d>
                      </m:e>
                    </m:func>
                  </m:oMath>
                </a14:m>
                <a:endParaRPr lang="en-US" sz="3467" dirty="0"/>
              </a:p>
              <a:p>
                <a:endParaRPr lang="en-US" sz="3467" dirty="0"/>
              </a:p>
              <a:p>
                <a:r>
                  <a:rPr lang="en-US" sz="3467" dirty="0"/>
                  <a:t>FOC </a:t>
                </a:r>
                <a:r>
                  <a:rPr lang="en-US" sz="3467" dirty="0" err="1"/>
                  <a:t>wrt</a:t>
                </a:r>
                <a:r>
                  <a:rPr lang="en-US" sz="3467" dirty="0"/>
                  <a:t> </a:t>
                </a:r>
                <a14:m>
                  <m:oMath xmlns:m="http://schemas.openxmlformats.org/officeDocument/2006/math">
                    <m:r>
                      <a:rPr lang="en-US" sz="3467" i="1" dirty="0">
                        <a:latin typeface="Cambria Math" panose="02040503050406030204" pitchFamily="18" charset="0"/>
                      </a:rPr>
                      <m:t>𝜄</m:t>
                    </m:r>
                  </m:oMath>
                </a14:m>
                <a:r>
                  <a:rPr lang="en-US" sz="3467" dirty="0"/>
                  <a:t>  shadow price of capital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467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467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3467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sz="3467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sup>
                    </m:sSubSup>
                    <m:r>
                      <a:rPr lang="en-US" sz="3467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3467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467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sz="3467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</m:d>
                    <m:f>
                      <m:fPr>
                        <m:ctrlPr>
                          <a:rPr lang="en-US" sz="3467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467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d>
                          <m:dPr>
                            <m:ctrlPr>
                              <a:rPr lang="en-US" sz="3467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3467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467" b="0" i="1" smtClean="0">
                                    <a:latin typeface="Cambria Math" panose="02040503050406030204" pitchFamily="18" charset="0"/>
                                  </a:rPr>
                                  <m:t>𝜈</m:t>
                                </m:r>
                              </m:e>
                              <m:sub>
                                <m:r>
                                  <a:rPr lang="en-US" sz="3467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</m:num>
                      <m:den>
                        <m:sSup>
                          <m:sSupPr>
                            <m:ctrlPr>
                              <a:rPr lang="en-US" sz="3467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467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US" sz="3467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ctrlPr>
                              <a:rPr lang="en-US" sz="3467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3467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467" b="0" i="1" smtClean="0">
                                    <a:latin typeface="Cambria Math" panose="02040503050406030204" pitchFamily="18" charset="0"/>
                                  </a:rPr>
                                  <m:t>𝜈</m:t>
                                </m:r>
                              </m:e>
                              <m:sub>
                                <m:r>
                                  <a:rPr lang="en-US" sz="3467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</m:den>
                    </m:f>
                    <m:r>
                      <a:rPr lang="en-US" sz="3467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3467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467" b="0" i="1" smtClean="0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en-US" sz="3467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sz="3467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1479" y="1527048"/>
                <a:ext cx="14002174" cy="7688825"/>
              </a:xfrm>
              <a:blipFill>
                <a:blip r:embed="rId4"/>
                <a:stretch>
                  <a:fillRect l="-958" t="-1665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Country-wide shocks and optimal $-savings</a:t>
            </a:r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/>
        </p:nvGraphicFramePr>
        <p:xfrm>
          <a:off x="990600" y="4119563"/>
          <a:ext cx="11752263" cy="1042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8" name="Equation" r:id="rId5" imgW="4572000" imgH="406400" progId="Equation.3">
                  <p:embed/>
                </p:oleObj>
              </mc:Choice>
              <mc:Fallback>
                <p:oleObj name="Equation" r:id="rId5" imgW="4572000" imgH="406400" progId="Equation.3">
                  <p:embed/>
                  <p:pic>
                    <p:nvPicPr>
                      <p:cNvPr id="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4119563"/>
                        <a:ext cx="11752263" cy="1042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815975" y="3189288"/>
          <a:ext cx="4260850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9" name="Equation" r:id="rId7" imgW="2044700" imgH="444500" progId="Equation.3">
                  <p:embed/>
                </p:oleObj>
              </mc:Choice>
              <mc:Fallback>
                <p:oleObj name="Equation" r:id="rId7" imgW="2044700" imgH="444500" progId="Equation.3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15975" y="3189288"/>
                        <a:ext cx="4260850" cy="920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5918350" y="3268289"/>
          <a:ext cx="7111999" cy="6657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0" name="Equation" r:id="rId9" imgW="2832100" imgH="266700" progId="Equation.3">
                  <p:embed/>
                </p:oleObj>
              </mc:Choice>
              <mc:Fallback>
                <p:oleObj name="Equation" r:id="rId9" imgW="2832100" imgH="266700" progId="Equation.3">
                  <p:embed/>
                  <p:pic>
                    <p:nvPicPr>
                      <p:cNvPr id="15" name="Object 14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918350" y="3268289"/>
                        <a:ext cx="7111999" cy="6657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B375E8-358A-4DEB-B5BF-8C8D7716A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82227-37B3-43BC-ADC8-5578DB9E1C27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9529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Country-wide shocks and </a:t>
            </a:r>
            <a:r>
              <a:rPr lang="en-US"/>
              <a:t>optimal $-savings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80" y="1527048"/>
            <a:ext cx="11537244" cy="5995493"/>
          </a:xfrm>
        </p:spPr>
        <p:txBody>
          <a:bodyPr>
            <a:normAutofit/>
          </a:bodyPr>
          <a:lstStyle/>
          <a:p>
            <a:r>
              <a:rPr lang="en-US" dirty="0"/>
              <a:t>Proposition (useful benchmark): </a:t>
            </a:r>
            <a:br>
              <a:rPr lang="en-US" dirty="0"/>
            </a:br>
            <a:r>
              <a:rPr lang="en-US" dirty="0"/>
              <a:t>without idiosyncratic shocks, the </a:t>
            </a:r>
            <a:r>
              <a:rPr lang="en-US" dirty="0">
                <a:solidFill>
                  <a:srgbClr val="487B78"/>
                </a:solidFill>
              </a:rPr>
              <a:t>equilibrium is optimal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Differences between the equilibrium and optimal policy are due to the idiosyncratic risk friction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3467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58A463-2A47-4B77-80C7-753449F02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82227-37B3-43BC-ADC8-5578DB9E1C27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95325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Country-wide shocks and optimal $-savings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442" y="1482108"/>
            <a:ext cx="9663289" cy="7625933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B3E3AC3-C039-439B-B62A-2EA0C1997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82227-37B3-43BC-ADC8-5578DB9E1C27}" type="slidenum">
              <a:rPr lang="en-US" smtClean="0"/>
              <a:t>35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6BE3EF2-1268-4059-8B69-FE71696B702B}"/>
                  </a:ext>
                </a:extLst>
              </p:cNvPr>
              <p:cNvSpPr txBox="1"/>
              <p:nvPr/>
            </p:nvSpPr>
            <p:spPr>
              <a:xfrm>
                <a:off x="10407102" y="1482108"/>
                <a:ext cx="3082126" cy="17258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=4%, 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$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=2%,</m:t>
                      </m:r>
                    </m:oMath>
                  </m:oMathPara>
                </a14:m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=.14,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=2,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=2%</m:t>
                      </m:r>
                    </m:oMath>
                  </m:oMathPara>
                </a14:m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bar>
                      <m:r>
                        <a:rPr lang="en-US" sz="2400" i="1">
                          <a:latin typeface="Cambria Math" panose="02040503050406030204" pitchFamily="18" charset="0"/>
                        </a:rPr>
                        <m:t>=.6, </m:t>
                      </m:r>
                      <m:acc>
                        <m:accPr>
                          <m:chr m:val="̅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ac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=1.4, </m:t>
                      </m:r>
                      <m:acc>
                        <m:accPr>
                          <m:chr m:val="̃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</m:acc>
                      <m:r>
                        <a:rPr lang="en-US" sz="2400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6BE3EF2-1268-4059-8B69-FE71696B70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07102" y="1482108"/>
                <a:ext cx="3082126" cy="172585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44509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Country-wide shocks and optimal $ savings: US </a:t>
                </a:r>
                <a:r>
                  <a:rPr lang="en-US" dirty="0" err="1"/>
                  <a:t>MoPo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$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1810" b="-139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172" y="1560510"/>
            <a:ext cx="9364133" cy="7333723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F5375F1-A8DE-45A3-A856-63E44E812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82227-37B3-43BC-ADC8-5578DB9E1C27}" type="slidenum">
              <a:rPr lang="en-US" smtClean="0"/>
              <a:t>36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FBB5052-10CC-4C30-8669-6ECDE52A2395}"/>
                  </a:ext>
                </a:extLst>
              </p:cNvPr>
              <p:cNvSpPr txBox="1"/>
              <p:nvPr/>
            </p:nvSpPr>
            <p:spPr>
              <a:xfrm>
                <a:off x="10407102" y="1482108"/>
                <a:ext cx="3523529" cy="16738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=4%, 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$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0%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𝑣𝑠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. 5%,</m:t>
                      </m:r>
                    </m:oMath>
                  </m:oMathPara>
                </a14:m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=.14,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=2,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=2%</m:t>
                      </m:r>
                    </m:oMath>
                  </m:oMathPara>
                </a14:m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bar>
                      <m:r>
                        <a:rPr lang="en-US" sz="2400" i="1">
                          <a:latin typeface="Cambria Math" panose="02040503050406030204" pitchFamily="18" charset="0"/>
                        </a:rPr>
                        <m:t>=.6, </m:t>
                      </m:r>
                      <m:acc>
                        <m:accPr>
                          <m:chr m:val="̅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ac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=1.4, </m:t>
                      </m:r>
                      <m:acc>
                        <m:accPr>
                          <m:chr m:val="̃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</m:acc>
                      <m:r>
                        <a:rPr lang="en-US" sz="2400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FBB5052-10CC-4C30-8669-6ECDE52A23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07102" y="1482108"/>
                <a:ext cx="3523529" cy="167385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73024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Roadmap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80" y="1527048"/>
            <a:ext cx="11582400" cy="7197589"/>
          </a:xfrm>
        </p:spPr>
        <p:txBody>
          <a:bodyPr>
            <a:normAutofit/>
          </a:bodyPr>
          <a:lstStyle/>
          <a:p>
            <a:r>
              <a:rPr lang="en-US" dirty="0"/>
              <a:t>Only idiosyncratic risk </a:t>
            </a:r>
          </a:p>
          <a:p>
            <a:pPr lvl="1"/>
            <a:r>
              <a:rPr lang="en-US" dirty="0"/>
              <a:t>Only peso (autarky)</a:t>
            </a:r>
          </a:p>
          <a:p>
            <a:pPr lvl="1"/>
            <a:r>
              <a:rPr lang="en-US" dirty="0"/>
              <a:t>dollar vs. peso </a:t>
            </a:r>
            <a:r>
              <a:rPr lang="en-US" sz="2800" dirty="0"/>
              <a:t>(room for only 1 currency)</a:t>
            </a:r>
            <a:endParaRPr lang="en-US" dirty="0"/>
          </a:p>
          <a:p>
            <a:pPr lvl="1"/>
            <a:r>
              <a:rPr lang="en-US" dirty="0"/>
              <a:t>Policy space (one definition): optimal policy ≠ equilibrium</a:t>
            </a:r>
          </a:p>
          <a:p>
            <a:endParaRPr lang="en-US" dirty="0"/>
          </a:p>
          <a:p>
            <a:r>
              <a:rPr lang="en-US" dirty="0"/>
              <a:t>Only country-wide shocks</a:t>
            </a:r>
          </a:p>
          <a:p>
            <a:pPr lvl="1"/>
            <a:r>
              <a:rPr lang="en-US" dirty="0"/>
              <a:t>equilibrium = optimal policy </a:t>
            </a:r>
          </a:p>
          <a:p>
            <a:endParaRPr lang="en-US" dirty="0"/>
          </a:p>
          <a:p>
            <a:r>
              <a:rPr lang="en-US" dirty="0">
                <a:solidFill>
                  <a:srgbClr val="487B78"/>
                </a:solidFill>
              </a:rPr>
              <a:t>General solution methodology</a:t>
            </a:r>
          </a:p>
          <a:p>
            <a:endParaRPr lang="en-US" dirty="0"/>
          </a:p>
          <a:p>
            <a:r>
              <a:rPr lang="en-US" dirty="0"/>
              <a:t>General results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39BAFE-AB55-40C5-83C6-E5CE6DD6E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82227-37B3-43BC-ADC8-5578DB9E1C27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07842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the full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11479" y="1527048"/>
                <a:ext cx="13338387" cy="7684685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sz="4600" dirty="0"/>
                  <a:t>Equilibrium: portfolio optimization and market clearing</a:t>
                </a:r>
              </a:p>
              <a:p>
                <a:r>
                  <a:rPr lang="en-US" sz="4600" dirty="0"/>
                  <a:t>portfolio weights</a:t>
                </a:r>
              </a:p>
              <a:p>
                <a:pPr marL="0" indent="0">
                  <a:buNone/>
                </a:pPr>
                <a:endParaRPr lang="en-US" sz="4600" dirty="0"/>
              </a:p>
              <a:p>
                <a:pPr marL="0" indent="0">
                  <a:buNone/>
                </a:pPr>
                <a:r>
                  <a:rPr lang="en-US" sz="4600" b="0" dirty="0"/>
                  <a:t>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6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46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4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sz="4600" b="0" i="1" smtClean="0">
                            <a:latin typeface="Cambria Math" panose="02040503050406030204" pitchFamily="18" charset="0"/>
                          </a:rPr>
                          <m:t>$</m:t>
                        </m:r>
                      </m:sup>
                    </m:sSubSup>
                    <m:r>
                      <a:rPr lang="en-US" sz="4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600" b="0" i="1" smtClean="0">
                                <a:latin typeface="Cambria Math" panose="02040503050406030204" pitchFamily="18" charset="0"/>
                              </a:rPr>
                              <m:t>𝜈</m:t>
                            </m:r>
                          </m:e>
                          <m:sub>
                            <m:r>
                              <a:rPr lang="en-US" sz="46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num>
                      <m:den>
                        <m:sSubSup>
                          <m:sSubSupPr>
                            <m:ctrlPr>
                              <a:rPr lang="en-US" sz="46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46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46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  <m:sup>
                            <m:r>
                              <a:rPr lang="en-US" sz="46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p>
                        </m:sSubSup>
                        <m:r>
                          <a:rPr lang="en-US" sz="4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sz="46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46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46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  <m:sup>
                            <m:r>
                              <a:rPr lang="en-US" sz="4600" b="0" i="1" smtClean="0">
                                <a:latin typeface="Cambria Math" panose="02040503050406030204" pitchFamily="18" charset="0"/>
                              </a:rPr>
                              <m:t>₱</m:t>
                            </m:r>
                          </m:sup>
                        </m:sSubSup>
                        <m:r>
                          <a:rPr lang="en-US" sz="4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4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600" b="0" i="1" smtClean="0">
                                <a:latin typeface="Cambria Math" panose="02040503050406030204" pitchFamily="18" charset="0"/>
                              </a:rPr>
                              <m:t>𝜈</m:t>
                            </m:r>
                          </m:e>
                          <m:sub>
                            <m:r>
                              <a:rPr lang="en-US" sz="46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4600" dirty="0"/>
                  <a:t> 	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46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46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sz="4600" i="1">
                            <a:latin typeface="Cambria Math" panose="02040503050406030204" pitchFamily="18" charset="0"/>
                          </a:rPr>
                          <m:t>₱</m:t>
                        </m:r>
                      </m:sup>
                    </m:sSubSup>
                    <m:r>
                      <a:rPr lang="en-US" sz="4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sz="46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460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46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  <m:sup>
                            <m:r>
                              <a:rPr lang="en-US" sz="4600" i="1">
                                <a:latin typeface="Cambria Math" panose="02040503050406030204" pitchFamily="18" charset="0"/>
                              </a:rPr>
                              <m:t>₱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en-US" sz="46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460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46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  <m:sup>
                            <m:r>
                              <a:rPr lang="en-US" sz="46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p>
                        </m:sSubSup>
                        <m:r>
                          <a:rPr lang="en-US" sz="4600" i="1"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sz="46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460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46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  <m:sup>
                            <m:r>
                              <a:rPr lang="en-US" sz="4600" i="1">
                                <a:latin typeface="Cambria Math" panose="02040503050406030204" pitchFamily="18" charset="0"/>
                              </a:rPr>
                              <m:t>₱</m:t>
                            </m:r>
                          </m:sup>
                        </m:sSubSup>
                        <m:r>
                          <a:rPr lang="en-US" sz="46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4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600" i="1">
                                <a:latin typeface="Cambria Math" panose="02040503050406030204" pitchFamily="18" charset="0"/>
                              </a:rPr>
                              <m:t>𝜈</m:t>
                            </m:r>
                          </m:e>
                          <m:sub>
                            <m:r>
                              <a:rPr lang="en-US" sz="46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4600" dirty="0"/>
                  <a:t>  	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46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46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sz="4600" b="0" i="1" smtClean="0">
                            <a:latin typeface="Cambria Math" panose="02040503050406030204" pitchFamily="18" charset="0"/>
                          </a:rPr>
                          <m:t>$</m:t>
                        </m:r>
                      </m:sup>
                    </m:sSubSup>
                    <m:r>
                      <a:rPr lang="en-US" sz="4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600" i="1">
                                <a:latin typeface="Cambria Math" panose="02040503050406030204" pitchFamily="18" charset="0"/>
                              </a:rPr>
                              <m:t>𝜈</m:t>
                            </m:r>
                          </m:e>
                          <m:sub>
                            <m:r>
                              <a:rPr lang="en-US" sz="46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num>
                      <m:den>
                        <m:sSubSup>
                          <m:sSubSupPr>
                            <m:ctrlPr>
                              <a:rPr lang="en-US" sz="46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460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46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  <m:sup>
                            <m:r>
                              <a:rPr lang="en-US" sz="46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p>
                        </m:sSubSup>
                        <m:r>
                          <a:rPr lang="en-US" sz="4600" i="1"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sz="46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460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46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  <m:sup>
                            <m:r>
                              <a:rPr lang="en-US" sz="4600" i="1">
                                <a:latin typeface="Cambria Math" panose="02040503050406030204" pitchFamily="18" charset="0"/>
                              </a:rPr>
                              <m:t>₱</m:t>
                            </m:r>
                          </m:sup>
                        </m:sSubSup>
                        <m:r>
                          <a:rPr lang="en-US" sz="46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4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600" i="1">
                                <a:latin typeface="Cambria Math" panose="02040503050406030204" pitchFamily="18" charset="0"/>
                              </a:rPr>
                              <m:t>𝜈</m:t>
                            </m:r>
                          </m:e>
                          <m:sub>
                            <m:r>
                              <a:rPr lang="en-US" sz="46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den>
                    </m:f>
                    <m:r>
                      <a:rPr lang="en-US" sz="46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600" dirty="0"/>
                  <a:t>	   </a:t>
                </a:r>
              </a:p>
              <a:p>
                <a:pPr marL="0" indent="0">
                  <a:buNone/>
                </a:pPr>
                <a:endParaRPr lang="en-US" sz="4600" dirty="0"/>
              </a:p>
              <a:p>
                <a:r>
                  <a:rPr lang="en-US" sz="4600" dirty="0"/>
                  <a:t>consumption rate </a:t>
                </a:r>
                <a14:m>
                  <m:oMath xmlns:m="http://schemas.openxmlformats.org/officeDocument/2006/math">
                    <m:r>
                      <a:rPr lang="en-US" sz="4600" i="1" dirty="0" smtClean="0">
                        <a:latin typeface="Cambria Math" panose="02040503050406030204" pitchFamily="18" charset="0"/>
                      </a:rPr>
                      <m:t>𝜁</m:t>
                    </m:r>
                    <m:r>
                      <a:rPr lang="en-US" sz="4600" i="1" baseline="-25000" dirty="0" err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4600" i="1" dirty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sz="4600" i="1" dirty="0">
                        <a:latin typeface="Cambria Math" panose="02040503050406030204" pitchFamily="18" charset="0"/>
                      </a:rPr>
                      <m:t>𝐶𝑡</m:t>
                    </m:r>
                    <m:r>
                      <a:rPr lang="en-US" sz="4600" i="1" dirty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4600" i="1" dirty="0" err="1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4600" i="1" baseline="-25000" dirty="0" err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sz="4600" dirty="0"/>
              </a:p>
              <a:p>
                <a:pPr marL="0" indent="0">
                  <a:buNone/>
                </a:pPr>
                <a:endParaRPr lang="en-US" sz="4600" dirty="0"/>
              </a:p>
              <a:p>
                <a:endParaRPr lang="en-US" sz="4600" dirty="0"/>
              </a:p>
              <a:p>
                <a:endParaRPr lang="en-US" sz="4600" dirty="0"/>
              </a:p>
              <a:p>
                <a:r>
                  <a:rPr lang="en-US" sz="4600" dirty="0">
                    <a:solidFill>
                      <a:srgbClr val="487B78"/>
                    </a:solidFill>
                  </a:rPr>
                  <a:t>Next: characterize equilibrium </a:t>
                </a:r>
                <a:br>
                  <a:rPr lang="en-US" sz="4600" dirty="0">
                    <a:solidFill>
                      <a:srgbClr val="487B78"/>
                    </a:solidFill>
                  </a:rPr>
                </a:br>
                <a:r>
                  <a:rPr lang="en-US" sz="4600" dirty="0">
                    <a:solidFill>
                      <a:srgbClr val="487B78"/>
                    </a:solidFill>
                  </a:rPr>
                  <a:t>	  using 3 equation solved via value function iteration</a:t>
                </a:r>
              </a:p>
              <a:p>
                <a:pPr marL="0" indent="0">
                  <a:buNone/>
                </a:pPr>
                <a:endParaRPr lang="en-US" sz="3467" dirty="0">
                  <a:solidFill>
                    <a:srgbClr val="487B78"/>
                  </a:solidFill>
                </a:endParaRPr>
              </a:p>
              <a:p>
                <a:endParaRPr lang="en-US" sz="3467" dirty="0"/>
              </a:p>
              <a:p>
                <a:pPr marL="0" indent="0">
                  <a:buNone/>
                </a:pPr>
                <a:endParaRPr lang="en-US" sz="3467" dirty="0">
                  <a:solidFill>
                    <a:srgbClr val="FFFFFF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1479" y="1527048"/>
                <a:ext cx="13338387" cy="7684685"/>
              </a:xfrm>
              <a:blipFill>
                <a:blip r:embed="rId4"/>
                <a:stretch>
                  <a:fillRect l="-1599" t="-3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3" name="Object 2"/>
          <p:cNvGraphicFramePr>
            <a:graphicFrameLocks noChangeAspect="1"/>
          </p:cNvGraphicFramePr>
          <p:nvPr/>
        </p:nvGraphicFramePr>
        <p:xfrm>
          <a:off x="615179" y="5891418"/>
          <a:ext cx="13264692" cy="13221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2" name="Equation" r:id="rId5" imgW="4584700" imgH="457200" progId="Equation.3">
                  <p:embed/>
                </p:oleObj>
              </mc:Choice>
              <mc:Fallback>
                <p:oleObj name="Equation" r:id="rId5" imgW="4584700" imgH="457200" progId="Equation.3">
                  <p:embed/>
                  <p:pic>
                    <p:nvPicPr>
                      <p:cNvPr id="1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179" y="5891418"/>
                        <a:ext cx="13264692" cy="13221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79A50D-4010-4448-B1D7-6F1038499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82227-37B3-43BC-ADC8-5578DB9E1C27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50456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CCE03-365D-41A3-96EA-162F90B68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Equilibrium conditions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209D8F4-81F3-4FAB-9494-FF1245FB23A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63959" y="1482436"/>
                <a:ext cx="11476531" cy="7521504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Value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𝜈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box>
                      <m:box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  <m:sup>
                                        <m:acc>
                                          <m:accPr>
                                            <m:chr m:val="̃"/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e>
                                        </m:acc>
                                      </m:sup>
                                    </m:sSubSup>
                                  </m:e>
                                </m:d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</m:sup>
                            </m:sSup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𝛾</m:t>
                            </m:r>
                          </m:den>
                        </m:f>
                      </m:e>
                    </m:box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      Differentiate (wealth per unit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𝜈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  <m:sup>
                                    <m:acc>
                                      <m:accPr>
                                        <m:chr m:val="̃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</m:acc>
                                  </m:sup>
                                </m:sSubSup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𝛾</m:t>
                            </m:r>
                          </m:sup>
                        </m:sSup>
                      </m:num>
                      <m:den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₱</m:t>
                            </m:r>
                          </m:sup>
                        </m:sSub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p>
                        </m:sSub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𝜈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/>
                  <a:t>)</a:t>
                </a:r>
              </a:p>
              <a:p>
                <a:r>
                  <a:rPr lang="en-US" dirty="0"/>
                  <a:t>Optimal consumption: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  <m:sup>
                                <m:acc>
                                  <m:accPr>
                                    <m:chr m:val="̃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acc>
                              </m:sup>
                            </m:sSubSup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𝛾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𝜈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  <m:sup>
                                    <m:acc>
                                      <m:accPr>
                                        <m:chr m:val="̃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</m:acc>
                                  </m:sup>
                                </m:sSubSup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𝛾</m:t>
                            </m:r>
                          </m:sup>
                        </m:sSup>
                      </m:num>
                      <m:den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₱</m:t>
                            </m:r>
                          </m:sup>
                        </m:sSub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p>
                        </m:sSub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𝜈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SDF: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𝜌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𝜈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  <m:sup>
                                    <m:acc>
                                      <m:accPr>
                                        <m:chr m:val="̃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</m:acc>
                                  </m:sup>
                                </m:sSubSup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𝛾</m:t>
                            </m:r>
                          </m:sup>
                        </m:sSup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𝜈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/>
                  <a:t> prices any asset/portfolio </a:t>
                </a:r>
                <a:r>
                  <a:rPr lang="en-US" sz="1867" dirty="0"/>
                  <a:t>(total wealth numeraire)</a:t>
                </a:r>
                <a:endParaRPr lang="en-US" dirty="0"/>
              </a:p>
              <a:p>
                <a:pPr lvl="1">
                  <a:lnSpc>
                    <a:spcPct val="110000"/>
                  </a:lnSpc>
                </a:pPr>
                <a:r>
                  <a:rPr lang="en-US" dirty="0"/>
                  <a:t>Total portfolio: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  <m:sup>
                            <m:acc>
                              <m:accPr>
                                <m:chr m:val="̃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acc>
                          </m:sup>
                        </m:sSub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sSubSup>
                          <m:sSub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  <m:sup>
                            <m:acc>
                              <m:accPr>
                                <m:chr m:val="̃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acc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₱</m:t>
                            </m:r>
                          </m:sup>
                        </m:sSub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p>
                        </m:sSub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𝜈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𝑔𝑟𝑜𝑤𝑡h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𝜈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  <m:sup>
                                        <m:acc>
                                          <m:accPr>
                                            <m:chr m:val="̃"/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e>
                                        </m:acc>
                                      </m:sup>
                                    </m:sSubSup>
                                  </m:e>
                                </m:d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</m:sup>
                            </m:sSup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pPr marL="609585" lvl="1" indent="0">
                  <a:lnSpc>
                    <a:spcPct val="110000"/>
                  </a:lnSpc>
                  <a:buNone/>
                </a:pPr>
                <a:r>
                  <a:rPr lang="en-US" dirty="0"/>
                  <a:t>    (value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₱</m:t>
                            </m:r>
                          </m:sup>
                        </m:sSub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p>
                        </m:sSub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𝜈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</a:p>
              <a:p>
                <a:pPr lvl="1">
                  <a:lnSpc>
                    <a:spcPct val="110000"/>
                  </a:lnSpc>
                </a:pPr>
                <a:r>
                  <a:rPr lang="en-US" dirty="0"/>
                  <a:t>₱s: 		  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𝑔𝑟𝑜𝑤𝑡h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p>
                            </m:sSup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𝜈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</m:e>
                                </m:d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chemeClr val="bg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chemeClr val="bg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chemeClr val="bg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</m:num>
                              <m:den>
                                <m:sSubSup>
                                  <m:sSub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₱</m:t>
                                    </m:r>
                                  </m:sup>
                                </m:sSub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Sup>
                                  <m:sSub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sup>
                                </m:sSub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𝜈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</m:den>
                            </m:f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bg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bg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bg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  <m:sup>
                                        <m:acc>
                                          <m:accPr>
                                            <m:chr m:val="̃"/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e>
                                        </m:acc>
                                      </m:sup>
                                    </m:sSubSup>
                                  </m:e>
                                </m:d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</m:sup>
                            </m:sSup>
                          </m:e>
                        </m:d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b="0" dirty="0"/>
              </a:p>
              <a:p>
                <a:pPr marL="609585" lvl="1" indent="0">
                  <a:lnSpc>
                    <a:spcPct val="110000"/>
                  </a:lnSpc>
                  <a:buNone/>
                </a:pPr>
                <a:r>
                  <a:rPr lang="en-US" dirty="0"/>
                  <a:t>    (value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) 		</a:t>
                </a:r>
              </a:p>
              <a:p>
                <a:pPr lvl="1">
                  <a:lnSpc>
                    <a:spcPct val="110000"/>
                  </a:lnSpc>
                </a:pPr>
                <a:r>
                  <a:rPr lang="en-US" dirty="0"/>
                  <a:t>$s:     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groupChr>
                          <m:groupChrPr>
                            <m:chr m:val="⏟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$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−(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Φ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𝜄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𝛿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groupCh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e>
                      <m:li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𝑒𝑥𝑐𝑒𝑠𝑠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𝑑𝑖𝑣𝑖𝑑𝑒𝑛𝑑</m:t>
                        </m:r>
                      </m:lim>
                    </m:limLow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𝑔𝑟𝑜𝑤𝑡h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p>
                            </m:sSup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𝜈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</m:e>
                                </m:d>
                              </m:num>
                              <m:den>
                                <m:sSubSup>
                                  <m:sSub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₱</m:t>
                                    </m:r>
                                  </m:sup>
                                </m:sSub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Sup>
                                  <m:sSub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sup>
                                </m:sSub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𝜈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</m:den>
                            </m:f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chemeClr val="bg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chemeClr val="bg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chemeClr val="bg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  <m:sup>
                                        <m:acc>
                                          <m:accPr>
                                            <m:chr m:val="̃"/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e>
                                        </m:acc>
                                      </m:sup>
                                    </m:sSubSup>
                                  </m:e>
                                </m:d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</m:sup>
                            </m:sSup>
                          </m:e>
                        </m:d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pPr marL="609585" lvl="1" indent="0">
                  <a:lnSpc>
                    <a:spcPct val="110000"/>
                  </a:lnSpc>
                  <a:buNone/>
                </a:pPr>
                <a:r>
                  <a:rPr lang="en-US" dirty="0"/>
                  <a:t>    (value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</a:p>
              <a:p>
                <a:pPr>
                  <a:lnSpc>
                    <a:spcPct val="11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arg</m:t>
                        </m:r>
                      </m:fName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max</m:t>
                                </m:r>
                              </m:e>
                              <m:lim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𝜄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</m:lim>
                            </m:limLow>
                          </m:fName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Φ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𝜄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</m:e>
                            </m:d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sup>
                            </m:sSub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𝜄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func>
                      </m:e>
                    </m:fun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209D8F4-81F3-4FAB-9494-FF1245FB23A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3959" y="1482436"/>
                <a:ext cx="11476531" cy="7521504"/>
              </a:xfrm>
              <a:blipFill>
                <a:blip r:embed="rId2"/>
                <a:stretch>
                  <a:fillRect l="-903" t="-1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7230E8-6A7F-4BCC-83F7-6B7F3D6BA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82227-37B3-43BC-ADC8-5578DB9E1C27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7868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CA0BD-E247-4586-BDA6-D2D4B6789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27608A-03AB-4CF3-880D-28921EA325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172" y="1530773"/>
            <a:ext cx="15497386" cy="757726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Money/Safe Asset and frictions</a:t>
            </a:r>
          </a:p>
          <a:p>
            <a:pPr lvl="1"/>
            <a:r>
              <a:rPr lang="en-US" sz="2933" dirty="0"/>
              <a:t>Consumption smoothing </a:t>
            </a:r>
            <a:r>
              <a:rPr lang="en-US" sz="2933" dirty="0">
                <a:solidFill>
                  <a:srgbClr val="487B78"/>
                </a:solidFill>
              </a:rPr>
              <a:t>across states</a:t>
            </a:r>
          </a:p>
          <a:p>
            <a:pPr lvl="2"/>
            <a:r>
              <a:rPr lang="en-US" sz="2400" dirty="0">
                <a:solidFill>
                  <a:srgbClr val="487B78"/>
                </a:solidFill>
              </a:rPr>
              <a:t>Idiosyncratic shocks: 	</a:t>
            </a:r>
            <a:r>
              <a:rPr lang="en-US" sz="2400" dirty="0"/>
              <a:t>Incomplete markets a la Bewley/</a:t>
            </a:r>
            <a:r>
              <a:rPr lang="en-US" sz="2400" dirty="0" err="1"/>
              <a:t>BruSan</a:t>
            </a:r>
            <a:endParaRPr lang="en-US" sz="2400" dirty="0"/>
          </a:p>
          <a:p>
            <a:pPr lvl="2"/>
            <a:r>
              <a:rPr lang="en-US" sz="2400" dirty="0">
                <a:solidFill>
                  <a:srgbClr val="487B78"/>
                </a:solidFill>
              </a:rPr>
              <a:t>Country-wide shocks:</a:t>
            </a:r>
            <a:r>
              <a:rPr lang="en-US" sz="2400" dirty="0"/>
              <a:t> 	Costly</a:t>
            </a:r>
          </a:p>
          <a:p>
            <a:pPr lvl="1"/>
            <a:r>
              <a:rPr lang="en-US" dirty="0"/>
              <a:t>consumption smoothing</a:t>
            </a:r>
            <a:r>
              <a:rPr lang="en-US" dirty="0">
                <a:solidFill>
                  <a:srgbClr val="487B78"/>
                </a:solidFill>
              </a:rPr>
              <a:t> across time </a:t>
            </a:r>
          </a:p>
          <a:p>
            <a:pPr lvl="2"/>
            <a:r>
              <a:rPr lang="en-US" dirty="0"/>
              <a:t>Save in safe asset/currency after positive shocks, spend after negative </a:t>
            </a:r>
          </a:p>
          <a:p>
            <a:r>
              <a:rPr lang="en-US" dirty="0"/>
              <a:t>Two currencies/safe assets: international</a:t>
            </a:r>
            <a:r>
              <a:rPr lang="en-US" dirty="0">
                <a:solidFill>
                  <a:srgbClr val="487B78"/>
                </a:solidFill>
              </a:rPr>
              <a:t> $ </a:t>
            </a:r>
            <a:r>
              <a:rPr lang="en-US" dirty="0"/>
              <a:t>and local</a:t>
            </a:r>
            <a:r>
              <a:rPr lang="en-US" dirty="0">
                <a:solidFill>
                  <a:srgbClr val="487B78"/>
                </a:solidFill>
              </a:rPr>
              <a:t> peso ₱</a:t>
            </a:r>
          </a:p>
          <a:p>
            <a:pPr lvl="2"/>
            <a:endParaRPr lang="en-US" dirty="0"/>
          </a:p>
          <a:p>
            <a:r>
              <a:rPr lang="en-US" dirty="0"/>
              <a:t>Main Results</a:t>
            </a:r>
          </a:p>
          <a:p>
            <a:pPr lvl="1"/>
            <a:r>
              <a:rPr lang="en-US" dirty="0"/>
              <a:t>₱ -value and interest rate endogenous,</a:t>
            </a:r>
            <a:r>
              <a:rPr lang="en-US" dirty="0">
                <a:solidFill>
                  <a:srgbClr val="487B78"/>
                </a:solidFill>
              </a:rPr>
              <a:t> </a:t>
            </a:r>
            <a:r>
              <a:rPr lang="en-US" dirty="0">
                <a:solidFill>
                  <a:srgbClr val="487B78"/>
                </a:solidFill>
                <a:sym typeface="Symbol"/>
              </a:rPr>
              <a:t>-shaped </a:t>
            </a:r>
            <a:r>
              <a:rPr lang="en-US" dirty="0"/>
              <a:t>in idiosyncratic risk</a:t>
            </a:r>
          </a:p>
          <a:p>
            <a:pPr lvl="1"/>
            <a:r>
              <a:rPr lang="en-US" dirty="0">
                <a:solidFill>
                  <a:srgbClr val="487B78"/>
                </a:solidFill>
              </a:rPr>
              <a:t>Currency competition: </a:t>
            </a:r>
            <a:r>
              <a:rPr lang="en-US" dirty="0"/>
              <a:t>$ instead ₱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/>
              <a:t>of used for </a:t>
            </a:r>
            <a:r>
              <a:rPr lang="en-US" dirty="0" err="1"/>
              <a:t>idio</a:t>
            </a:r>
            <a:r>
              <a:rPr lang="en-US" dirty="0"/>
              <a:t> risk insurance</a:t>
            </a:r>
          </a:p>
          <a:p>
            <a:pPr lvl="1"/>
            <a:r>
              <a:rPr lang="en-US" dirty="0">
                <a:solidFill>
                  <a:srgbClr val="487B78"/>
                </a:solidFill>
              </a:rPr>
              <a:t>Sudden stops: </a:t>
            </a:r>
          </a:p>
          <a:p>
            <a:pPr lvl="2"/>
            <a:r>
              <a:rPr lang="en-US" dirty="0"/>
              <a:t>From $-borrowing to saving in $s	capital outflows</a:t>
            </a:r>
          </a:p>
          <a:p>
            <a:pPr lvl="2"/>
            <a:r>
              <a:rPr lang="en-US" dirty="0"/>
              <a:t>Sharp ₱ devaluations</a:t>
            </a:r>
          </a:p>
          <a:p>
            <a:pPr lvl="1"/>
            <a:r>
              <a:rPr lang="en-US" dirty="0"/>
              <a:t>US</a:t>
            </a:r>
            <a:r>
              <a:rPr lang="en-US" dirty="0">
                <a:solidFill>
                  <a:srgbClr val="487B78"/>
                </a:solidFill>
              </a:rPr>
              <a:t> monetary policy spillovers </a:t>
            </a:r>
            <a:r>
              <a:rPr lang="en-US" dirty="0"/>
              <a:t>are large even with policy response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E84288-4B36-4C7E-A023-2416B058A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82227-37B3-43BC-ADC8-5578DB9E1C2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88599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CCE03-365D-41A3-96EA-162F90B68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Equilibrium conditions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209D8F4-81F3-4FAB-9494-FF1245FB23A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63959" y="1482436"/>
                <a:ext cx="11476531" cy="7521504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Value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𝜈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box>
                      <m:box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  <m:sup>
                                        <m:acc>
                                          <m:accPr>
                                            <m:chr m:val="̃"/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e>
                                        </m:acc>
                                      </m:sup>
                                    </m:sSubSup>
                                  </m:e>
                                </m:d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</m:sup>
                            </m:sSup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𝛾</m:t>
                            </m:r>
                          </m:den>
                        </m:f>
                      </m:e>
                    </m:box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      Differentiate (wealth per unit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𝜈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  <m:sup>
                                    <m:acc>
                                      <m:accPr>
                                        <m:chr m:val="̃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</m:acc>
                                  </m:sup>
                                </m:sSubSup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𝛾</m:t>
                            </m:r>
                          </m:sup>
                        </m:sSup>
                      </m:num>
                      <m:den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₱</m:t>
                            </m:r>
                          </m:sup>
                        </m:sSub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p>
                        </m:sSub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𝜈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/>
                  <a:t>)</a:t>
                </a:r>
              </a:p>
              <a:p>
                <a:r>
                  <a:rPr lang="en-US" dirty="0"/>
                  <a:t>Optimal consumption: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  <m:sup>
                                <m:acc>
                                  <m:accPr>
                                    <m:chr m:val="̃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acc>
                              </m:sup>
                            </m:sSubSup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𝛾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𝜈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  <m:sup>
                                    <m:acc>
                                      <m:accPr>
                                        <m:chr m:val="̃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</m:acc>
                                  </m:sup>
                                </m:sSubSup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𝛾</m:t>
                            </m:r>
                          </m:sup>
                        </m:sSup>
                      </m:num>
                      <m:den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₱</m:t>
                            </m:r>
                          </m:sup>
                        </m:sSub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p>
                        </m:sSub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𝜈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SDF: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𝜌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𝜈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  <m:sup>
                                    <m:acc>
                                      <m:accPr>
                                        <m:chr m:val="̃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</m:acc>
                                  </m:sup>
                                </m:sSubSup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𝛾</m:t>
                            </m:r>
                          </m:sup>
                        </m:sSup>
                      </m:num>
                      <m:den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₱</m:t>
                            </m:r>
                          </m:sup>
                        </m:sSub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p>
                        </m:sSub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𝜈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/>
                  <a:t> prices any asset/portfolio </a:t>
                </a:r>
                <a:r>
                  <a:rPr lang="en-US" sz="1867" dirty="0"/>
                  <a:t>(total wealth numeraire)</a:t>
                </a:r>
                <a:endParaRPr lang="en-US" dirty="0"/>
              </a:p>
              <a:p>
                <a:pPr lvl="1">
                  <a:lnSpc>
                    <a:spcPct val="110000"/>
                  </a:lnSpc>
                </a:pPr>
                <a:r>
                  <a:rPr lang="en-US" dirty="0"/>
                  <a:t>Total portfolio: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  <m:sup>
                            <m:acc>
                              <m:accPr>
                                <m:chr m:val="̃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acc>
                          </m:sup>
                        </m:sSub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sSubSup>
                          <m:sSub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  <m:sup>
                            <m:acc>
                              <m:accPr>
                                <m:chr m:val="̃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acc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₱</m:t>
                            </m:r>
                          </m:sup>
                        </m:sSub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p>
                        </m:sSub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𝜈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𝑔𝑟𝑜𝑤𝑡h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𝜈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  <m:sup>
                                        <m:acc>
                                          <m:accPr>
                                            <m:chr m:val="̃"/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e>
                                        </m:acc>
                                      </m:sup>
                                    </m:sSubSup>
                                  </m:e>
                                </m:d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</m:sup>
                            </m:sSup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pPr marL="609585" lvl="1" indent="0">
                  <a:lnSpc>
                    <a:spcPct val="110000"/>
                  </a:lnSpc>
                  <a:buNone/>
                </a:pPr>
                <a:r>
                  <a:rPr lang="en-US" dirty="0"/>
                  <a:t>    (value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₱</m:t>
                            </m:r>
                          </m:sup>
                        </m:sSub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p>
                        </m:sSub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𝜈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</a:p>
              <a:p>
                <a:pPr lvl="1">
                  <a:lnSpc>
                    <a:spcPct val="110000"/>
                  </a:lnSpc>
                </a:pPr>
                <a:r>
                  <a:rPr lang="en-US" dirty="0"/>
                  <a:t>₱s: 		  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𝑔𝑟𝑜𝑤𝑡h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p>
                            </m:sSup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𝜈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</m:e>
                                </m:d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chemeClr val="bg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chemeClr val="bg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chemeClr val="bg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</m:num>
                              <m:den>
                                <m:sSubSup>
                                  <m:sSub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₱</m:t>
                                    </m:r>
                                  </m:sup>
                                </m:sSub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Sup>
                                  <m:sSub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sup>
                                </m:sSub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𝜈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</m:den>
                            </m:f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bg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bg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bg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  <m:sup>
                                        <m:acc>
                                          <m:accPr>
                                            <m:chr m:val="̃"/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e>
                                        </m:acc>
                                      </m:sup>
                                    </m:sSubSup>
                                  </m:e>
                                </m:d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</m:sup>
                            </m:sSup>
                          </m:e>
                        </m:d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b="0" dirty="0"/>
              </a:p>
              <a:p>
                <a:pPr marL="609585" lvl="1" indent="0">
                  <a:lnSpc>
                    <a:spcPct val="110000"/>
                  </a:lnSpc>
                  <a:buNone/>
                </a:pPr>
                <a:r>
                  <a:rPr lang="en-US" dirty="0"/>
                  <a:t>    (value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) 		</a:t>
                </a:r>
              </a:p>
              <a:p>
                <a:pPr lvl="1">
                  <a:lnSpc>
                    <a:spcPct val="110000"/>
                  </a:lnSpc>
                </a:pPr>
                <a:r>
                  <a:rPr lang="en-US" dirty="0"/>
                  <a:t>$s:     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groupChr>
                          <m:groupChrPr>
                            <m:chr m:val="⏟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$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−(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Φ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𝜄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𝛿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groupCh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e>
                      <m:li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𝑒𝑥𝑐𝑒𝑠𝑠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𝑑𝑖𝑣𝑖𝑑𝑒𝑛𝑑</m:t>
                        </m:r>
                      </m:lim>
                    </m:limLow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𝑔𝑟𝑜𝑤𝑡h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p>
                            </m:sSup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𝜈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</m:e>
                                </m:d>
                              </m:num>
                              <m:den>
                                <m:sSubSup>
                                  <m:sSub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₱</m:t>
                                    </m:r>
                                  </m:sup>
                                </m:sSub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Sup>
                                  <m:sSub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sup>
                                </m:sSub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𝜈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</m:den>
                            </m:f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chemeClr val="bg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chemeClr val="bg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chemeClr val="bg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  <m:sup>
                                        <m:acc>
                                          <m:accPr>
                                            <m:chr m:val="̃"/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e>
                                        </m:acc>
                                      </m:sup>
                                    </m:sSubSup>
                                  </m:e>
                                </m:d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</m:sup>
                            </m:sSup>
                          </m:e>
                        </m:d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pPr marL="609585" lvl="1" indent="0">
                  <a:lnSpc>
                    <a:spcPct val="110000"/>
                  </a:lnSpc>
                  <a:buNone/>
                </a:pPr>
                <a:r>
                  <a:rPr lang="en-US" dirty="0"/>
                  <a:t>    (value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</a:p>
              <a:p>
                <a:pPr>
                  <a:lnSpc>
                    <a:spcPct val="11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arg</m:t>
                        </m:r>
                      </m:fName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max</m:t>
                                </m:r>
                              </m:e>
                              <m:lim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𝜄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</m:lim>
                            </m:limLow>
                          </m:fName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Φ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𝜄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</m:e>
                            </m:d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sup>
                            </m:sSub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𝜄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func>
                      </m:e>
                    </m:fun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209D8F4-81F3-4FAB-9494-FF1245FB23A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3959" y="1482436"/>
                <a:ext cx="11476531" cy="7521504"/>
              </a:xfrm>
              <a:blipFill>
                <a:blip r:embed="rId2"/>
                <a:stretch>
                  <a:fillRect l="-903" t="-1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7230E8-6A7F-4BCC-83F7-6B7F3D6BA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82227-37B3-43BC-ADC8-5578DB9E1C27}" type="slidenum">
              <a:rPr lang="en-US" smtClean="0"/>
              <a:t>40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D7D064-4917-44CC-9695-B8E2E7A45C6E}"/>
              </a:ext>
            </a:extLst>
          </p:cNvPr>
          <p:cNvSpPr txBox="1"/>
          <p:nvPr/>
        </p:nvSpPr>
        <p:spPr>
          <a:xfrm rot="19253948">
            <a:off x="8397772" y="6170418"/>
            <a:ext cx="76854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Same form as HJB, solved by value </a:t>
            </a:r>
            <a:r>
              <a:rPr lang="en-US" sz="2400" dirty="0" err="1">
                <a:solidFill>
                  <a:srgbClr val="C00000"/>
                </a:solidFill>
              </a:rPr>
              <a:t>fcn</a:t>
            </a:r>
            <a:r>
              <a:rPr lang="en-US" sz="2400" dirty="0">
                <a:solidFill>
                  <a:srgbClr val="C00000"/>
                </a:solidFill>
              </a:rPr>
              <a:t>. iteration, as a system</a:t>
            </a:r>
          </a:p>
        </p:txBody>
      </p:sp>
    </p:spTree>
    <p:extLst>
      <p:ext uri="{BB962C8B-B14F-4D97-AF65-F5344CB8AC3E}">
        <p14:creationId xmlns:p14="http://schemas.microsoft.com/office/powerpoint/2010/main" val="176827356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Equilibrium equations: summary</a:t>
            </a:r>
          </a:p>
        </p:txBody>
      </p:sp>
      <p:graphicFrame>
        <p:nvGraphicFramePr>
          <p:cNvPr id="32" name="Object 2"/>
          <p:cNvGraphicFramePr>
            <a:graphicFrameLocks noChangeAspect="1"/>
          </p:cNvGraphicFramePr>
          <p:nvPr/>
        </p:nvGraphicFramePr>
        <p:xfrm>
          <a:off x="1937156" y="2214711"/>
          <a:ext cx="6253447" cy="10872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6" name="Equation" r:id="rId4" imgW="2552700" imgH="444500" progId="Equation.3">
                  <p:embed/>
                </p:oleObj>
              </mc:Choice>
              <mc:Fallback>
                <p:oleObj name="Equation" r:id="rId4" imgW="2552700" imgH="444500" progId="Equation.3">
                  <p:embed/>
                  <p:pic>
                    <p:nvPicPr>
                      <p:cNvPr id="3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7156" y="2214711"/>
                        <a:ext cx="6253447" cy="108729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2"/>
          <p:cNvGraphicFramePr>
            <a:graphicFrameLocks noChangeAspect="1"/>
          </p:cNvGraphicFramePr>
          <p:nvPr/>
        </p:nvGraphicFramePr>
        <p:xfrm>
          <a:off x="2353539" y="3420533"/>
          <a:ext cx="5693833" cy="120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7" name="Equation" r:id="rId6" imgW="2324100" imgH="495300" progId="Equation.3">
                  <p:embed/>
                </p:oleObj>
              </mc:Choice>
              <mc:Fallback>
                <p:oleObj name="Equation" r:id="rId6" imgW="2324100" imgH="495300" progId="Equation.3">
                  <p:embed/>
                  <p:pic>
                    <p:nvPicPr>
                      <p:cNvPr id="3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3539" y="3420533"/>
                        <a:ext cx="5693833" cy="1206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2"/>
          <p:cNvGraphicFramePr>
            <a:graphicFrameLocks noChangeAspect="1"/>
          </p:cNvGraphicFramePr>
          <p:nvPr/>
        </p:nvGraphicFramePr>
        <p:xfrm>
          <a:off x="1162587" y="4888798"/>
          <a:ext cx="7715249" cy="120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8" name="Equation" r:id="rId8" imgW="3149600" imgH="495300" progId="Equation.3">
                  <p:embed/>
                </p:oleObj>
              </mc:Choice>
              <mc:Fallback>
                <p:oleObj name="Equation" r:id="rId8" imgW="3149600" imgH="495300" progId="Equation.3">
                  <p:embed/>
                  <p:pic>
                    <p:nvPicPr>
                      <p:cNvPr id="3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2587" y="4888798"/>
                        <a:ext cx="7715249" cy="1206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2"/>
          <p:cNvGraphicFramePr>
            <a:graphicFrameLocks noChangeAspect="1"/>
          </p:cNvGraphicFramePr>
          <p:nvPr/>
        </p:nvGraphicFramePr>
        <p:xfrm>
          <a:off x="1552028" y="6742993"/>
          <a:ext cx="3526367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9" name="Equation" r:id="rId10" imgW="1371600" imgH="266700" progId="Equation.3">
                  <p:embed/>
                </p:oleObj>
              </mc:Choice>
              <mc:Fallback>
                <p:oleObj name="Equation" r:id="rId10" imgW="1371600" imgH="266700" progId="Equation.3">
                  <p:embed/>
                  <p:pic>
                    <p:nvPicPr>
                      <p:cNvPr id="4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2028" y="6742993"/>
                        <a:ext cx="3526367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2"/>
          <p:cNvGraphicFramePr>
            <a:graphicFrameLocks noChangeAspect="1"/>
          </p:cNvGraphicFramePr>
          <p:nvPr/>
        </p:nvGraphicFramePr>
        <p:xfrm>
          <a:off x="6409068" y="6441723"/>
          <a:ext cx="2677583" cy="11091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0" name="Equation" r:id="rId12" imgW="1041400" imgH="431800" progId="Equation.3">
                  <p:embed/>
                </p:oleObj>
              </mc:Choice>
              <mc:Fallback>
                <p:oleObj name="Equation" r:id="rId12" imgW="1041400" imgH="431800" progId="Equation.3">
                  <p:embed/>
                  <p:pic>
                    <p:nvPicPr>
                      <p:cNvPr id="15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9068" y="6441723"/>
                        <a:ext cx="2677583" cy="11091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830241" y="2286000"/>
            <a:ext cx="8692445" cy="3996267"/>
          </a:xfrm>
          <a:prstGeom prst="rect">
            <a:avLst/>
          </a:prstGeom>
          <a:noFill/>
          <a:ln w="15875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830241" y="6282266"/>
            <a:ext cx="8692444" cy="1309511"/>
          </a:xfrm>
          <a:prstGeom prst="rect">
            <a:avLst/>
          </a:prstGeom>
          <a:noFill/>
          <a:ln w="15875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0FA7C0E-B65D-44F0-B6CE-0B39F95BC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82227-37B3-43BC-ADC8-5578DB9E1C27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70628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9BEAD-C4E4-47DC-82D9-BDFD3889E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20E4E7-F8DE-4E00-8893-21FC833567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9BC2BC79-5FF4-4780-B99A-12F84F2904F7}"/>
              </a:ext>
            </a:extLst>
          </p:cNvPr>
          <p:cNvCxnSpPr/>
          <p:nvPr/>
        </p:nvCxnSpPr>
        <p:spPr>
          <a:xfrm>
            <a:off x="818699" y="6904438"/>
            <a:ext cx="10972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Box 11">
            <a:extLst>
              <a:ext uri="{FF2B5EF4-FFF2-40B4-BE49-F238E27FC236}">
                <a16:creationId xmlns:a16="http://schemas.microsoft.com/office/drawing/2014/main" id="{1932A795-8D09-44FA-8585-B0299FC578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56123" y="7028616"/>
            <a:ext cx="93968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b="0" dirty="0">
                <a:latin typeface="+mj-lt"/>
              </a:rPr>
              <a:t>time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B7486D7-9EF3-40B8-B160-2CB0DA1CE1A1}"/>
              </a:ext>
            </a:extLst>
          </p:cNvPr>
          <p:cNvCxnSpPr/>
          <p:nvPr/>
        </p:nvCxnSpPr>
        <p:spPr>
          <a:xfrm flipV="1">
            <a:off x="4803677" y="2041872"/>
            <a:ext cx="0" cy="4876800"/>
          </a:xfrm>
          <a:prstGeom prst="straightConnector1">
            <a:avLst/>
          </a:prstGeom>
          <a:ln>
            <a:prstDash val="lgDash"/>
            <a:tailEnd type="none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11">
                <a:extLst>
                  <a:ext uri="{FF2B5EF4-FFF2-40B4-BE49-F238E27FC236}">
                    <a16:creationId xmlns:a16="http://schemas.microsoft.com/office/drawing/2014/main" id="{25939D98-D6C4-4BDB-8182-01D64CA77F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flipH="1">
                <a:off x="4645634" y="6938306"/>
                <a:ext cx="474133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36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36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36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36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36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3200" b="0" dirty="0">
                  <a:latin typeface="+mj-lt"/>
                </a:endParaRPr>
              </a:p>
            </p:txBody>
          </p:sp>
        </mc:Choice>
        <mc:Fallback xmlns="">
          <p:sp>
            <p:nvSpPr>
              <p:cNvPr id="7" name="TextBox 11">
                <a:extLst>
                  <a:ext uri="{FF2B5EF4-FFF2-40B4-BE49-F238E27FC236}">
                    <a16:creationId xmlns:a16="http://schemas.microsoft.com/office/drawing/2014/main" id="{25939D98-D6C4-4BDB-8182-01D64CA77F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4645634" y="6938306"/>
                <a:ext cx="474133" cy="5847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11">
                <a:extLst>
                  <a:ext uri="{FF2B5EF4-FFF2-40B4-BE49-F238E27FC236}">
                    <a16:creationId xmlns:a16="http://schemas.microsoft.com/office/drawing/2014/main" id="{F4E72AB3-8981-43D4-A610-AFA85789E3E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14679" y="6971900"/>
                <a:ext cx="1228413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36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36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36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36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36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3200" b="0" i="1" dirty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200" b="0" i="1" dirty="0" err="1">
                          <a:latin typeface="Cambria Math" panose="02040503050406030204" pitchFamily="18" charset="0"/>
                        </a:rPr>
                        <m:t>𝜀</m:t>
                      </m:r>
                      <m:r>
                        <a:rPr lang="en-US" sz="3200" b="0" i="1" dirty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200" b="0" dirty="0">
                  <a:latin typeface="+mj-lt"/>
                </a:endParaRPr>
              </a:p>
            </p:txBody>
          </p:sp>
        </mc:Choice>
        <mc:Fallback xmlns="">
          <p:sp>
            <p:nvSpPr>
              <p:cNvPr id="8" name="TextBox 11">
                <a:extLst>
                  <a:ext uri="{FF2B5EF4-FFF2-40B4-BE49-F238E27FC236}">
                    <a16:creationId xmlns:a16="http://schemas.microsoft.com/office/drawing/2014/main" id="{F4E72AB3-8981-43D4-A610-AFA85789E3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14679" y="6971900"/>
                <a:ext cx="1228413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38B9699-A0AD-48E5-9D1C-D8B6EAE5A02F}"/>
              </a:ext>
            </a:extLst>
          </p:cNvPr>
          <p:cNvCxnSpPr/>
          <p:nvPr/>
        </p:nvCxnSpPr>
        <p:spPr>
          <a:xfrm flipH="1" flipV="1">
            <a:off x="4363411" y="2021746"/>
            <a:ext cx="0" cy="4876800"/>
          </a:xfrm>
          <a:prstGeom prst="straightConnector1">
            <a:avLst/>
          </a:prstGeom>
          <a:ln>
            <a:prstDash val="lgDash"/>
            <a:tailEnd type="none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19818B3-7C54-4E1F-A2C0-BF89D8CC20DC}"/>
              </a:ext>
            </a:extLst>
          </p:cNvPr>
          <p:cNvCxnSpPr/>
          <p:nvPr/>
        </p:nvCxnSpPr>
        <p:spPr>
          <a:xfrm flipH="1">
            <a:off x="4382552" y="2896883"/>
            <a:ext cx="365760" cy="0"/>
          </a:xfrm>
          <a:prstGeom prst="straightConnector1">
            <a:avLst/>
          </a:prstGeom>
          <a:ln>
            <a:solidFill>
              <a:srgbClr val="0000FF"/>
            </a:solidFill>
            <a:prstDash val="solid"/>
            <a:tailEnd type="arrow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1" name="TextBox 18">
            <a:extLst>
              <a:ext uri="{FF2B5EF4-FFF2-40B4-BE49-F238E27FC236}">
                <a16:creationId xmlns:a16="http://schemas.microsoft.com/office/drawing/2014/main" id="{154BDA12-4E7F-4A7D-B387-BEA5689B97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93066" y="2017927"/>
            <a:ext cx="4154311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b="0" dirty="0">
                <a:latin typeface="+mj-lt"/>
                <a:sym typeface="Symbol" charset="0"/>
              </a:rPr>
              <a:t>terminal</a:t>
            </a:r>
          </a:p>
          <a:p>
            <a:pPr algn="ctr" eaLnBrk="1" hangingPunct="1"/>
            <a:r>
              <a:rPr lang="en-US" sz="3200" b="0" dirty="0">
                <a:latin typeface="+mj-lt"/>
                <a:sym typeface="Symbol" charset="0"/>
              </a:rPr>
              <a:t>conditions</a:t>
            </a:r>
          </a:p>
          <a:p>
            <a:pPr algn="ctr" eaLnBrk="1" hangingPunct="1"/>
            <a:r>
              <a:rPr lang="en-US" sz="3200" b="0" dirty="0">
                <a:latin typeface="+mj-lt"/>
                <a:sym typeface="Symbol" charset="0"/>
              </a:rPr>
              <a:t>(guess)</a:t>
            </a:r>
            <a:endParaRPr lang="en-US" sz="2667" b="0" dirty="0">
              <a:latin typeface="+mj-lt"/>
              <a:sym typeface="Symbol" charset="0"/>
            </a:endParaRPr>
          </a:p>
          <a:p>
            <a:pPr eaLnBrk="1" hangingPunct="1"/>
            <a:endParaRPr lang="en-US" sz="3200" dirty="0">
              <a:solidFill>
                <a:srgbClr val="0000FF"/>
              </a:solidFill>
            </a:endParaRPr>
          </a:p>
          <a:p>
            <a:pPr eaLnBrk="1" hangingPunct="1"/>
            <a:endParaRPr lang="en-US" sz="3200" b="0" dirty="0">
              <a:solidFill>
                <a:srgbClr val="0000FF"/>
              </a:solidFill>
            </a:endParaRPr>
          </a:p>
          <a:p>
            <a:pPr eaLnBrk="1" hangingPunct="1"/>
            <a:endParaRPr lang="en-US" sz="3200" b="0" dirty="0">
              <a:solidFill>
                <a:srgbClr val="0000FF"/>
              </a:solidFill>
            </a:endParaRPr>
          </a:p>
          <a:p>
            <a:pPr eaLnBrk="1" hangingPunct="1"/>
            <a:r>
              <a:rPr lang="en-US" sz="3200" b="0" dirty="0">
                <a:solidFill>
                  <a:srgbClr val="0000FF"/>
                </a:solidFill>
              </a:rPr>
              <a:t> </a:t>
            </a:r>
            <a:endParaRPr lang="en-US" sz="3200" b="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B504122-93C1-416A-96F7-08648B2243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8033" y="3964397"/>
            <a:ext cx="3439592" cy="2841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933" b="0" dirty="0">
                <a:latin typeface="+mj-lt"/>
              </a:rPr>
              <a:t>convergence</a:t>
            </a:r>
          </a:p>
          <a:p>
            <a:pPr eaLnBrk="1" hangingPunct="1"/>
            <a:r>
              <a:rPr lang="en-US" sz="2933" b="0" dirty="0">
                <a:latin typeface="+mj-lt"/>
              </a:rPr>
              <a:t>(prices in very</a:t>
            </a:r>
          </a:p>
          <a:p>
            <a:pPr eaLnBrk="1" hangingPunct="1"/>
            <a:r>
              <a:rPr lang="en-US" sz="2933" b="0" dirty="0">
                <a:latin typeface="+mj-lt"/>
              </a:rPr>
              <a:t>distant future</a:t>
            </a:r>
          </a:p>
          <a:p>
            <a:pPr eaLnBrk="1" hangingPunct="1"/>
            <a:r>
              <a:rPr lang="en-US" sz="2933" b="0" dirty="0">
                <a:latin typeface="+mj-lt"/>
              </a:rPr>
              <a:t>matter little for</a:t>
            </a:r>
          </a:p>
          <a:p>
            <a:pPr eaLnBrk="1" hangingPunct="1"/>
            <a:r>
              <a:rPr lang="en-US" sz="2933" b="0" dirty="0">
                <a:latin typeface="+mj-lt"/>
              </a:rPr>
              <a:t>prices today) </a:t>
            </a:r>
          </a:p>
          <a:p>
            <a:pPr eaLnBrk="1" hangingPunct="1"/>
            <a:r>
              <a:rPr lang="en-US" sz="3200" b="0" dirty="0">
                <a:solidFill>
                  <a:srgbClr val="0000FF"/>
                </a:solidFill>
              </a:rPr>
              <a:t> </a:t>
            </a:r>
            <a:endParaRPr lang="en-US" sz="3200" b="0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EC86512-CA2B-4081-B3DE-49B5DE9C5F23}"/>
              </a:ext>
            </a:extLst>
          </p:cNvPr>
          <p:cNvCxnSpPr/>
          <p:nvPr/>
        </p:nvCxnSpPr>
        <p:spPr>
          <a:xfrm flipV="1">
            <a:off x="10335239" y="2031075"/>
            <a:ext cx="22579" cy="4876800"/>
          </a:xfrm>
          <a:prstGeom prst="straightConnector1">
            <a:avLst/>
          </a:prstGeom>
          <a:ln w="19050" cmpd="sng">
            <a:prstDash val="solid"/>
            <a:tailEnd type="none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1">
                <a:extLst>
                  <a:ext uri="{FF2B5EF4-FFF2-40B4-BE49-F238E27FC236}">
                    <a16:creationId xmlns:a16="http://schemas.microsoft.com/office/drawing/2014/main" id="{8DA7F50A-2821-49E9-9DD8-6C423B8D95E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177191" y="7028617"/>
                <a:ext cx="530338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36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36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36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36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36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3200" b="0" dirty="0">
                  <a:latin typeface="+mj-lt"/>
                </a:endParaRPr>
              </a:p>
            </p:txBody>
          </p:sp>
        </mc:Choice>
        <mc:Fallback xmlns="">
          <p:sp>
            <p:nvSpPr>
              <p:cNvPr id="14" name="TextBox 11">
                <a:extLst>
                  <a:ext uri="{FF2B5EF4-FFF2-40B4-BE49-F238E27FC236}">
                    <a16:creationId xmlns:a16="http://schemas.microsoft.com/office/drawing/2014/main" id="{8DA7F50A-2821-49E9-9DD8-6C423B8D95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177191" y="7028617"/>
                <a:ext cx="530338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22B6651-6BF8-42D8-9679-1FE479D5ABC5}"/>
              </a:ext>
            </a:extLst>
          </p:cNvPr>
          <p:cNvCxnSpPr/>
          <p:nvPr/>
        </p:nvCxnSpPr>
        <p:spPr>
          <a:xfrm flipH="1" flipV="1">
            <a:off x="1710522" y="3890304"/>
            <a:ext cx="8647289" cy="0"/>
          </a:xfrm>
          <a:prstGeom prst="straightConnector1">
            <a:avLst/>
          </a:prstGeom>
          <a:ln>
            <a:solidFill>
              <a:srgbClr val="0000FF"/>
            </a:solidFill>
            <a:prstDash val="solid"/>
            <a:tailEnd type="arrow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83A0CDC4-EADE-4473-AF06-7F48EB7F5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82227-37B3-43BC-ADC8-5578DB9E1C27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39722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E9615-0DB0-4ED9-B0A7-C1FB07243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Optimal Policy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6D3200C-890A-48A4-988A-1E17AF9CE83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11480" y="1527048"/>
                <a:ext cx="12081175" cy="7197589"/>
              </a:xfrm>
            </p:spPr>
            <p:txBody>
              <a:bodyPr>
                <a:normAutofit fontScale="92500"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en-US" sz="4000" dirty="0"/>
                  <a:t>Planner maximizes the value function, </a:t>
                </a:r>
                <a:br>
                  <a:rPr lang="en-US" sz="4000" dirty="0"/>
                </a:br>
                <a:r>
                  <a:rPr lang="en-US" sz="4000" dirty="0"/>
                  <a:t>but can affect prices decisions at any time point (investment/consumption) are functions of prices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400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4000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sSubSup>
                              <m:sSubSupPr>
                                <m:ctrlPr>
                                  <a:rPr lang="en-US" sz="40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4000" i="1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sz="40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  <m:sup>
                                <m:r>
                                  <a:rPr lang="en-US" sz="4000" i="1">
                                    <a:latin typeface="Cambria Math" panose="02040503050406030204" pitchFamily="18" charset="0"/>
                                  </a:rPr>
                                  <m:t>₱</m:t>
                                </m:r>
                              </m:sup>
                            </m:sSubSup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Sup>
                              <m:sSubSupPr>
                                <m:ctrlPr>
                                  <a:rPr lang="en-US" sz="40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4000" i="1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sz="40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  <m:sup>
                                <m:r>
                                  <a:rPr lang="en-US" sz="4000" i="1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sup>
                            </m:sSubSup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en-US" sz="40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4000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40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  <m:sup>
                                <m:acc>
                                  <m:accPr>
                                    <m:chr m:val="̃"/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acc>
                              </m:sup>
                            </m:sSubSup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/</m:t>
                            </m:r>
                            <m:sSubSup>
                              <m:sSubSupPr>
                                <m:ctrlPr>
                                  <a:rPr lang="en-US" sz="40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40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sz="40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  <m:sup>
                                <m:acc>
                                  <m:accPr>
                                    <m:chr m:val="̃"/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acc>
                              </m:sup>
                            </m:sSubSup>
                          </m:num>
                          <m:den>
                            <m:sSubSup>
                              <m:sSubSupPr>
                                <m:ctrlPr>
                                  <a:rPr lang="en-US" sz="40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4000" i="1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sz="40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  <m:sup>
                                <m:r>
                                  <a:rPr lang="en-US" sz="4000" i="1">
                                    <a:latin typeface="Cambria Math" panose="02040503050406030204" pitchFamily="18" charset="0"/>
                                  </a:rPr>
                                  <m:t>₱</m:t>
                                </m:r>
                              </m:sup>
                            </m:sSubSup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en-US" sz="40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4000" i="1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sz="40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  <m:sup>
                                <m:r>
                                  <a:rPr lang="en-US" sz="4000" i="1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sup>
                            </m:sSubSup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4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000" i="1">
                                    <a:latin typeface="Cambria Math" panose="02040503050406030204" pitchFamily="18" charset="0"/>
                                  </a:rPr>
                                  <m:t>𝜈</m:t>
                                </m:r>
                              </m:e>
                              <m:sub>
                                <m:r>
                                  <a:rPr lang="en-US" sz="40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den>
                        </m:f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d>
                          <m:dPr>
                            <m:begChr m:val="["/>
                            <m:endChr m:val="]"/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𝑔𝑟𝑜𝑤𝑡h</m:t>
                            </m:r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d>
                              <m:dPr>
                                <m:ctrlPr>
                                  <a:rPr lang="en-US" sz="4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𝜌</m:t>
                                    </m:r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p>
                                </m:sSup>
                                <m:r>
                                  <a:rPr lang="en-US" sz="4000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  <m:r>
                                  <a:rPr lang="en-US" sz="4000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𝜈</m:t>
                                    </m:r>
                                  </m:e>
                                  <m:sub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  <m:r>
                                  <a:rPr lang="en-US" sz="4000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  <m:sSup>
                                  <m:sSup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Sup>
                                          <m:sSubSupPr>
                                            <m:ctrlPr>
                                              <a:rPr lang="en-US" sz="4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US" sz="4000" i="1">
                                                <a:latin typeface="Cambria Math" panose="02040503050406030204" pitchFamily="18" charset="0"/>
                                              </a:rPr>
                                              <m:t>𝑘</m:t>
                                            </m:r>
                                          </m:e>
                                          <m:sub>
                                            <m:r>
                                              <a:rPr lang="en-US" sz="4000" i="1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sub>
                                          <m:sup>
                                            <m:acc>
                                              <m:accPr>
                                                <m:chr m:val="̃"/>
                                                <m:ctrlPr>
                                                  <a:rPr lang="en-US" sz="40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lang="en-US" sz="4000" i="1"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e>
                                            </m:acc>
                                          </m:sup>
                                        </m:sSubSup>
                                      </m:e>
                                    </m:d>
                                  </m:e>
                                  <m:sup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𝛾</m:t>
                                    </m:r>
                                  </m:sup>
                                </m:sSup>
                              </m:e>
                            </m:d>
                          </m:e>
                        </m:d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=0</m:t>
                        </m:r>
                      </m:e>
                    </m:func>
                  </m:oMath>
                </a14:m>
                <a:endParaRPr lang="en-US" sz="4000" dirty="0"/>
              </a:p>
              <a:p>
                <a:pPr marL="0" indent="0">
                  <a:buNone/>
                </a:pPr>
                <a:r>
                  <a:rPr lang="en-US" sz="4000" dirty="0"/>
                  <a:t>   </a:t>
                </a:r>
                <a:r>
                  <a:rPr lang="en-US" sz="4000" dirty="0" err="1"/>
                  <a:t>s.t.</a:t>
                </a:r>
                <a:r>
                  <a:rPr lang="en-US" sz="4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𝜄</m:t>
                        </m:r>
                      </m:e>
                      <m:sub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40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4000">
                            <a:latin typeface="Cambria Math" panose="02040503050406030204" pitchFamily="18" charset="0"/>
                          </a:rPr>
                          <m:t>arg</m:t>
                        </m:r>
                      </m:fName>
                      <m:e>
                        <m:func>
                          <m:func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sz="4000" i="1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sz="4000">
                                    <a:latin typeface="Cambria Math" panose="02040503050406030204" pitchFamily="18" charset="0"/>
                                  </a:rPr>
                                  <m:t>max</m:t>
                                </m:r>
                              </m:e>
                              <m:lim>
                                <m:sSub>
                                  <m:sSub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𝜄</m:t>
                                    </m:r>
                                  </m:e>
                                  <m:sub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</m:lim>
                            </m:limLow>
                          </m:fName>
                          <m:e>
                            <m:r>
                              <m:rPr>
                                <m:sty m:val="p"/>
                              </m:rPr>
                              <a:rPr lang="en-US" sz="4000">
                                <a:latin typeface="Cambria Math" panose="02040503050406030204" pitchFamily="18" charset="0"/>
                              </a:rPr>
                              <m:t>Φ</m:t>
                            </m:r>
                            <m:d>
                              <m:dPr>
                                <m:ctrlPr>
                                  <a:rPr lang="en-US" sz="4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𝜄</m:t>
                                    </m:r>
                                  </m:e>
                                  <m:sub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</m:e>
                            </m:d>
                            <m:sSubSup>
                              <m:sSubSupPr>
                                <m:ctrlP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4000" i="1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sz="40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  <m:sup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sup>
                            </m:sSubSup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4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000" i="1">
                                    <a:latin typeface="Cambria Math" panose="02040503050406030204" pitchFamily="18" charset="0"/>
                                  </a:rPr>
                                  <m:t>𝜄</m:t>
                                </m:r>
                              </m:e>
                              <m:sub>
                                <m:r>
                                  <a:rPr lang="en-US" sz="40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func>
                      </m:e>
                    </m:func>
                  </m:oMath>
                </a14:m>
                <a:r>
                  <a:rPr lang="en-US" sz="4000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40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4000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40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  <m:sup>
                                <m:acc>
                                  <m:accPr>
                                    <m:chr m:val="̃"/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acc>
                              </m:sup>
                            </m:sSubSup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sSubSup>
                              <m:sSubSupPr>
                                <m:ctrlPr>
                                  <a:rPr lang="en-US" sz="40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40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sz="40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  <m:sup>
                                <m:acc>
                                  <m:accPr>
                                    <m:chr m:val="̃"/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acc>
                              </m:sup>
                            </m:sSubSup>
                          </m:e>
                        </m:d>
                      </m:e>
                      <m:sup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𝛾</m:t>
                        </m:r>
                      </m:sup>
                    </m:sSup>
                    <m:r>
                      <a:rPr lang="en-US" sz="4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𝑣</m:t>
                        </m:r>
                        <m:d>
                          <m:d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4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000" i="1">
                                    <a:latin typeface="Cambria Math" panose="02040503050406030204" pitchFamily="18" charset="0"/>
                                  </a:rPr>
                                  <m:t>𝜈</m:t>
                                </m:r>
                              </m:e>
                              <m:sub>
                                <m:r>
                                  <a:rPr lang="en-US" sz="40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</m:num>
                      <m:den>
                        <m:sSubSup>
                          <m:sSubSup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  <m:sup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₱</m:t>
                            </m:r>
                          </m:sup>
                        </m:sSubSup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  <m:sup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p>
                        </m:sSubSup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𝜈</m:t>
                            </m:r>
                          </m:e>
                          <m:sub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den>
                    </m:f>
                  </m:oMath>
                </a14:m>
                <a:endParaRPr lang="en-US" sz="4000" dirty="0"/>
              </a:p>
              <a:p>
                <a:endParaRPr lang="en-US" sz="4000" dirty="0"/>
              </a:p>
              <a:p>
                <a:pPr marL="609585" lvl="1" indent="0">
                  <a:lnSpc>
                    <a:spcPct val="100000"/>
                  </a:lnSpc>
                  <a:buNone/>
                </a:pPr>
                <a:r>
                  <a:rPr lang="en-US" sz="3600" dirty="0"/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𝑔𝑟𝑜𝑤𝑡h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p>
                            </m:sSup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𝜈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</m:e>
                                </m:d>
                                <m:sSubSup>
                                  <m:sSubSupPr>
                                    <m:ctrlPr>
                                      <a:rPr lang="en-US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₱</m:t>
                                    </m:r>
                                  </m:sup>
                                </m:sSubSup>
                              </m:num>
                              <m:den>
                                <m:sSubSup>
                                  <m:sSub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₱</m:t>
                                    </m:r>
                                  </m:sup>
                                </m:sSub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Sup>
                                  <m:sSub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sup>
                                </m:sSub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𝜈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</m:den>
                            </m:f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  <m:sup>
                                        <m:acc>
                                          <m:accPr>
                                            <m:chr m:val="̃"/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e>
                                        </m:acc>
                                      </m:sup>
                                    </m:sSubSup>
                                  </m:e>
                                </m:d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</m:sup>
                            </m:sSup>
                          </m:e>
                        </m:d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609585" lvl="1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$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Φ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𝜄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𝑔𝑟𝑜𝑤𝑡h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𝜈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</m:sSub>
                                    </m:e>
                                  </m:d>
                                </m:num>
                                <m:den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₱</m:t>
                                      </m:r>
                                    </m:sup>
                                  </m:sSub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sup>
                                  </m:sSub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𝜈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den>
                              </m:f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  <m:sup>
                                          <m:acc>
                                            <m:accPr>
                                              <m:chr m:val="̃"/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e>
                                          </m:acc>
                                        </m:sup>
                                      </m:sSubSup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sup>
                              </m:sSup>
                            </m:e>
                          </m:d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6D3200C-890A-48A4-988A-1E17AF9CE83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1480" y="1527048"/>
                <a:ext cx="12081175" cy="7197589"/>
              </a:xfrm>
              <a:blipFill>
                <a:blip r:embed="rId2"/>
                <a:stretch>
                  <a:fillRect l="-1413" t="-9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755B37D-B4E6-41BE-B3A5-09219DDE67DD}"/>
              </a:ext>
            </a:extLst>
          </p:cNvPr>
          <p:cNvCxnSpPr/>
          <p:nvPr/>
        </p:nvCxnSpPr>
        <p:spPr>
          <a:xfrm>
            <a:off x="5630127" y="7017835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189E929-DCC2-475B-9B21-9C57C11D6E80}"/>
              </a:ext>
            </a:extLst>
          </p:cNvPr>
          <p:cNvCxnSpPr>
            <a:cxnSpLocks/>
          </p:cNvCxnSpPr>
          <p:nvPr/>
        </p:nvCxnSpPr>
        <p:spPr>
          <a:xfrm flipV="1">
            <a:off x="3206596" y="6433272"/>
            <a:ext cx="6631257" cy="475785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C290243-56CA-4A6F-9539-9F80A50F5475}"/>
              </a:ext>
            </a:extLst>
          </p:cNvPr>
          <p:cNvCxnSpPr>
            <a:cxnSpLocks/>
          </p:cNvCxnSpPr>
          <p:nvPr/>
        </p:nvCxnSpPr>
        <p:spPr>
          <a:xfrm flipV="1">
            <a:off x="1121487" y="7175591"/>
            <a:ext cx="10505137" cy="641255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69053A-E753-422E-9D71-6358429FD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82227-37B3-43BC-ADC8-5578DB9E1C27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01331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A3D08-08A5-4237-AF21-90708E4CE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ACC295-A9E6-4021-A8C7-3F4978350C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Policy maker maximizes the value function, </a:t>
            </a:r>
            <a:br>
              <a:rPr lang="en-US" dirty="0"/>
            </a:br>
            <a:r>
              <a:rPr lang="en-US" dirty="0"/>
              <a:t>but can affect prices decisions at any time point (investment/consumption) are functions of prices</a:t>
            </a:r>
          </a:p>
        </p:txBody>
      </p:sp>
      <p:graphicFrame>
        <p:nvGraphicFramePr>
          <p:cNvPr id="4" name="Object 2">
            <a:extLst>
              <a:ext uri="{FF2B5EF4-FFF2-40B4-BE49-F238E27FC236}">
                <a16:creationId xmlns:a16="http://schemas.microsoft.com/office/drawing/2014/main" id="{56C3291A-52E3-4875-8EC1-D3FFDC73303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83547" y="3179908"/>
          <a:ext cx="6253447" cy="10872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0" name="Equation" r:id="rId3" imgW="2552700" imgH="444500" progId="Equation.3">
                  <p:embed/>
                </p:oleObj>
              </mc:Choice>
              <mc:Fallback>
                <p:oleObj name="Equation" r:id="rId3" imgW="2552700" imgH="444500" progId="Equation.3">
                  <p:embed/>
                  <p:pic>
                    <p:nvPicPr>
                      <p:cNvPr id="4" name="Object 2">
                        <a:extLst>
                          <a:ext uri="{FF2B5EF4-FFF2-40B4-BE49-F238E27FC236}">
                            <a16:creationId xmlns:a16="http://schemas.microsoft.com/office/drawing/2014/main" id="{56C3291A-52E3-4875-8EC1-D3FFDC73303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3547" y="3179908"/>
                        <a:ext cx="6253447" cy="108729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2">
            <a:extLst>
              <a:ext uri="{FF2B5EF4-FFF2-40B4-BE49-F238E27FC236}">
                <a16:creationId xmlns:a16="http://schemas.microsoft.com/office/drawing/2014/main" id="{573FEB61-424F-49D5-8AD6-2039BE73D02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99930" y="4385730"/>
          <a:ext cx="5693833" cy="120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1" name="Equation" r:id="rId5" imgW="2324100" imgH="495300" progId="Equation.3">
                  <p:embed/>
                </p:oleObj>
              </mc:Choice>
              <mc:Fallback>
                <p:oleObj name="Equation" r:id="rId5" imgW="2324100" imgH="495300" progId="Equation.3">
                  <p:embed/>
                  <p:pic>
                    <p:nvPicPr>
                      <p:cNvPr id="5" name="Object 2">
                        <a:extLst>
                          <a:ext uri="{FF2B5EF4-FFF2-40B4-BE49-F238E27FC236}">
                            <a16:creationId xmlns:a16="http://schemas.microsoft.com/office/drawing/2014/main" id="{573FEB61-424F-49D5-8AD6-2039BE73D02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9930" y="4385730"/>
                        <a:ext cx="5693833" cy="1206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2">
            <a:extLst>
              <a:ext uri="{FF2B5EF4-FFF2-40B4-BE49-F238E27FC236}">
                <a16:creationId xmlns:a16="http://schemas.microsoft.com/office/drawing/2014/main" id="{DB4C0592-3DD5-4B00-9D6D-A81E0F47945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308978" y="5853995"/>
          <a:ext cx="7715249" cy="120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2" name="Equation" r:id="rId7" imgW="3149600" imgH="495300" progId="Equation.3">
                  <p:embed/>
                </p:oleObj>
              </mc:Choice>
              <mc:Fallback>
                <p:oleObj name="Equation" r:id="rId7" imgW="3149600" imgH="495300" progId="Equation.3">
                  <p:embed/>
                  <p:pic>
                    <p:nvPicPr>
                      <p:cNvPr id="6" name="Object 2">
                        <a:extLst>
                          <a:ext uri="{FF2B5EF4-FFF2-40B4-BE49-F238E27FC236}">
                            <a16:creationId xmlns:a16="http://schemas.microsoft.com/office/drawing/2014/main" id="{DB4C0592-3DD5-4B00-9D6D-A81E0F47945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8978" y="5853995"/>
                        <a:ext cx="7715249" cy="1206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2">
            <a:extLst>
              <a:ext uri="{FF2B5EF4-FFF2-40B4-BE49-F238E27FC236}">
                <a16:creationId xmlns:a16="http://schemas.microsoft.com/office/drawing/2014/main" id="{AD536314-93AC-430E-8AB4-6893827D4B5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98419" y="7708191"/>
          <a:ext cx="3526367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3" name="Equation" r:id="rId9" imgW="1371600" imgH="266700" progId="Equation.3">
                  <p:embed/>
                </p:oleObj>
              </mc:Choice>
              <mc:Fallback>
                <p:oleObj name="Equation" r:id="rId9" imgW="1371600" imgH="266700" progId="Equation.3">
                  <p:embed/>
                  <p:pic>
                    <p:nvPicPr>
                      <p:cNvPr id="7" name="Object 2">
                        <a:extLst>
                          <a:ext uri="{FF2B5EF4-FFF2-40B4-BE49-F238E27FC236}">
                            <a16:creationId xmlns:a16="http://schemas.microsoft.com/office/drawing/2014/main" id="{AD536314-93AC-430E-8AB4-6893827D4B5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8419" y="7708191"/>
                        <a:ext cx="3526367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2">
            <a:extLst>
              <a:ext uri="{FF2B5EF4-FFF2-40B4-BE49-F238E27FC236}">
                <a16:creationId xmlns:a16="http://schemas.microsoft.com/office/drawing/2014/main" id="{80A305DA-ACAF-4273-AA3D-53AAC310B5A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555459" y="7406920"/>
          <a:ext cx="2677583" cy="11091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4" name="Equation" r:id="rId11" imgW="1041400" imgH="431800" progId="Equation.3">
                  <p:embed/>
                </p:oleObj>
              </mc:Choice>
              <mc:Fallback>
                <p:oleObj name="Equation" r:id="rId11" imgW="1041400" imgH="431800" progId="Equation.3">
                  <p:embed/>
                  <p:pic>
                    <p:nvPicPr>
                      <p:cNvPr id="8" name="Object 2">
                        <a:extLst>
                          <a:ext uri="{FF2B5EF4-FFF2-40B4-BE49-F238E27FC236}">
                            <a16:creationId xmlns:a16="http://schemas.microsoft.com/office/drawing/2014/main" id="{80A305DA-ACAF-4273-AA3D-53AAC310B5A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55459" y="7406920"/>
                        <a:ext cx="2677583" cy="11091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9F62EEE-8ECC-4F3E-B4A0-F5124BFF3A58}"/>
              </a:ext>
            </a:extLst>
          </p:cNvPr>
          <p:cNvCxnSpPr/>
          <p:nvPr/>
        </p:nvCxnSpPr>
        <p:spPr>
          <a:xfrm flipH="1">
            <a:off x="5286148" y="4492975"/>
            <a:ext cx="5937953" cy="948268"/>
          </a:xfrm>
          <a:prstGeom prst="straightConnector1">
            <a:avLst/>
          </a:prstGeom>
          <a:ln>
            <a:solidFill>
              <a:srgbClr val="FF0000"/>
            </a:solidFill>
            <a:prstDash val="solid"/>
            <a:tailEnd type="none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E321E97-56C7-4B90-82A3-E47BE58194E6}"/>
              </a:ext>
            </a:extLst>
          </p:cNvPr>
          <p:cNvCxnSpPr/>
          <p:nvPr/>
        </p:nvCxnSpPr>
        <p:spPr>
          <a:xfrm flipH="1">
            <a:off x="4270147" y="6028264"/>
            <a:ext cx="7721597" cy="1038579"/>
          </a:xfrm>
          <a:prstGeom prst="straightConnector1">
            <a:avLst/>
          </a:prstGeom>
          <a:ln>
            <a:solidFill>
              <a:srgbClr val="FF0000"/>
            </a:solidFill>
            <a:prstDash val="solid"/>
            <a:tailEnd type="none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6">
                <a:extLst>
                  <a:ext uri="{FF2B5EF4-FFF2-40B4-BE49-F238E27FC236}">
                    <a16:creationId xmlns:a16="http://schemas.microsoft.com/office/drawing/2014/main" id="{AA90A124-7DAC-433A-9BA0-936B8D99F95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21876" y="3431820"/>
                <a:ext cx="2167469" cy="5027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 Unicode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 Unicode MS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 Unicode MS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 Unicode MS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 Unicode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Unicode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Unicode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Unicode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Unicode MS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667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max</m:t>
                      </m:r>
                      <m:r>
                        <a:rPr lang="en-US" sz="2667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⁡</m:t>
                      </m:r>
                      <m:r>
                        <a:rPr lang="en-US" sz="2667" i="1" baseline="-25000" dirty="0" err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667" i="1" baseline="-25000" dirty="0" err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667" i="1" baseline="-25000" dirty="0" err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en-US" sz="2667" dirty="0">
                  <a:solidFill>
                    <a:srgbClr val="C0000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11" name="TextBox 6">
                <a:extLst>
                  <a:ext uri="{FF2B5EF4-FFF2-40B4-BE49-F238E27FC236}">
                    <a16:creationId xmlns:a16="http://schemas.microsoft.com/office/drawing/2014/main" id="{AA90A124-7DAC-433A-9BA0-936B8D99F9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21876" y="3431820"/>
                <a:ext cx="2167469" cy="502766"/>
              </a:xfrm>
              <a:prstGeom prst="rect">
                <a:avLst/>
              </a:prstGeom>
              <a:blipFill>
                <a:blip r:embed="rId13"/>
                <a:stretch>
                  <a:fillRect b="-10976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6">
            <a:extLst>
              <a:ext uri="{FF2B5EF4-FFF2-40B4-BE49-F238E27FC236}">
                <a16:creationId xmlns:a16="http://schemas.microsoft.com/office/drawing/2014/main" id="{832B38EB-1F4C-4BED-B285-025CEF5BB4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0322" y="7631287"/>
            <a:ext cx="2167469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667" dirty="0" err="1">
                <a:solidFill>
                  <a:srgbClr val="C00000"/>
                </a:solidFill>
                <a:latin typeface="Corbel" charset="0"/>
              </a:rPr>
              <a:t>s.t.</a:t>
            </a:r>
            <a:endParaRPr lang="en-US" sz="2667" dirty="0">
              <a:solidFill>
                <a:srgbClr val="C00000"/>
              </a:solidFill>
              <a:latin typeface="Corbel" charset="0"/>
            </a:endParaRP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64F74F35-68C1-4625-8E1E-A1B808AE9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82227-37B3-43BC-ADC8-5578DB9E1C27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57585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Dollar savings, Peso value as functions of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4"/>
                <a:stretch>
                  <a:fillRect l="-2099" t="-4511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172" y="1654835"/>
            <a:ext cx="11480800" cy="7179733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B4E513A-5845-4285-828D-F8E4F51C3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82227-37B3-43BC-ADC8-5578DB9E1C27}" type="slidenum">
              <a:rPr lang="en-US" smtClean="0"/>
              <a:t>45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4FFD3D1-CBAF-420A-82E3-3B492DDC296B}"/>
                  </a:ext>
                </a:extLst>
              </p:cNvPr>
              <p:cNvSpPr txBox="1"/>
              <p:nvPr/>
            </p:nvSpPr>
            <p:spPr>
              <a:xfrm>
                <a:off x="12065029" y="1848975"/>
                <a:ext cx="1402948" cy="35205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=4%, </m:t>
                      </m:r>
                    </m:oMath>
                  </m:oMathPara>
                </a14:m>
                <a:endParaRPr lang="en-US" sz="24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$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=2%</m:t>
                      </m:r>
                    </m:oMath>
                  </m:oMathPara>
                </a14:m>
                <a:endParaRPr lang="en-US" sz="24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=.14</m:t>
                      </m:r>
                    </m:oMath>
                  </m:oMathPara>
                </a14:m>
                <a:endParaRPr lang="en-US" sz="24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sz="24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=2%</m:t>
                      </m:r>
                    </m:oMath>
                  </m:oMathPara>
                </a14:m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bar>
                      <m:r>
                        <a:rPr lang="en-US" sz="2400" i="1">
                          <a:latin typeface="Cambria Math" panose="02040503050406030204" pitchFamily="18" charset="0"/>
                        </a:rPr>
                        <m:t>=.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ac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=1.3</m:t>
                      </m:r>
                    </m:oMath>
                  </m:oMathPara>
                </a14:m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=.1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4FFD3D1-CBAF-420A-82E3-3B492DDC29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65029" y="1848975"/>
                <a:ext cx="1402948" cy="352051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353821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$-</a:t>
            </a:r>
            <a:r>
              <a:rPr lang="en-US" dirty="0" err="1"/>
              <a:t>MoPo</a:t>
            </a:r>
            <a:r>
              <a:rPr lang="en-US" dirty="0"/>
              <a:t> spillovers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72" y="1858823"/>
            <a:ext cx="10892137" cy="592666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C61DDE-C56E-48D4-81A2-DE5069255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82227-37B3-43BC-ADC8-5578DB9E1C27}" type="slidenum">
              <a:rPr lang="en-US" smtClean="0"/>
              <a:t>46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98C5C64-8D01-41AD-97C3-29F3519AF3A9}"/>
                  </a:ext>
                </a:extLst>
              </p:cNvPr>
              <p:cNvSpPr txBox="1"/>
              <p:nvPr/>
            </p:nvSpPr>
            <p:spPr>
              <a:xfrm>
                <a:off x="11393084" y="1814339"/>
                <a:ext cx="1463029" cy="38898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=4%, </m:t>
                      </m:r>
                    </m:oMath>
                  </m:oMathPara>
                </a14:m>
                <a:endParaRPr lang="en-US" sz="240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$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i="1" dirty="0">
                    <a:latin typeface="Cambria Math" panose="02040503050406030204" pitchFamily="18" charset="0"/>
                  </a:rPr>
                  <a:t>…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=.14</m:t>
                      </m:r>
                    </m:oMath>
                  </m:oMathPara>
                </a14:m>
                <a:endParaRPr lang="en-US" sz="24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sz="24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=2%</m:t>
                      </m:r>
                    </m:oMath>
                  </m:oMathPara>
                </a14:m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bar>
                      <m:r>
                        <a:rPr lang="en-US" sz="2400" i="1">
                          <a:latin typeface="Cambria Math" panose="02040503050406030204" pitchFamily="18" charset="0"/>
                        </a:rPr>
                        <m:t>=.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ac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=1.2</m:t>
                      </m:r>
                    </m:oMath>
                  </m:oMathPara>
                </a14:m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=.1</m:t>
                      </m:r>
                    </m:oMath>
                  </m:oMathPara>
                </a14:m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</m:acc>
                      <m:r>
                        <a:rPr lang="en-US" sz="2400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98C5C64-8D01-41AD-97C3-29F3519AF3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93084" y="1814339"/>
                <a:ext cx="1463029" cy="388984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2" descr="Remedy for Sandwiched Managers (Middle Management Tips)">
            <a:extLst>
              <a:ext uri="{FF2B5EF4-FFF2-40B4-BE49-F238E27FC236}">
                <a16:creationId xmlns:a16="http://schemas.microsoft.com/office/drawing/2014/main" id="{71EE91F2-7DEE-43DB-8606-811FA3F402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8373" y="-174020"/>
            <a:ext cx="3706562" cy="2124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166214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Optimal Policy</a:t>
            </a:r>
            <a:r>
              <a:rPr lang="en-US" dirty="0"/>
              <a:t> vs. Equilibrium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2FCD9CE6-AD86-4770-8106-A83C37313AB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571646" y="1863417"/>
                <a:ext cx="7485611" cy="4638225"/>
              </a:xfrm>
            </p:spPr>
            <p:txBody>
              <a:bodyPr>
                <a:normAutofit/>
              </a:bodyPr>
              <a:lstStyle/>
              <a:p>
                <a:r>
                  <a:rPr lang="en-US" sz="3467" dirty="0">
                    <a:solidFill>
                      <a:srgbClr val="487B78"/>
                    </a:solidFill>
                  </a:rPr>
                  <a:t>R</a:t>
                </a:r>
                <a:r>
                  <a:rPr lang="en-US" sz="3200" dirty="0">
                    <a:solidFill>
                      <a:srgbClr val="487B78"/>
                    </a:solidFill>
                  </a:rPr>
                  <a:t>ecall </a:t>
                </a:r>
                <a:r>
                  <a:rPr lang="en-US" sz="3200" dirty="0"/>
                  <a:t>(from models </a:t>
                </a:r>
                <a:br>
                  <a:rPr lang="en-US" sz="3200" dirty="0"/>
                </a:br>
                <a:r>
                  <a:rPr lang="en-US" sz="3200" dirty="0"/>
                  <a:t>             with only one type of a shock)</a:t>
                </a:r>
              </a:p>
              <a:p>
                <a:pPr lvl="1"/>
                <a:r>
                  <a:rPr lang="en-US" sz="2800" dirty="0"/>
                  <a:t>optimal vs. equilibrium </a:t>
                </a:r>
                <a:br>
                  <a:rPr lang="en-US" sz="2800" dirty="0"/>
                </a:br>
                <a:r>
                  <a:rPr lang="en-US" sz="2800" dirty="0"/>
                  <a:t>peso supply depends on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</m:acc>
                  </m:oMath>
                </a14:m>
                <a:endParaRPr lang="en-US" sz="2800" dirty="0"/>
              </a:p>
              <a:p>
                <a:pPr lvl="1"/>
                <a:r>
                  <a:rPr lang="en-US" sz="2800" dirty="0"/>
                  <a:t>individuals hold more dollars </a:t>
                </a:r>
                <a:br>
                  <a:rPr lang="en-US" sz="2800" dirty="0"/>
                </a:br>
                <a:r>
                  <a:rPr lang="en-US" sz="2800" dirty="0"/>
                  <a:t>than socially optimal</a:t>
                </a:r>
              </a:p>
              <a:p>
                <a:pPr lvl="1"/>
                <a:r>
                  <a:rPr lang="en-US" sz="2800" dirty="0"/>
                  <a:t>for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800" dirty="0"/>
                  <a:t>, equilibrium socially optimal   </a:t>
                </a:r>
                <a:endParaRPr lang="en-US" sz="2800" dirty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endParaRPr lang="en-US" sz="3467" dirty="0"/>
              </a:p>
              <a:p>
                <a:pPr marL="0" indent="0">
                  <a:buNone/>
                </a:pPr>
                <a:endParaRPr lang="en-US" sz="3467" dirty="0"/>
              </a:p>
              <a:p>
                <a:endParaRPr lang="en-US" sz="3467" dirty="0"/>
              </a:p>
              <a:p>
                <a:pPr marL="0" indent="0">
                  <a:buNone/>
                </a:pPr>
                <a:endParaRPr lang="en-US" sz="3467" dirty="0">
                  <a:solidFill>
                    <a:srgbClr val="FFFFFF"/>
                  </a:solidFill>
                </a:endParaRPr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2FCD9CE6-AD86-4770-8106-A83C37313AB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571646" y="1863417"/>
                <a:ext cx="7485611" cy="4638225"/>
              </a:xfrm>
              <a:blipFill>
                <a:blip r:embed="rId3"/>
                <a:stretch>
                  <a:fillRect l="-2036" t="-30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058BB61-0C33-4B01-B71E-555D33325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82227-37B3-43BC-ADC8-5578DB9E1C27}" type="slidenum">
              <a:rPr lang="en-US" smtClean="0"/>
              <a:t>47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FA29C8-D20A-48B9-87DF-3CC7F74713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063" y="1863417"/>
            <a:ext cx="9338583" cy="5892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5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Optimal Policy</a:t>
                </a:r>
                <a:r>
                  <a:rPr lang="en-US" dirty="0"/>
                  <a:t> vs. Equilibrium: $-holdings mostly determined by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1574" b="-4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541" y="1477007"/>
            <a:ext cx="9341540" cy="730143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6"/>
              <p:cNvSpPr txBox="1">
                <a:spLocks noChangeArrowheads="1"/>
              </p:cNvSpPr>
              <p:nvPr/>
            </p:nvSpPr>
            <p:spPr bwMode="auto">
              <a:xfrm>
                <a:off x="7544173" y="1353751"/>
                <a:ext cx="2754495" cy="9131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 Unicode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 Unicode MS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 Unicode MS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 Unicode MS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 Unicode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Unicode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Unicode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Unicode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Unicode MS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en-US" sz="2667" dirty="0">
                    <a:solidFill>
                      <a:srgbClr val="C00000"/>
                    </a:solidFill>
                    <a:latin typeface="Corbel" charset="0"/>
                  </a:rPr>
                  <a:t>low sensitivity</a:t>
                </a:r>
              </a:p>
              <a:p>
                <a:pPr algn="ctr" eaLnBrk="1" hangingPunct="1"/>
                <a:r>
                  <a:rPr lang="en-US" sz="2667" dirty="0">
                    <a:solidFill>
                      <a:srgbClr val="C00000"/>
                    </a:solidFill>
                    <a:latin typeface="Corbel" charset="0"/>
                  </a:rPr>
                  <a:t>to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667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667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</m:acc>
                  </m:oMath>
                </a14:m>
                <a:r>
                  <a:rPr lang="en-US" sz="2667" dirty="0">
                    <a:solidFill>
                      <a:srgbClr val="C00000"/>
                    </a:solidFill>
                    <a:latin typeface="Corbel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44173" y="1353751"/>
                <a:ext cx="2754495" cy="913199"/>
              </a:xfrm>
              <a:prstGeom prst="rect">
                <a:avLst/>
              </a:prstGeom>
              <a:blipFill>
                <a:blip r:embed="rId5"/>
                <a:stretch>
                  <a:fillRect t="-6667" b="-17333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>
            <a:cxnSpLocks/>
          </p:cNvCxnSpPr>
          <p:nvPr/>
        </p:nvCxnSpPr>
        <p:spPr>
          <a:xfrm flipH="1">
            <a:off x="6889422" y="2072640"/>
            <a:ext cx="1584018" cy="111999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CD1A71F-A4C5-48EE-BA70-51FE73DB5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82227-37B3-43BC-ADC8-5578DB9E1C27}" type="slidenum">
              <a:rPr lang="en-US" smtClean="0"/>
              <a:t>48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C425260-388A-4549-B7AC-0C4A1E218F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16267" y="1083736"/>
            <a:ext cx="4294291" cy="7017174"/>
          </a:xfrm>
        </p:spPr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784F389-E155-443D-86E6-BB2F6C809133}"/>
                  </a:ext>
                </a:extLst>
              </p:cNvPr>
              <p:cNvSpPr txBox="1"/>
              <p:nvPr/>
            </p:nvSpPr>
            <p:spPr>
              <a:xfrm>
                <a:off x="9970684" y="1388534"/>
                <a:ext cx="1402948" cy="35205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=4%, </m:t>
                      </m:r>
                    </m:oMath>
                  </m:oMathPara>
                </a14:m>
                <a:endParaRPr lang="en-US" sz="24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$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2%</m:t>
                      </m:r>
                    </m:oMath>
                  </m:oMathPara>
                </a14:m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=.14</m:t>
                      </m:r>
                    </m:oMath>
                  </m:oMathPara>
                </a14:m>
                <a:endParaRPr lang="en-US" sz="24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sz="24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=2%</m:t>
                      </m:r>
                    </m:oMath>
                  </m:oMathPara>
                </a14:m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bar>
                      <m:r>
                        <a:rPr lang="en-US" sz="2400" i="1">
                          <a:latin typeface="Cambria Math" panose="02040503050406030204" pitchFamily="18" charset="0"/>
                        </a:rPr>
                        <m:t>=.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ac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=1.2</m:t>
                      </m:r>
                    </m:oMath>
                  </m:oMathPara>
                </a14:m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=.1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784F389-E155-443D-86E6-BB2F6C8091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0684" y="1388534"/>
                <a:ext cx="1402948" cy="352051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898210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Some other issues 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11480" y="1527048"/>
            <a:ext cx="11408797" cy="7563556"/>
          </a:xfrm>
        </p:spPr>
        <p:txBody>
          <a:bodyPr>
            <a:normAutofit/>
          </a:bodyPr>
          <a:lstStyle/>
          <a:p>
            <a:r>
              <a:rPr lang="en-US" dirty="0"/>
              <a:t>Without capital controls: we haven’t solved for the optimal policy, but </a:t>
            </a:r>
            <a:r>
              <a:rPr lang="en-US" dirty="0">
                <a:solidFill>
                  <a:srgbClr val="487B78"/>
                </a:solidFill>
              </a:rPr>
              <a:t>fiscal backing </a:t>
            </a:r>
            <a:r>
              <a:rPr lang="en-US" dirty="0"/>
              <a:t>of local currency can discourage locals hoarding too many $, improve welfare partway</a:t>
            </a:r>
          </a:p>
          <a:p>
            <a:r>
              <a:rPr lang="en-US" dirty="0"/>
              <a:t>The assumption that idiosyncratic risk is uninsurable is easier to digest than one for country-wide risk… if that risk can be hedged (at a price), then individuals still need to hold dollars to absorb the risk they choose to retain – equilibrium should be similar (a conjecture)… </a:t>
            </a:r>
            <a:r>
              <a:rPr lang="en-US" dirty="0">
                <a:solidFill>
                  <a:srgbClr val="487B78"/>
                </a:solidFill>
              </a:rPr>
              <a:t>but policy can also distort the amount of aggregate risk country choose</a:t>
            </a:r>
            <a:r>
              <a:rPr lang="en-US" dirty="0"/>
              <a:t>s to hedge (interesting)</a:t>
            </a:r>
          </a:p>
          <a:p>
            <a:r>
              <a:rPr lang="en-US" dirty="0"/>
              <a:t>Policy, to be effective, has to be accompanied with restrictions (</a:t>
            </a:r>
            <a:r>
              <a:rPr lang="en-US" dirty="0">
                <a:solidFill>
                  <a:srgbClr val="487B78"/>
                </a:solidFill>
              </a:rPr>
              <a:t>individuals can trade to undo the policy – irrelevance result</a:t>
            </a:r>
            <a:r>
              <a:rPr lang="en-US" dirty="0"/>
              <a:t>)</a:t>
            </a:r>
          </a:p>
          <a:p>
            <a:endParaRPr lang="en-US" sz="3200" dirty="0"/>
          </a:p>
          <a:p>
            <a:pPr marL="0" indent="0">
              <a:buNone/>
            </a:pPr>
            <a:endParaRPr lang="en-US" sz="3467" dirty="0"/>
          </a:p>
          <a:p>
            <a:pPr marL="0" indent="0">
              <a:buNone/>
            </a:pPr>
            <a:endParaRPr lang="en-US" sz="3467" dirty="0"/>
          </a:p>
          <a:p>
            <a:endParaRPr lang="en-US" sz="3467" dirty="0"/>
          </a:p>
          <a:p>
            <a:pPr marL="0" indent="0">
              <a:buNone/>
            </a:pPr>
            <a:endParaRPr lang="en-US" sz="3467" dirty="0">
              <a:solidFill>
                <a:srgbClr val="FFFFFF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2E51971-D03B-4279-8E9F-D313DFC88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82227-37B3-43BC-ADC8-5578DB9E1C27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2948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55F0C-E0BA-4125-B846-D013D82E8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 Assets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61D04B-FBE3-43E4-9AE8-EE61432222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60000"/>
              </a:lnSpc>
            </a:pPr>
            <a:r>
              <a:rPr lang="en-US" dirty="0"/>
              <a:t>Asset Price = E[PV(</a:t>
            </a:r>
            <a:r>
              <a:rPr lang="en-US" dirty="0">
                <a:solidFill>
                  <a:srgbClr val="487B78"/>
                </a:solidFill>
              </a:rPr>
              <a:t>cash flows</a:t>
            </a:r>
            <a:r>
              <a:rPr lang="en-US" dirty="0"/>
              <a:t>)] + E[PV(</a:t>
            </a:r>
            <a:r>
              <a:rPr lang="en-US" dirty="0">
                <a:solidFill>
                  <a:srgbClr val="487B78"/>
                </a:solidFill>
              </a:rPr>
              <a:t>service flows</a:t>
            </a:r>
            <a:r>
              <a:rPr lang="en-US" dirty="0"/>
              <a:t>)]</a:t>
            </a:r>
          </a:p>
          <a:p>
            <a:pPr marL="0" indent="0">
              <a:lnSpc>
                <a:spcPct val="60000"/>
              </a:lnSpc>
              <a:buNone/>
            </a:pPr>
            <a:r>
              <a:rPr lang="en-US" dirty="0"/>
              <a:t>		         </a:t>
            </a:r>
            <a:r>
              <a:rPr lang="en-US" sz="2667" dirty="0"/>
              <a:t>dividends/interest</a:t>
            </a:r>
            <a:endParaRPr lang="en-US" dirty="0"/>
          </a:p>
          <a:p>
            <a:pPr lvl="1"/>
            <a:r>
              <a:rPr lang="en-US" dirty="0"/>
              <a:t>Service flows/convenience yield</a:t>
            </a:r>
          </a:p>
          <a:p>
            <a:pPr marL="1828754" lvl="1" indent="-609585">
              <a:buFont typeface="+mj-lt"/>
              <a:buAutoNum type="arabicPeriod"/>
            </a:pPr>
            <a:r>
              <a:rPr lang="en-US" dirty="0">
                <a:solidFill>
                  <a:srgbClr val="487B78"/>
                </a:solidFill>
              </a:rPr>
              <a:t>Collateral: </a:t>
            </a:r>
            <a:r>
              <a:rPr lang="en-US" dirty="0"/>
              <a:t>relax constraints (Lagrange multiplier)</a:t>
            </a:r>
          </a:p>
          <a:p>
            <a:pPr marL="1828754" lvl="1" indent="-609585">
              <a:buFont typeface="+mj-lt"/>
              <a:buAutoNum type="arabicPeriod"/>
            </a:pPr>
            <a:r>
              <a:rPr lang="en-US" dirty="0">
                <a:solidFill>
                  <a:srgbClr val="487B78"/>
                </a:solidFill>
              </a:rPr>
              <a:t>Safe asset: 			[good friend analogy]</a:t>
            </a:r>
          </a:p>
          <a:p>
            <a:pPr lvl="4"/>
            <a:r>
              <a:rPr lang="en-US" dirty="0"/>
              <a:t>When one needs funds, one can sell at stable price</a:t>
            </a:r>
            <a:br>
              <a:rPr lang="en-US" dirty="0"/>
            </a:br>
            <a:r>
              <a:rPr lang="en-US" dirty="0"/>
              <a:t>… since others buy</a:t>
            </a:r>
          </a:p>
          <a:p>
            <a:pPr lvl="4"/>
            <a:r>
              <a:rPr lang="en-US" dirty="0"/>
              <a:t>Partial insurance through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retrading</a:t>
            </a:r>
            <a:r>
              <a:rPr lang="en-US" sz="2133" dirty="0"/>
              <a:t>  - market liquidity!</a:t>
            </a:r>
            <a:endParaRPr lang="en-US" dirty="0"/>
          </a:p>
          <a:p>
            <a:pPr marL="1828754" lvl="1" indent="-609585">
              <a:buFont typeface="+mj-lt"/>
              <a:buAutoNum type="arabicPeriod"/>
            </a:pPr>
            <a:r>
              <a:rPr lang="en-US" dirty="0">
                <a:solidFill>
                  <a:srgbClr val="487B78"/>
                </a:solidFill>
              </a:rPr>
              <a:t>Money </a:t>
            </a:r>
            <a:r>
              <a:rPr lang="en-US" dirty="0"/>
              <a:t>(narrow): relax double-coincidence of wants</a:t>
            </a:r>
          </a:p>
          <a:p>
            <a:pPr lvl="1"/>
            <a:r>
              <a:rPr lang="en-US" dirty="0"/>
              <a:t>Higher Asset Price = lower expected return</a:t>
            </a:r>
          </a:p>
          <a:p>
            <a:pPr lvl="2"/>
            <a:endParaRPr lang="en-US" dirty="0"/>
          </a:p>
          <a:p>
            <a:r>
              <a:rPr lang="en-US" dirty="0"/>
              <a:t>Problem: safe asset + money status might burst like a bubble </a:t>
            </a:r>
          </a:p>
          <a:p>
            <a:pPr lvl="1"/>
            <a:r>
              <a:rPr lang="en-US" dirty="0"/>
              <a:t>Multiple equilibria: 	</a:t>
            </a:r>
            <a:r>
              <a:rPr lang="en-US" dirty="0">
                <a:solidFill>
                  <a:srgbClr val="487B78"/>
                </a:solidFill>
              </a:rPr>
              <a:t>	[safe asset tautology]</a:t>
            </a:r>
          </a:p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F95CF56-F05D-46F8-ABE4-6A6D64220837}"/>
              </a:ext>
            </a:extLst>
          </p:cNvPr>
          <p:cNvGrpSpPr/>
          <p:nvPr/>
        </p:nvGrpSpPr>
        <p:grpSpPr>
          <a:xfrm>
            <a:off x="9904880" y="1434163"/>
            <a:ext cx="3766318" cy="3101270"/>
            <a:chOff x="6054290" y="2012448"/>
            <a:chExt cx="5805100" cy="3649490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487F1BCD-AE56-497B-A56C-FA6F66A07F38}"/>
                </a:ext>
              </a:extLst>
            </p:cNvPr>
            <p:cNvCxnSpPr>
              <a:cxnSpLocks/>
            </p:cNvCxnSpPr>
            <p:nvPr/>
          </p:nvCxnSpPr>
          <p:spPr>
            <a:xfrm>
              <a:off x="6532334" y="4980088"/>
              <a:ext cx="528426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6564CD5-160A-4D26-A9D0-817162E4B5E9}"/>
                </a:ext>
              </a:extLst>
            </p:cNvPr>
            <p:cNvSpPr txBox="1"/>
            <p:nvPr/>
          </p:nvSpPr>
          <p:spPr>
            <a:xfrm>
              <a:off x="9708284" y="4901353"/>
              <a:ext cx="2151106" cy="7605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+mj-lt"/>
                </a:rPr>
                <a:t>Covariance</a:t>
              </a:r>
            </a:p>
            <a:p>
              <a:r>
                <a:rPr lang="en-US" dirty="0">
                  <a:latin typeface="+mj-lt"/>
                </a:rPr>
                <a:t>with economy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460CAE25-5220-4A3C-AAB1-FA4A3A626ED7}"/>
                </a:ext>
              </a:extLst>
            </p:cNvPr>
            <p:cNvSpPr/>
            <p:nvPr/>
          </p:nvSpPr>
          <p:spPr>
            <a:xfrm rot="20739477">
              <a:off x="6054290" y="2134723"/>
              <a:ext cx="5581023" cy="206942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AEE5DD67-3DEF-4EB5-9BA5-4C04C8ED82B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57161" y="2012448"/>
              <a:ext cx="0" cy="2968629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573BEAFA-BFFD-41A8-8C96-49E863070FD0}"/>
                </a:ext>
              </a:extLst>
            </p:cNvPr>
            <p:cNvSpPr/>
            <p:nvPr/>
          </p:nvSpPr>
          <p:spPr>
            <a:xfrm rot="20966412">
              <a:off x="6307393" y="2939581"/>
              <a:ext cx="4032770" cy="1315005"/>
            </a:xfrm>
            <a:prstGeom prst="ellipse">
              <a:avLst/>
            </a:prstGeom>
            <a:noFill/>
            <a:ln w="2857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BF370885-9CC5-4B60-891F-EE5EAD12A461}"/>
                </a:ext>
              </a:extLst>
            </p:cNvPr>
            <p:cNvSpPr/>
            <p:nvPr/>
          </p:nvSpPr>
          <p:spPr>
            <a:xfrm rot="21169617">
              <a:off x="6370886" y="3349835"/>
              <a:ext cx="1770180" cy="896227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15306279-65DC-4107-9797-86503020BBC9}"/>
                </a:ext>
              </a:extLst>
            </p:cNvPr>
            <p:cNvSpPr/>
            <p:nvPr/>
          </p:nvSpPr>
          <p:spPr>
            <a:xfrm rot="20739477">
              <a:off x="7254422" y="3704512"/>
              <a:ext cx="535888" cy="51044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1DB0FEB-8E0D-45EA-8512-5B77E9DA759A}"/>
                </a:ext>
              </a:extLst>
            </p:cNvPr>
            <p:cNvSpPr txBox="1"/>
            <p:nvPr/>
          </p:nvSpPr>
          <p:spPr>
            <a:xfrm>
              <a:off x="9560492" y="2160223"/>
              <a:ext cx="1915877" cy="9778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85000"/>
                    </a:schemeClr>
                  </a:solidFill>
                  <a:latin typeface="+mj-lt"/>
                </a:rPr>
                <a:t>Financial </a:t>
              </a:r>
              <a:br>
                <a:rPr lang="en-US" sz="2400" dirty="0">
                  <a:solidFill>
                    <a:schemeClr val="bg1">
                      <a:lumMod val="85000"/>
                    </a:schemeClr>
                  </a:solidFill>
                  <a:latin typeface="+mj-lt"/>
                </a:rPr>
              </a:br>
              <a:r>
                <a:rPr lang="en-US" sz="2400" dirty="0">
                  <a:solidFill>
                    <a:schemeClr val="bg1">
                      <a:lumMod val="85000"/>
                    </a:schemeClr>
                  </a:solidFill>
                  <a:latin typeface="+mj-lt"/>
                </a:rPr>
                <a:t>   assets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D5E384C-94C8-48F0-A5A2-CC28D99FD03C}"/>
                </a:ext>
              </a:extLst>
            </p:cNvPr>
            <p:cNvSpPr txBox="1"/>
            <p:nvPr/>
          </p:nvSpPr>
          <p:spPr>
            <a:xfrm>
              <a:off x="7945131" y="3073942"/>
              <a:ext cx="2059254" cy="9778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+mj-lt"/>
                </a:rPr>
                <a:t>Collateral </a:t>
              </a:r>
            </a:p>
            <a:p>
              <a:r>
                <a:rPr lang="en-US" sz="2400" dirty="0">
                  <a:latin typeface="+mj-lt"/>
                </a:rPr>
                <a:t>   assets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DBE9687-D466-45D5-9679-1FEC870D69E6}"/>
                </a:ext>
              </a:extLst>
            </p:cNvPr>
            <p:cNvSpPr txBox="1"/>
            <p:nvPr/>
          </p:nvSpPr>
          <p:spPr>
            <a:xfrm>
              <a:off x="6497609" y="3365906"/>
              <a:ext cx="1714253" cy="7605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+mj-lt"/>
                </a:rPr>
                <a:t>Safe assets</a:t>
              </a:r>
              <a:endParaRPr lang="en-US" sz="2000" dirty="0">
                <a:latin typeface="+mj-lt"/>
              </a:endParaRPr>
            </a:p>
            <a:p>
              <a:endParaRPr lang="en-US" dirty="0">
                <a:latin typeface="+mj-lt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F3209E0-8CA6-4C83-9C9D-CA2635BEBA18}"/>
                </a:ext>
              </a:extLst>
            </p:cNvPr>
            <p:cNvSpPr txBox="1"/>
            <p:nvPr/>
          </p:nvSpPr>
          <p:spPr>
            <a:xfrm>
              <a:off x="6862145" y="3843775"/>
              <a:ext cx="1190030" cy="3286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400"/>
                </a:lnSpc>
              </a:pPr>
              <a:r>
                <a:rPr lang="en-US" dirty="0">
                  <a:latin typeface="+mj-lt"/>
                </a:rPr>
                <a:t>Money</a:t>
              </a:r>
            </a:p>
          </p:txBody>
        </p:sp>
      </p:grp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C0DFDEBD-77C1-49D0-A891-69ECFB7AB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82227-37B3-43BC-ADC8-5578DB9E1C2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413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Conclusions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11480" y="1527048"/>
            <a:ext cx="11408797" cy="8015111"/>
          </a:xfrm>
        </p:spPr>
        <p:txBody>
          <a:bodyPr>
            <a:normAutofit/>
          </a:bodyPr>
          <a:lstStyle/>
          <a:p>
            <a:r>
              <a:rPr lang="en-US" sz="3467" dirty="0"/>
              <a:t>Endogenous</a:t>
            </a:r>
            <a:r>
              <a:rPr lang="en-US" sz="3467" dirty="0">
                <a:solidFill>
                  <a:srgbClr val="487B78"/>
                </a:solidFill>
              </a:rPr>
              <a:t> value of money</a:t>
            </a:r>
          </a:p>
          <a:p>
            <a:pPr lvl="1"/>
            <a:r>
              <a:rPr lang="en-US" sz="2933" dirty="0">
                <a:solidFill>
                  <a:srgbClr val="487B78"/>
                </a:solidFill>
              </a:rPr>
              <a:t>local currency: 	</a:t>
            </a:r>
            <a:r>
              <a:rPr lang="en-US" sz="2933" dirty="0"/>
              <a:t>insurance against idiosyncratic risk</a:t>
            </a:r>
          </a:p>
          <a:p>
            <a:pPr lvl="1"/>
            <a:r>
              <a:rPr lang="en-US" sz="2933" dirty="0">
                <a:solidFill>
                  <a:srgbClr val="487B78"/>
                </a:solidFill>
              </a:rPr>
              <a:t>global currency: 	</a:t>
            </a:r>
            <a:r>
              <a:rPr lang="en-US" sz="2933" dirty="0"/>
              <a:t>insurance for country-wide and idiosyncratic risk</a:t>
            </a:r>
          </a:p>
          <a:p>
            <a:pPr lvl="1"/>
            <a:r>
              <a:rPr lang="en-US" sz="2933" dirty="0">
                <a:solidFill>
                  <a:srgbClr val="487B78"/>
                </a:solidFill>
              </a:rPr>
              <a:t>exchange rate </a:t>
            </a:r>
            <a:r>
              <a:rPr lang="en-US" sz="2933" dirty="0"/>
              <a:t>is endogenous</a:t>
            </a:r>
          </a:p>
          <a:p>
            <a:r>
              <a:rPr lang="en-US" sz="3467" dirty="0">
                <a:solidFill>
                  <a:srgbClr val="487B78"/>
                </a:solidFill>
              </a:rPr>
              <a:t>Optimal </a:t>
            </a:r>
            <a:r>
              <a:rPr lang="en-US" sz="3467" dirty="0"/>
              <a:t>policy</a:t>
            </a:r>
          </a:p>
          <a:p>
            <a:pPr lvl="1"/>
            <a:r>
              <a:rPr lang="en-US" sz="2933" dirty="0"/>
              <a:t>without idiosyncratic risk, equilibrium is optimal</a:t>
            </a:r>
          </a:p>
          <a:p>
            <a:pPr lvl="1"/>
            <a:r>
              <a:rPr lang="en-US" sz="2933" dirty="0"/>
              <a:t>optimal </a:t>
            </a:r>
            <a:r>
              <a:rPr lang="en-US" sz="2933" dirty="0">
                <a:solidFill>
                  <a:srgbClr val="487B78"/>
                </a:solidFill>
              </a:rPr>
              <a:t>dollar </a:t>
            </a:r>
            <a:r>
              <a:rPr lang="en-US" sz="2933" dirty="0"/>
              <a:t>savings increasing in σ,</a:t>
            </a:r>
            <a:r>
              <a:rPr lang="en-US" sz="2933" dirty="0">
                <a:solidFill>
                  <a:srgbClr val="487B78"/>
                </a:solidFill>
              </a:rPr>
              <a:t> idiosyncratic risk matters little</a:t>
            </a:r>
          </a:p>
          <a:p>
            <a:r>
              <a:rPr lang="en-US" sz="3467" dirty="0">
                <a:solidFill>
                  <a:srgbClr val="487B78"/>
                </a:solidFill>
              </a:rPr>
              <a:t>Equilibrium </a:t>
            </a:r>
            <a:r>
              <a:rPr lang="en-US" sz="3467" dirty="0"/>
              <a:t>effects</a:t>
            </a:r>
          </a:p>
          <a:p>
            <a:pPr lvl="1"/>
            <a:r>
              <a:rPr lang="en-US" sz="2933" dirty="0"/>
              <a:t>equilibrium </a:t>
            </a:r>
            <a:r>
              <a:rPr lang="en-US" sz="2933" dirty="0">
                <a:solidFill>
                  <a:srgbClr val="487B78"/>
                </a:solidFill>
              </a:rPr>
              <a:t>dollar </a:t>
            </a:r>
            <a:r>
              <a:rPr lang="en-US" sz="2933" dirty="0"/>
              <a:t>savings </a:t>
            </a:r>
            <a:r>
              <a:rPr lang="en-US" sz="2933" dirty="0">
                <a:solidFill>
                  <a:srgbClr val="487B78"/>
                </a:solidFill>
              </a:rPr>
              <a:t>are rising in idiosyncratic </a:t>
            </a:r>
            <a:r>
              <a:rPr lang="en-US" sz="2933" dirty="0">
                <a:solidFill>
                  <a:schemeClr val="bg1"/>
                </a:solidFill>
              </a:rPr>
              <a:t>risk </a:t>
            </a:r>
            <a:br>
              <a:rPr lang="en-US" sz="2933" dirty="0"/>
            </a:br>
            <a:r>
              <a:rPr lang="en-US" sz="2933" dirty="0"/>
              <a:t>(render local currency worthless at some point) </a:t>
            </a:r>
          </a:p>
          <a:p>
            <a:pPr lvl="1"/>
            <a:r>
              <a:rPr lang="en-US" sz="2933" dirty="0"/>
              <a:t>currencies are </a:t>
            </a:r>
            <a:r>
              <a:rPr lang="en-US" sz="2933" dirty="0">
                <a:solidFill>
                  <a:srgbClr val="487B78"/>
                </a:solidFill>
              </a:rPr>
              <a:t>imperfect substitutes </a:t>
            </a:r>
            <a:r>
              <a:rPr lang="en-US" sz="2933" dirty="0"/>
              <a:t>(for hedging idiosyncratic risk)</a:t>
            </a:r>
          </a:p>
          <a:p>
            <a:pPr lvl="1"/>
            <a:r>
              <a:rPr lang="en-US" sz="2933" dirty="0"/>
              <a:t>value of local currency </a:t>
            </a:r>
            <a:r>
              <a:rPr lang="en-US" sz="2667" dirty="0">
                <a:solidFill>
                  <a:srgbClr val="487B78"/>
                </a:solidFill>
                <a:sym typeface="Symbol"/>
              </a:rPr>
              <a:t> - shaped </a:t>
            </a:r>
            <a:r>
              <a:rPr lang="en-US" sz="2667" dirty="0">
                <a:sym typeface="Symbol"/>
              </a:rPr>
              <a:t>in idiosyncratic risk</a:t>
            </a:r>
          </a:p>
          <a:p>
            <a:pPr lvl="1"/>
            <a:r>
              <a:rPr lang="en-US" sz="2667" dirty="0">
                <a:solidFill>
                  <a:srgbClr val="487B78"/>
                </a:solidFill>
                <a:sym typeface="Symbol"/>
              </a:rPr>
              <a:t>sudden strop: </a:t>
            </a:r>
            <a:r>
              <a:rPr lang="en-US" sz="2667" dirty="0">
                <a:sym typeface="Symbol"/>
              </a:rPr>
              <a:t>extreme from $-borrowing to the limit to $-hoarding</a:t>
            </a:r>
          </a:p>
          <a:p>
            <a:pPr lvl="1"/>
            <a:r>
              <a:rPr lang="en-US" sz="2667" dirty="0">
                <a:solidFill>
                  <a:srgbClr val="487B78"/>
                </a:solidFill>
                <a:sym typeface="Symbol"/>
              </a:rPr>
              <a:t>Spillovers </a:t>
            </a:r>
            <a:r>
              <a:rPr lang="en-US" sz="2667" dirty="0">
                <a:sym typeface="Symbol"/>
              </a:rPr>
              <a:t>from large country’s monetary policy to small economy and the value of its currency </a:t>
            </a:r>
            <a:endParaRPr lang="en-US" sz="2933" dirty="0"/>
          </a:p>
          <a:p>
            <a:endParaRPr lang="en-US" sz="3200" dirty="0"/>
          </a:p>
          <a:p>
            <a:pPr marL="0" indent="0">
              <a:buNone/>
            </a:pPr>
            <a:endParaRPr lang="en-US" sz="3467" dirty="0"/>
          </a:p>
          <a:p>
            <a:pPr marL="0" indent="0">
              <a:buNone/>
            </a:pPr>
            <a:endParaRPr lang="en-US" sz="3467" dirty="0"/>
          </a:p>
          <a:p>
            <a:endParaRPr lang="en-US" sz="3467" dirty="0"/>
          </a:p>
          <a:p>
            <a:pPr marL="0" indent="0">
              <a:buNone/>
            </a:pPr>
            <a:endParaRPr lang="en-US" sz="3467" dirty="0">
              <a:solidFill>
                <a:srgbClr val="FFFFFF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B80511C-CF5B-424B-AAB1-0AE634BE9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82227-37B3-43BC-ADC8-5578DB9E1C27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98290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ChangeArrowheads="1"/>
          </p:cNvSpPr>
          <p:nvPr>
            <p:ph type="title"/>
          </p:nvPr>
        </p:nvSpPr>
        <p:spPr>
          <a:xfrm>
            <a:off x="2743200" y="1930400"/>
            <a:ext cx="10972800" cy="2235200"/>
          </a:xfrm>
        </p:spPr>
        <p:txBody>
          <a:bodyPr/>
          <a:lstStyle/>
          <a:p>
            <a:pPr eaLnBrk="1" hangingPunct="1"/>
            <a:r>
              <a:rPr lang="en-US" sz="10666">
                <a:latin typeface="Arial" charset="0"/>
                <a:ea typeface="ＭＳ Ｐゴシック" charset="0"/>
                <a:cs typeface="ＭＳ Ｐゴシック" charset="0"/>
              </a:rPr>
              <a:t>Thank you!</a:t>
            </a:r>
            <a:endParaRPr lang="en-US" sz="10666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EED0B5A-7E83-4C5C-9C6C-4F8A58695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82227-37B3-43BC-ADC8-5578DB9E1C27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346811"/>
      </p:ext>
    </p:extLst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44269" y="1260844"/>
                <a:ext cx="11679731" cy="7843997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Endogenous value of money in 2 countries</a:t>
                </a:r>
              </a:p>
              <a:p>
                <a:pPr lvl="1"/>
                <a:r>
                  <a:rPr lang="en-US" dirty="0"/>
                  <a:t>Local currency:   better hedge for idiosyncratic risk </a:t>
                </a:r>
                <a:r>
                  <a:rPr lang="en-US" sz="1600" dirty="0"/>
                  <a:t>(non-tradeable consumption)</a:t>
                </a:r>
                <a:endParaRPr lang="en-US" dirty="0"/>
              </a:p>
              <a:p>
                <a:pPr lvl="1"/>
                <a:r>
                  <a:rPr lang="en-US" dirty="0"/>
                  <a:t>Global currency: hedge against </a:t>
                </a:r>
                <a:r>
                  <a:rPr lang="en-US" dirty="0" err="1"/>
                  <a:t>ToT</a:t>
                </a:r>
                <a:r>
                  <a:rPr lang="en-US" dirty="0"/>
                  <a:t> + export productivity shocks</a:t>
                </a:r>
              </a:p>
              <a:p>
                <a:pPr lvl="1"/>
                <a:r>
                  <a:rPr lang="en-US" dirty="0"/>
                  <a:t>Exchange rate endogenous</a:t>
                </a:r>
              </a:p>
              <a:p>
                <a:r>
                  <a:rPr lang="en-US" dirty="0"/>
                  <a:t>Spillover effects from foreign monetary policy </a:t>
                </a:r>
              </a:p>
              <a:p>
                <a:r>
                  <a:rPr lang="en-US" dirty="0"/>
                  <a:t>Nuanced Mundell-Fleming Trilemma</a:t>
                </a:r>
              </a:p>
              <a:p>
                <a:pPr lvl="1"/>
                <a:r>
                  <a:rPr lang="en-US" dirty="0"/>
                  <a:t>Local and global money have different risk profile </a:t>
                </a:r>
                <a:r>
                  <a:rPr lang="en-US" sz="1867" dirty="0"/>
                  <a:t>(imperfect substitutes)</a:t>
                </a:r>
                <a:r>
                  <a:rPr lang="en-US" dirty="0"/>
                  <a:t> 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increases </a:t>
                </a:r>
                <a:r>
                  <a:rPr lang="en-US" dirty="0" err="1"/>
                  <a:t>MoPo</a:t>
                </a:r>
                <a:r>
                  <a:rPr lang="en-US" dirty="0"/>
                  <a:t> space </a:t>
                </a:r>
              </a:p>
              <a:p>
                <a:pPr lvl="1"/>
                <a:r>
                  <a:rPr lang="en-US" dirty="0"/>
                  <a:t>Too high inflation: </a:t>
                </a:r>
                <a:br>
                  <a:rPr lang="en-US" dirty="0"/>
                </a:br>
                <a:r>
                  <a:rPr lang="en-US" dirty="0"/>
                  <a:t>local citizens substitute local currency for global currency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limits </a:t>
                </a:r>
                <a:r>
                  <a:rPr lang="en-US" dirty="0" err="1"/>
                  <a:t>MoPo</a:t>
                </a:r>
                <a:r>
                  <a:rPr lang="en-US" dirty="0"/>
                  <a:t> space</a:t>
                </a:r>
              </a:p>
              <a:p>
                <a:r>
                  <a:rPr lang="en-US" dirty="0"/>
                  <a:t>Central Bank’s foreign reserves holding: Irrelevance Result</a:t>
                </a:r>
              </a:p>
              <a:p>
                <a:r>
                  <a:rPr lang="en-US" dirty="0"/>
                  <a:t>Optimal Monetary Policy </a:t>
                </a:r>
              </a:p>
              <a:p>
                <a:pPr lvl="1"/>
                <a:r>
                  <a:rPr lang="en-US" dirty="0"/>
                  <a:t>Idiosyncratic risk – correct pecuniary externality (real interest rate)</a:t>
                </a:r>
              </a:p>
              <a:p>
                <a:pPr lvl="1"/>
                <a:r>
                  <a:rPr lang="en-US" dirty="0"/>
                  <a:t>International savings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44269" y="1260844"/>
                <a:ext cx="11679731" cy="7843997"/>
              </a:xfrm>
              <a:blipFill>
                <a:blip r:embed="rId2"/>
                <a:stretch>
                  <a:fillRect l="-1409" t="-2486" r="-10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BBFA9-ED81-4354-A7DB-CEDE57D3F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82227-37B3-43BC-ADC8-5578DB9E1C27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3277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Foreign Currency Reserves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Irrelevance Theorem: If central bank holds global money (reserves) citizens in small country will hold accordingly less</a:t>
            </a:r>
          </a:p>
          <a:p>
            <a:pPr marL="609585" lvl="1" indent="0">
              <a:buNone/>
            </a:pPr>
            <a:endParaRPr lang="en-US" dirty="0"/>
          </a:p>
          <a:p>
            <a:r>
              <a:rPr lang="en-US" dirty="0"/>
              <a:t>Remarks:</a:t>
            </a:r>
          </a:p>
          <a:p>
            <a:pPr lvl="1"/>
            <a:r>
              <a:rPr lang="en-US" dirty="0"/>
              <a:t>If central banks holds more $-reserves than citizens would like to hold, then agents borrow foreign currency from abroad</a:t>
            </a:r>
          </a:p>
          <a:p>
            <a:pPr lvl="1"/>
            <a:r>
              <a:rPr lang="en-US" dirty="0"/>
              <a:t>If local money is worthless (without foreign reserves), then the value of local money derives only from the reserves</a:t>
            </a:r>
          </a:p>
          <a:p>
            <a:pPr lvl="1"/>
            <a:r>
              <a:rPr lang="en-US" dirty="0"/>
              <a:t>If government borrows $, small country citizens will hold accordingly more $</a:t>
            </a:r>
          </a:p>
          <a:p>
            <a:pPr lvl="1"/>
            <a:r>
              <a:rPr lang="en-US" dirty="0"/>
              <a:t>With fiscal backing of the local money, there are more nuances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B0D96B-3F35-4F28-95C5-FC12A2F34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82227-37B3-43BC-ADC8-5578DB9E1C27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38762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intuition: only idiosyncratic risk…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4270" y="1455175"/>
            <a:ext cx="11408797" cy="7197589"/>
          </a:xfrm>
        </p:spPr>
        <p:txBody>
          <a:bodyPr>
            <a:normAutofit/>
          </a:bodyPr>
          <a:lstStyle/>
          <a:p>
            <a:r>
              <a:rPr lang="en-US" sz="3467" dirty="0"/>
              <a:t>Scale invariance ⇒ state variable </a:t>
            </a:r>
            <a:r>
              <a:rPr lang="en-US" sz="3467" dirty="0" err="1"/>
              <a:t>ν</a:t>
            </a:r>
            <a:r>
              <a:rPr lang="en-US" sz="3467" baseline="-25000" dirty="0" err="1"/>
              <a:t>t</a:t>
            </a:r>
            <a:r>
              <a:rPr lang="en-US" sz="3467" dirty="0"/>
              <a:t> = $</a:t>
            </a:r>
            <a:r>
              <a:rPr lang="en-US" sz="3467" baseline="-25000" dirty="0"/>
              <a:t>t</a:t>
            </a:r>
            <a:r>
              <a:rPr lang="en-US" sz="3467" dirty="0"/>
              <a:t>/K</a:t>
            </a:r>
            <a:r>
              <a:rPr lang="en-US" sz="3467" baseline="-25000" dirty="0"/>
              <a:t>t</a:t>
            </a:r>
            <a:r>
              <a:rPr lang="en-US" sz="3467" dirty="0"/>
              <a:t>.  Portfolio weights</a:t>
            </a:r>
          </a:p>
          <a:p>
            <a:endParaRPr lang="en-US" sz="3467" dirty="0"/>
          </a:p>
          <a:p>
            <a:endParaRPr lang="en-US" sz="3467" dirty="0"/>
          </a:p>
          <a:p>
            <a:pPr marL="0" indent="0">
              <a:buNone/>
            </a:pPr>
            <a:endParaRPr lang="en-US" sz="3467" dirty="0"/>
          </a:p>
          <a:p>
            <a:r>
              <a:rPr lang="en-US" sz="3467" dirty="0"/>
              <a:t>Overall portfolio has risk </a:t>
            </a:r>
          </a:p>
          <a:p>
            <a:endParaRPr lang="en-US" sz="3467" dirty="0"/>
          </a:p>
          <a:p>
            <a:r>
              <a:rPr lang="en-US" sz="3467" dirty="0"/>
              <a:t>Price of risk </a:t>
            </a:r>
          </a:p>
          <a:p>
            <a:pPr marL="0" indent="0">
              <a:buNone/>
            </a:pPr>
            <a:endParaRPr lang="en-US" sz="3467" dirty="0"/>
          </a:p>
          <a:p>
            <a:endParaRPr lang="en-US" sz="3467" dirty="0"/>
          </a:p>
          <a:p>
            <a:pPr marL="0" indent="0">
              <a:buNone/>
            </a:pPr>
            <a:r>
              <a:rPr lang="en-US" sz="3467" dirty="0">
                <a:solidFill>
                  <a:srgbClr val="FFFFFF"/>
                </a:solidFill>
              </a:rPr>
              <a:t>.</a:t>
            </a:r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/>
        </p:nvGraphicFramePr>
        <p:xfrm>
          <a:off x="3050825" y="6206069"/>
          <a:ext cx="10011833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74" name="Equation" r:id="rId4" imgW="4000500" imgH="431800" progId="Equation.3">
                  <p:embed/>
                </p:oleObj>
              </mc:Choice>
              <mc:Fallback>
                <p:oleObj name="Equation" r:id="rId4" imgW="4000500" imgH="431800" progId="Equation.3">
                  <p:embed/>
                  <p:pic>
                    <p:nvPicPr>
                      <p:cNvPr id="30" name="Object 29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050825" y="6206069"/>
                        <a:ext cx="10011833" cy="1079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/>
          <p:cNvGraphicFramePr>
            <a:graphicFrameLocks noChangeAspect="1"/>
          </p:cNvGraphicFramePr>
          <p:nvPr/>
        </p:nvGraphicFramePr>
        <p:xfrm>
          <a:off x="6299900" y="2140659"/>
          <a:ext cx="2482849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75" name="Equation" r:id="rId6" imgW="990600" imgH="431800" progId="Equation.3">
                  <p:embed/>
                </p:oleObj>
              </mc:Choice>
              <mc:Fallback>
                <p:oleObj name="Equation" r:id="rId6" imgW="990600" imgH="431800" progId="Equation.3">
                  <p:embed/>
                  <p:pic>
                    <p:nvPicPr>
                      <p:cNvPr id="35" name="Object 34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299900" y="2140659"/>
                        <a:ext cx="2482849" cy="1079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/>
          <p:cNvGraphicFramePr>
            <a:graphicFrameLocks noChangeAspect="1"/>
          </p:cNvGraphicFramePr>
          <p:nvPr/>
        </p:nvGraphicFramePr>
        <p:xfrm>
          <a:off x="2678983" y="2163235"/>
          <a:ext cx="2451100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76" name="Equation" r:id="rId8" imgW="977900" imgH="431800" progId="Equation.3">
                  <p:embed/>
                </p:oleObj>
              </mc:Choice>
              <mc:Fallback>
                <p:oleObj name="Equation" r:id="rId8" imgW="977900" imgH="431800" progId="Equation.3">
                  <p:embed/>
                  <p:pic>
                    <p:nvPicPr>
                      <p:cNvPr id="36" name="Object 35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678983" y="2163235"/>
                        <a:ext cx="2451100" cy="1079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/>
          <p:cNvGraphicFramePr>
            <a:graphicFrameLocks noChangeAspect="1"/>
          </p:cNvGraphicFramePr>
          <p:nvPr/>
        </p:nvGraphicFramePr>
        <p:xfrm>
          <a:off x="9693625" y="2163946"/>
          <a:ext cx="3596216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77" name="Equation" r:id="rId10" imgW="1435100" imgH="431800" progId="Equation.3">
                  <p:embed/>
                </p:oleObj>
              </mc:Choice>
              <mc:Fallback>
                <p:oleObj name="Equation" r:id="rId10" imgW="1435100" imgH="431800" progId="Equation.3">
                  <p:embed/>
                  <p:pic>
                    <p:nvPicPr>
                      <p:cNvPr id="37" name="Object 36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9693625" y="2163946"/>
                        <a:ext cx="3596216" cy="1079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/>
        </p:nvGraphicFramePr>
        <p:xfrm>
          <a:off x="10297578" y="3088218"/>
          <a:ext cx="1018116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78" name="Equation" r:id="rId12" imgW="406400" imgH="431800" progId="Equation.3">
                  <p:embed/>
                </p:oleObj>
              </mc:Choice>
              <mc:Fallback>
                <p:oleObj name="Equation" r:id="rId12" imgW="406400" imgH="431800" progId="Equation.3">
                  <p:embed/>
                  <p:pic>
                    <p:nvPicPr>
                      <p:cNvPr id="38" name="Object 37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0297578" y="3088218"/>
                        <a:ext cx="1018116" cy="1079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/>
          <p:cNvGraphicFramePr>
            <a:graphicFrameLocks noChangeAspect="1"/>
          </p:cNvGraphicFramePr>
          <p:nvPr/>
        </p:nvGraphicFramePr>
        <p:xfrm>
          <a:off x="3122789" y="3472747"/>
          <a:ext cx="1367367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79" name="Equation" r:id="rId14" imgW="546100" imgH="177800" progId="Equation.3">
                  <p:embed/>
                </p:oleObj>
              </mc:Choice>
              <mc:Fallback>
                <p:oleObj name="Equation" r:id="rId14" imgW="546100" imgH="177800" progId="Equation.3">
                  <p:embed/>
                  <p:pic>
                    <p:nvPicPr>
                      <p:cNvPr id="39" name="Object 38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122789" y="3472747"/>
                        <a:ext cx="1367367" cy="44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40"/>
          <p:cNvGraphicFramePr>
            <a:graphicFrameLocks noChangeAspect="1"/>
          </p:cNvGraphicFramePr>
          <p:nvPr/>
        </p:nvGraphicFramePr>
        <p:xfrm>
          <a:off x="7389989" y="3946174"/>
          <a:ext cx="2448984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80" name="Equation" r:id="rId16" imgW="977900" imgH="431800" progId="Equation.3">
                  <p:embed/>
                </p:oleObj>
              </mc:Choice>
              <mc:Fallback>
                <p:oleObj name="Equation" r:id="rId16" imgW="977900" imgH="431800" progId="Equation.3">
                  <p:embed/>
                  <p:pic>
                    <p:nvPicPr>
                      <p:cNvPr id="41" name="Object 40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7389989" y="3946174"/>
                        <a:ext cx="2448984" cy="1079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41"/>
          <p:cNvGraphicFramePr>
            <a:graphicFrameLocks noChangeAspect="1"/>
          </p:cNvGraphicFramePr>
          <p:nvPr/>
        </p:nvGraphicFramePr>
        <p:xfrm>
          <a:off x="5015796" y="5121629"/>
          <a:ext cx="2097616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81" name="Equation" r:id="rId18" imgW="838200" imgH="431800" progId="Equation.3">
                  <p:embed/>
                </p:oleObj>
              </mc:Choice>
              <mc:Fallback>
                <p:oleObj name="Equation" r:id="rId18" imgW="838200" imgH="431800" progId="Equation.3">
                  <p:embed/>
                  <p:pic>
                    <p:nvPicPr>
                      <p:cNvPr id="42" name="Object 41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5015796" y="5121629"/>
                        <a:ext cx="2097616" cy="1079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/>
        </p:nvGraphicFramePr>
        <p:xfrm>
          <a:off x="7554385" y="3509434"/>
          <a:ext cx="317500" cy="4127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82" name="Equation" r:id="rId20" imgW="127000" imgH="165100" progId="Equation.3">
                  <p:embed/>
                </p:oleObj>
              </mc:Choice>
              <mc:Fallback>
                <p:oleObj name="Equation" r:id="rId20" imgW="127000" imgH="165100" progId="Equation.3">
                  <p:embed/>
                  <p:pic>
                    <p:nvPicPr>
                      <p:cNvPr id="20" name="Object 19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7554385" y="3509434"/>
                        <a:ext cx="317500" cy="4127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E76BE9-DEF4-487A-B06D-640A51E19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82227-37B3-43BC-ADC8-5578DB9E1C27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29721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intuition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4270" y="1455175"/>
            <a:ext cx="11408797" cy="7197589"/>
          </a:xfrm>
        </p:spPr>
        <p:txBody>
          <a:bodyPr>
            <a:normAutofit lnSpcReduction="10000"/>
          </a:bodyPr>
          <a:lstStyle/>
          <a:p>
            <a:r>
              <a:rPr lang="en-US" sz="3467" dirty="0"/>
              <a:t>Scale invariance ⇒ state variable </a:t>
            </a:r>
            <a:r>
              <a:rPr lang="en-US" sz="3467" dirty="0" err="1"/>
              <a:t>ν</a:t>
            </a:r>
            <a:r>
              <a:rPr lang="en-US" sz="3467" baseline="-25000" dirty="0" err="1"/>
              <a:t>t</a:t>
            </a:r>
            <a:r>
              <a:rPr lang="en-US" sz="3467" dirty="0"/>
              <a:t> = $</a:t>
            </a:r>
            <a:r>
              <a:rPr lang="en-US" sz="3467" baseline="-25000" dirty="0"/>
              <a:t>t</a:t>
            </a:r>
            <a:r>
              <a:rPr lang="en-US" sz="3467" dirty="0"/>
              <a:t>/K</a:t>
            </a:r>
            <a:r>
              <a:rPr lang="en-US" sz="3467" baseline="-25000" dirty="0"/>
              <a:t>t</a:t>
            </a:r>
            <a:r>
              <a:rPr lang="en-US" sz="3467" dirty="0"/>
              <a:t>.  Portfolio weights</a:t>
            </a:r>
          </a:p>
          <a:p>
            <a:endParaRPr lang="en-US" sz="3467" dirty="0"/>
          </a:p>
          <a:p>
            <a:endParaRPr lang="en-US" sz="3467" dirty="0"/>
          </a:p>
          <a:p>
            <a:pPr marL="0" indent="0">
              <a:buNone/>
            </a:pPr>
            <a:endParaRPr lang="en-US" sz="3467" dirty="0"/>
          </a:p>
          <a:p>
            <a:pPr marL="0" indent="0">
              <a:buNone/>
            </a:pPr>
            <a:endParaRPr lang="en-US" sz="3467" dirty="0"/>
          </a:p>
          <a:p>
            <a:pPr marL="0" indent="0">
              <a:buNone/>
            </a:pPr>
            <a:endParaRPr lang="en-US" sz="3467" dirty="0"/>
          </a:p>
          <a:p>
            <a:r>
              <a:rPr lang="en-US" sz="3467" dirty="0"/>
              <a:t>Overall portfolio has risk </a:t>
            </a:r>
          </a:p>
          <a:p>
            <a:endParaRPr lang="en-US" sz="3467" dirty="0"/>
          </a:p>
          <a:p>
            <a:r>
              <a:rPr lang="en-US" sz="3467" dirty="0"/>
              <a:t>Price of risk </a:t>
            </a:r>
          </a:p>
          <a:p>
            <a:pPr marL="0" indent="0">
              <a:buNone/>
            </a:pPr>
            <a:endParaRPr lang="en-US" sz="3467" dirty="0"/>
          </a:p>
          <a:p>
            <a:endParaRPr lang="en-US" sz="3467" dirty="0"/>
          </a:p>
          <a:p>
            <a:r>
              <a:rPr lang="en-US" sz="3467" dirty="0">
                <a:solidFill>
                  <a:schemeClr val="bg1"/>
                </a:solidFill>
              </a:rPr>
              <a:t>.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6299900" y="2140659"/>
          <a:ext cx="2482849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78" name="Equation" r:id="rId4" imgW="990600" imgH="431800" progId="Equation.3">
                  <p:embed/>
                </p:oleObj>
              </mc:Choice>
              <mc:Fallback>
                <p:oleObj name="Equation" r:id="rId4" imgW="990600" imgH="431800" progId="Equation.3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299900" y="2140659"/>
                        <a:ext cx="2482849" cy="1079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678983" y="2163235"/>
          <a:ext cx="2451100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79" name="Equation" r:id="rId6" imgW="977900" imgH="431800" progId="Equation.3">
                  <p:embed/>
                </p:oleObj>
              </mc:Choice>
              <mc:Fallback>
                <p:oleObj name="Equation" r:id="rId6" imgW="977900" imgH="431800" progId="Equation.3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678983" y="2163235"/>
                        <a:ext cx="2451100" cy="1079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9693625" y="2163946"/>
          <a:ext cx="3596216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80" name="Equation" r:id="rId8" imgW="1435100" imgH="431800" progId="Equation.3">
                  <p:embed/>
                </p:oleObj>
              </mc:Choice>
              <mc:Fallback>
                <p:oleObj name="Equation" r:id="rId8" imgW="1435100" imgH="431800" progId="Equation.3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9693625" y="2163946"/>
                        <a:ext cx="3596216" cy="1079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9755722" y="3358447"/>
          <a:ext cx="4133849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81" name="Equation" r:id="rId10" imgW="1651000" imgH="431800" progId="Equation.3">
                  <p:embed/>
                </p:oleObj>
              </mc:Choice>
              <mc:Fallback>
                <p:oleObj name="Equation" r:id="rId10" imgW="1651000" imgH="431800" progId="Equation.3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9755722" y="3358447"/>
                        <a:ext cx="4133849" cy="1079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2693811" y="3540481"/>
          <a:ext cx="1367367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82" name="Equation" r:id="rId12" imgW="546100" imgH="177800" progId="Equation.3">
                  <p:embed/>
                </p:oleObj>
              </mc:Choice>
              <mc:Fallback>
                <p:oleObj name="Equation" r:id="rId12" imgW="546100" imgH="177800" progId="Equation.3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693811" y="3540481"/>
                        <a:ext cx="1367367" cy="44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5350936" y="3599747"/>
          <a:ext cx="3818467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83" name="Equation" r:id="rId14" imgW="1524000" imgH="203200" progId="Equation.3">
                  <p:embed/>
                </p:oleObj>
              </mc:Choice>
              <mc:Fallback>
                <p:oleObj name="Equation" r:id="rId14" imgW="1524000" imgH="203200" progId="Equation.3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5350936" y="3599747"/>
                        <a:ext cx="3818467" cy="50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/>
        </p:nvGraphicFramePr>
        <p:xfrm>
          <a:off x="7353301" y="4578351"/>
          <a:ext cx="5278967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84" name="Equation" r:id="rId16" imgW="2108200" imgH="431800" progId="Equation.3">
                  <p:embed/>
                </p:oleObj>
              </mc:Choice>
              <mc:Fallback>
                <p:oleObj name="Equation" r:id="rId16" imgW="2108200" imgH="431800" progId="Equation.3">
                  <p:embed/>
                  <p:pic>
                    <p:nvPicPr>
                      <p:cNvPr id="28" name="Object 27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7353301" y="4578351"/>
                        <a:ext cx="5278967" cy="1079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/>
        </p:nvGraphicFramePr>
        <p:xfrm>
          <a:off x="5274733" y="5776385"/>
          <a:ext cx="4514851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85" name="Equation" r:id="rId18" imgW="1803400" imgH="431800" progId="Equation.3">
                  <p:embed/>
                </p:oleObj>
              </mc:Choice>
              <mc:Fallback>
                <p:oleObj name="Equation" r:id="rId18" imgW="1803400" imgH="431800" progId="Equation.3">
                  <p:embed/>
                  <p:pic>
                    <p:nvPicPr>
                      <p:cNvPr id="29" name="Object 28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5274733" y="5776385"/>
                        <a:ext cx="4514851" cy="1079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26398B-F208-4DBB-B9B0-081EBA36D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82227-37B3-43BC-ADC8-5578DB9E1C27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85075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Only idiosyncratic risk…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4270" y="1455175"/>
            <a:ext cx="11408797" cy="7197589"/>
          </a:xfrm>
        </p:spPr>
        <p:txBody>
          <a:bodyPr>
            <a:normAutofit lnSpcReduction="10000"/>
          </a:bodyPr>
          <a:lstStyle/>
          <a:p>
            <a:r>
              <a:rPr lang="en-US" sz="3467" dirty="0"/>
              <a:t>Scale invariance ⇒ state variable </a:t>
            </a:r>
            <a:r>
              <a:rPr lang="en-US" sz="3467" dirty="0" err="1"/>
              <a:t>ν</a:t>
            </a:r>
            <a:r>
              <a:rPr lang="en-US" sz="3467" baseline="-25000" dirty="0" err="1"/>
              <a:t>t</a:t>
            </a:r>
            <a:r>
              <a:rPr lang="en-US" sz="3467" dirty="0"/>
              <a:t> = $</a:t>
            </a:r>
            <a:r>
              <a:rPr lang="en-US" sz="3467" baseline="-25000" dirty="0"/>
              <a:t>t</a:t>
            </a:r>
            <a:r>
              <a:rPr lang="en-US" sz="3467" dirty="0"/>
              <a:t>/K</a:t>
            </a:r>
            <a:r>
              <a:rPr lang="en-US" sz="3467" baseline="-25000" dirty="0"/>
              <a:t>t</a:t>
            </a:r>
            <a:r>
              <a:rPr lang="en-US" sz="3467" dirty="0"/>
              <a:t>.  Portfolio weights</a:t>
            </a:r>
          </a:p>
          <a:p>
            <a:endParaRPr lang="en-US" sz="3467" dirty="0"/>
          </a:p>
          <a:p>
            <a:endParaRPr lang="en-US" sz="3467" dirty="0"/>
          </a:p>
          <a:p>
            <a:pPr marL="0" indent="0">
              <a:buNone/>
            </a:pPr>
            <a:endParaRPr lang="en-US" sz="3467" dirty="0"/>
          </a:p>
          <a:p>
            <a:pPr marL="0" indent="0">
              <a:buNone/>
            </a:pPr>
            <a:endParaRPr lang="en-US" sz="3467" dirty="0"/>
          </a:p>
          <a:p>
            <a:pPr marL="0" indent="0">
              <a:buNone/>
            </a:pPr>
            <a:endParaRPr lang="en-US" sz="3467" dirty="0"/>
          </a:p>
          <a:p>
            <a:r>
              <a:rPr lang="en-US" sz="3467" dirty="0"/>
              <a:t>Overall portfolio has risk </a:t>
            </a:r>
          </a:p>
          <a:p>
            <a:endParaRPr lang="en-US" sz="3467" dirty="0"/>
          </a:p>
          <a:p>
            <a:r>
              <a:rPr lang="en-US" sz="3467" dirty="0"/>
              <a:t>Price of risk </a:t>
            </a:r>
          </a:p>
          <a:p>
            <a:pPr marL="0" indent="0">
              <a:buNone/>
            </a:pPr>
            <a:endParaRPr lang="en-US" sz="3467" dirty="0"/>
          </a:p>
          <a:p>
            <a:endParaRPr lang="en-US" sz="3467" dirty="0"/>
          </a:p>
          <a:p>
            <a:pPr marL="0" indent="0">
              <a:buNone/>
            </a:pPr>
            <a:r>
              <a:rPr lang="en-US" sz="3467" dirty="0">
                <a:solidFill>
                  <a:srgbClr val="FFFFFF"/>
                </a:solidFill>
              </a:rPr>
              <a:t>.</a:t>
            </a:r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/>
        </p:nvGraphicFramePr>
        <p:xfrm>
          <a:off x="2734732" y="7131757"/>
          <a:ext cx="10011833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2" name="Equation" r:id="rId4" imgW="4000500" imgH="431800" progId="Equation.3">
                  <p:embed/>
                </p:oleObj>
              </mc:Choice>
              <mc:Fallback>
                <p:oleObj name="Equation" r:id="rId4" imgW="4000500" imgH="431800" progId="Equation.3">
                  <p:embed/>
                  <p:pic>
                    <p:nvPicPr>
                      <p:cNvPr id="30" name="Object 29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734732" y="7131757"/>
                        <a:ext cx="10011833" cy="1079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Straight Arrow Connector 12"/>
          <p:cNvCxnSpPr/>
          <p:nvPr/>
        </p:nvCxnSpPr>
        <p:spPr>
          <a:xfrm flipH="1">
            <a:off x="5441245" y="3635023"/>
            <a:ext cx="3499555" cy="496711"/>
          </a:xfrm>
          <a:prstGeom prst="straightConnector1">
            <a:avLst/>
          </a:prstGeom>
          <a:ln>
            <a:solidFill>
              <a:srgbClr val="FF0000"/>
            </a:solidFill>
            <a:prstDash val="solid"/>
            <a:tailEnd type="none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9753602" y="3612444"/>
            <a:ext cx="1896532" cy="496712"/>
          </a:xfrm>
          <a:prstGeom prst="straightConnector1">
            <a:avLst/>
          </a:prstGeom>
          <a:ln>
            <a:solidFill>
              <a:srgbClr val="FF0000"/>
            </a:solidFill>
            <a:prstDash val="solid"/>
            <a:tailEnd type="none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7563557" y="4786489"/>
            <a:ext cx="1648177" cy="745067"/>
          </a:xfrm>
          <a:prstGeom prst="straightConnector1">
            <a:avLst/>
          </a:prstGeom>
          <a:ln>
            <a:solidFill>
              <a:srgbClr val="FF0000"/>
            </a:solidFill>
            <a:prstDash val="solid"/>
            <a:tailEnd type="none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5621867" y="6028268"/>
            <a:ext cx="1016000" cy="632177"/>
          </a:xfrm>
          <a:prstGeom prst="straightConnector1">
            <a:avLst/>
          </a:prstGeom>
          <a:ln>
            <a:solidFill>
              <a:srgbClr val="FF0000"/>
            </a:solidFill>
            <a:prstDash val="solid"/>
            <a:tailEnd type="none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8579557" y="6773334"/>
            <a:ext cx="135468" cy="45155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9956801" y="4447823"/>
            <a:ext cx="3409244" cy="302542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aphicFrame>
        <p:nvGraphicFramePr>
          <p:cNvPr id="35" name="Object 34"/>
          <p:cNvGraphicFramePr>
            <a:graphicFrameLocks noChangeAspect="1"/>
          </p:cNvGraphicFramePr>
          <p:nvPr/>
        </p:nvGraphicFramePr>
        <p:xfrm>
          <a:off x="6299900" y="2140659"/>
          <a:ext cx="2482849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3" name="Equation" r:id="rId6" imgW="990600" imgH="431800" progId="Equation.3">
                  <p:embed/>
                </p:oleObj>
              </mc:Choice>
              <mc:Fallback>
                <p:oleObj name="Equation" r:id="rId6" imgW="990600" imgH="431800" progId="Equation.3">
                  <p:embed/>
                  <p:pic>
                    <p:nvPicPr>
                      <p:cNvPr id="35" name="Object 34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299900" y="2140659"/>
                        <a:ext cx="2482849" cy="1079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/>
          <p:cNvGraphicFramePr>
            <a:graphicFrameLocks noChangeAspect="1"/>
          </p:cNvGraphicFramePr>
          <p:nvPr/>
        </p:nvGraphicFramePr>
        <p:xfrm>
          <a:off x="2678983" y="2163235"/>
          <a:ext cx="2451100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4" name="Equation" r:id="rId8" imgW="977900" imgH="431800" progId="Equation.3">
                  <p:embed/>
                </p:oleObj>
              </mc:Choice>
              <mc:Fallback>
                <p:oleObj name="Equation" r:id="rId8" imgW="977900" imgH="431800" progId="Equation.3">
                  <p:embed/>
                  <p:pic>
                    <p:nvPicPr>
                      <p:cNvPr id="36" name="Object 35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678983" y="2163235"/>
                        <a:ext cx="2451100" cy="1079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/>
          <p:cNvGraphicFramePr>
            <a:graphicFrameLocks noChangeAspect="1"/>
          </p:cNvGraphicFramePr>
          <p:nvPr/>
        </p:nvGraphicFramePr>
        <p:xfrm>
          <a:off x="9693625" y="2163946"/>
          <a:ext cx="3596216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5" name="Equation" r:id="rId10" imgW="1435100" imgH="431800" progId="Equation.3">
                  <p:embed/>
                </p:oleObj>
              </mc:Choice>
              <mc:Fallback>
                <p:oleObj name="Equation" r:id="rId10" imgW="1435100" imgH="431800" progId="Equation.3">
                  <p:embed/>
                  <p:pic>
                    <p:nvPicPr>
                      <p:cNvPr id="37" name="Object 36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9693625" y="2163946"/>
                        <a:ext cx="3596216" cy="1079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/>
        </p:nvGraphicFramePr>
        <p:xfrm>
          <a:off x="9755722" y="2839169"/>
          <a:ext cx="4133849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6" name="Equation" r:id="rId12" imgW="1651000" imgH="431800" progId="Equation.3">
                  <p:embed/>
                </p:oleObj>
              </mc:Choice>
              <mc:Fallback>
                <p:oleObj name="Equation" r:id="rId12" imgW="1651000" imgH="431800" progId="Equation.3">
                  <p:embed/>
                  <p:pic>
                    <p:nvPicPr>
                      <p:cNvPr id="38" name="Object 37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9755722" y="2839169"/>
                        <a:ext cx="4133849" cy="1079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/>
          <p:cNvGraphicFramePr>
            <a:graphicFrameLocks noChangeAspect="1"/>
          </p:cNvGraphicFramePr>
          <p:nvPr/>
        </p:nvGraphicFramePr>
        <p:xfrm>
          <a:off x="2693811" y="3540481"/>
          <a:ext cx="1367367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7" name="Equation" r:id="rId14" imgW="546100" imgH="177800" progId="Equation.3">
                  <p:embed/>
                </p:oleObj>
              </mc:Choice>
              <mc:Fallback>
                <p:oleObj name="Equation" r:id="rId14" imgW="546100" imgH="177800" progId="Equation.3">
                  <p:embed/>
                  <p:pic>
                    <p:nvPicPr>
                      <p:cNvPr id="39" name="Object 38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2693811" y="3540481"/>
                        <a:ext cx="1367367" cy="44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39"/>
          <p:cNvGraphicFramePr>
            <a:graphicFrameLocks noChangeAspect="1"/>
          </p:cNvGraphicFramePr>
          <p:nvPr/>
        </p:nvGraphicFramePr>
        <p:xfrm>
          <a:off x="5350936" y="3599747"/>
          <a:ext cx="3818467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8" name="Equation" r:id="rId16" imgW="1524000" imgH="203200" progId="Equation.3">
                  <p:embed/>
                </p:oleObj>
              </mc:Choice>
              <mc:Fallback>
                <p:oleObj name="Equation" r:id="rId16" imgW="1524000" imgH="203200" progId="Equation.3">
                  <p:embed/>
                  <p:pic>
                    <p:nvPicPr>
                      <p:cNvPr id="40" name="Object 39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5350936" y="3599747"/>
                        <a:ext cx="3818467" cy="50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40"/>
          <p:cNvGraphicFramePr>
            <a:graphicFrameLocks noChangeAspect="1"/>
          </p:cNvGraphicFramePr>
          <p:nvPr/>
        </p:nvGraphicFramePr>
        <p:xfrm>
          <a:off x="7353301" y="4578351"/>
          <a:ext cx="5278967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9" name="Equation" r:id="rId18" imgW="2108200" imgH="431800" progId="Equation.3">
                  <p:embed/>
                </p:oleObj>
              </mc:Choice>
              <mc:Fallback>
                <p:oleObj name="Equation" r:id="rId18" imgW="2108200" imgH="431800" progId="Equation.3">
                  <p:embed/>
                  <p:pic>
                    <p:nvPicPr>
                      <p:cNvPr id="41" name="Object 40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7353301" y="4578351"/>
                        <a:ext cx="5278967" cy="1079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41"/>
          <p:cNvGraphicFramePr>
            <a:graphicFrameLocks noChangeAspect="1"/>
          </p:cNvGraphicFramePr>
          <p:nvPr/>
        </p:nvGraphicFramePr>
        <p:xfrm>
          <a:off x="5274733" y="5776385"/>
          <a:ext cx="4514851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0" name="Equation" r:id="rId20" imgW="1803400" imgH="431800" progId="Equation.3">
                  <p:embed/>
                </p:oleObj>
              </mc:Choice>
              <mc:Fallback>
                <p:oleObj name="Equation" r:id="rId20" imgW="1803400" imgH="431800" progId="Equation.3">
                  <p:embed/>
                  <p:pic>
                    <p:nvPicPr>
                      <p:cNvPr id="42" name="Object 41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5274733" y="5776385"/>
                        <a:ext cx="4514851" cy="1079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8B5A34-DD50-47AC-9AD3-841982AD2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82227-37B3-43BC-ADC8-5578DB9E1C27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46179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CA0BD-E247-4586-BDA6-D2D4B6789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Motivation/Results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27608A-03AB-4CF3-880D-28921EA325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Two currencies, exogenous exchange rate</a:t>
            </a:r>
          </a:p>
          <a:p>
            <a:pPr lvl="1"/>
            <a:r>
              <a:rPr lang="en-US" dirty="0"/>
              <a:t>Local currency:	    insure idiosyncratic risk (as in </a:t>
            </a:r>
            <a:r>
              <a:rPr lang="en-US" dirty="0" err="1"/>
              <a:t>Bewley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Global $-currency: save against country-wide risk</a:t>
            </a:r>
          </a:p>
          <a:p>
            <a:r>
              <a:rPr lang="en-US" dirty="0"/>
              <a:t>Value of local currency </a:t>
            </a:r>
            <a:r>
              <a:rPr lang="en-US" dirty="0">
                <a:sym typeface="Symbol"/>
              </a:rPr>
              <a:t>-shaped </a:t>
            </a:r>
            <a:r>
              <a:rPr lang="en-US" dirty="0"/>
              <a:t>in idiosyncratic risk</a:t>
            </a:r>
          </a:p>
          <a:p>
            <a:pPr lvl="1"/>
            <a:r>
              <a:rPr lang="en-US" dirty="0"/>
              <a:t>No idiosyncratic risk		no role for local currency</a:t>
            </a:r>
          </a:p>
          <a:p>
            <a:pPr lvl="1"/>
            <a:r>
              <a:rPr lang="en-US" dirty="0"/>
              <a:t>No country-wide risk	no role for coexistence of 2 currencies</a:t>
            </a:r>
          </a:p>
          <a:p>
            <a:r>
              <a:rPr lang="en-US" dirty="0"/>
              <a:t>Dollar monetary policy has significant spillovers on SOE</a:t>
            </a:r>
          </a:p>
          <a:p>
            <a:r>
              <a:rPr lang="en-US" dirty="0"/>
              <a:t>UIP violation (due to risk premia) </a:t>
            </a:r>
          </a:p>
          <a:p>
            <a:r>
              <a:rPr lang="en-US" dirty="0"/>
              <a:t>Sudden Stop </a:t>
            </a:r>
          </a:p>
          <a:p>
            <a:pPr lvl="1"/>
            <a:r>
              <a:rPr lang="en-US" dirty="0"/>
              <a:t>Increase in idiosyncratic risk or rise in $ interest rate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C504DA-8B09-4365-9D88-65D604C58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82227-37B3-43BC-ADC8-5578DB9E1C27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7799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7B90AC92-1F56-4369-ADA6-6CA15C60B91F}"/>
                  </a:ext>
                </a:extLst>
              </p:cNvPr>
              <p:cNvSpPr>
                <a:spLocks noGrp="1"/>
              </p:cNvSpPr>
              <p:nvPr>
                <p:ph idx="4294967295"/>
              </p:nvPr>
            </p:nvSpPr>
            <p:spPr>
              <a:xfrm>
                <a:off x="494225" y="1709018"/>
                <a:ext cx="7419625" cy="7584645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Money/Gov. debt as bubble</a:t>
                </a:r>
              </a:p>
              <a:p>
                <a:pPr lvl="1">
                  <a:lnSpc>
                    <a:spcPct val="130000"/>
                  </a:lnSpc>
                </a:pPr>
                <a:r>
                  <a:rPr lang="en-US" i="1" dirty="0"/>
                  <a:t>OLG: </a:t>
                </a:r>
                <a:r>
                  <a:rPr lang="en-US" dirty="0">
                    <a:solidFill>
                      <a:srgbClr val="487B78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487B78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 smtClean="0">
                        <a:solidFill>
                          <a:srgbClr val="487B78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 smtClean="0">
                        <a:solidFill>
                          <a:srgbClr val="487B78"/>
                        </a:solidFill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br>
                  <a:rPr lang="en-US" dirty="0">
                    <a:solidFill>
                      <a:srgbClr val="487B78"/>
                    </a:solidFill>
                  </a:rPr>
                </a:br>
                <a:r>
                  <a:rPr lang="en-US" dirty="0"/>
                  <a:t>Samuelson                 (no capital)</a:t>
                </a:r>
                <a:br>
                  <a:rPr lang="en-US" dirty="0"/>
                </a:br>
                <a:r>
                  <a:rPr lang="en-US" dirty="0"/>
                  <a:t>Diamond, </a:t>
                </a:r>
                <a:r>
                  <a:rPr lang="en-US" dirty="0" err="1"/>
                  <a:t>Tirole</a:t>
                </a:r>
                <a:r>
                  <a:rPr lang="en-US" dirty="0"/>
                  <a:t>    </a:t>
                </a:r>
                <a:r>
                  <a:rPr lang="en-US" sz="2400" dirty="0"/>
                  <a:t>       </a:t>
                </a:r>
                <a:r>
                  <a:rPr lang="en-US" dirty="0"/>
                  <a:t>(only capital)</a:t>
                </a:r>
                <a:br>
                  <a:rPr lang="en-US" dirty="0"/>
                </a:br>
                <a:r>
                  <a:rPr lang="en-US" dirty="0"/>
                  <a:t>	</a:t>
                </a:r>
                <a:r>
                  <a:rPr lang="en-US" sz="2667" dirty="0"/>
                  <a:t>[</a:t>
                </a:r>
                <a:r>
                  <a:rPr lang="en-US" sz="2667" dirty="0" err="1"/>
                  <a:t>Geerolf</a:t>
                </a:r>
                <a:r>
                  <a:rPr lang="en-US" sz="2667" dirty="0"/>
                  <a:t> (2013), Blanchard (2019)</a:t>
                </a:r>
                <a:endParaRPr lang="en-US" i="1" dirty="0"/>
              </a:p>
              <a:p>
                <a:pPr lvl="1">
                  <a:lnSpc>
                    <a:spcPct val="150000"/>
                  </a:lnSpc>
                </a:pPr>
                <a:r>
                  <a:rPr lang="en-US" i="1" dirty="0"/>
                  <a:t>Idiosyncratic endowment risk:</a:t>
                </a:r>
                <a:br>
                  <a:rPr lang="en-US" dirty="0"/>
                </a:br>
                <a:r>
                  <a:rPr lang="en-US" dirty="0"/>
                  <a:t>Bewley 		       (no capital)</a:t>
                </a:r>
                <a:br>
                  <a:rPr lang="en-US" dirty="0"/>
                </a:br>
                <a:r>
                  <a:rPr lang="en-US" dirty="0" err="1"/>
                  <a:t>Aiyagari</a:t>
                </a:r>
                <a:r>
                  <a:rPr lang="en-US" dirty="0"/>
                  <a:t> 		    </a:t>
                </a:r>
                <a:r>
                  <a:rPr lang="en-US" sz="2133" dirty="0"/>
                  <a:t> </a:t>
                </a:r>
                <a:r>
                  <a:rPr lang="en-US" dirty="0"/>
                  <a:t>(only capital)</a:t>
                </a:r>
                <a:endParaRPr lang="en-US" i="1" dirty="0"/>
              </a:p>
              <a:p>
                <a:pPr lvl="1">
                  <a:lnSpc>
                    <a:spcPct val="150000"/>
                  </a:lnSpc>
                </a:pPr>
                <a:r>
                  <a:rPr lang="en-US" i="1" dirty="0"/>
                  <a:t>Idiosyncratic capital risk:</a:t>
                </a:r>
                <a:br>
                  <a:rPr lang="en-US" i="1" dirty="0"/>
                </a:br>
                <a:r>
                  <a:rPr lang="en-US" dirty="0" err="1"/>
                  <a:t>BruSan</a:t>
                </a:r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7B90AC92-1F56-4369-ADA6-6CA15C60B91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494225" y="1709018"/>
                <a:ext cx="7419625" cy="7584645"/>
              </a:xfrm>
              <a:blipFill>
                <a:blip r:embed="rId2"/>
                <a:stretch>
                  <a:fillRect l="-2219" t="-19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22CBDC80-3D82-4C0B-9EFE-DD1AA4007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Related literature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D40DF5DF-5D7E-44D3-BD1B-6EEF16114439}"/>
              </a:ext>
            </a:extLst>
          </p:cNvPr>
          <p:cNvSpPr txBox="1">
            <a:spLocks/>
          </p:cNvSpPr>
          <p:nvPr/>
        </p:nvSpPr>
        <p:spPr>
          <a:xfrm>
            <a:off x="8342154" y="1709017"/>
            <a:ext cx="7419625" cy="6956396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17145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>
                <a:srgbClr val="D24726"/>
              </a:buClr>
              <a:buSzPct val="100000"/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1638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rgbClr val="D24726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24726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24726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24726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</a:pPr>
            <a:r>
              <a:rPr lang="en-US" sz="3600" dirty="0">
                <a:latin typeface="+mj-lt"/>
              </a:rPr>
              <a:t>Brunnermeier </a:t>
            </a:r>
            <a:r>
              <a:rPr lang="en-US" sz="3600" dirty="0" err="1">
                <a:latin typeface="+mj-lt"/>
              </a:rPr>
              <a:t>Sannikov</a:t>
            </a:r>
            <a:endParaRPr lang="en-US" sz="3600" dirty="0">
              <a:latin typeface="+mj-lt"/>
            </a:endParaRPr>
          </a:p>
          <a:p>
            <a:pPr lvl="1">
              <a:buClrTx/>
            </a:pPr>
            <a:r>
              <a:rPr lang="en-US" sz="3200" dirty="0">
                <a:latin typeface="+mj-lt"/>
              </a:rPr>
              <a:t>The I Theory of Money</a:t>
            </a:r>
          </a:p>
          <a:p>
            <a:pPr lvl="1">
              <a:buClrTx/>
            </a:pPr>
            <a:r>
              <a:rPr lang="en-US" sz="3200" dirty="0">
                <a:latin typeface="+mj-lt"/>
              </a:rPr>
              <a:t>Optimal inflation rate</a:t>
            </a:r>
          </a:p>
          <a:p>
            <a:pPr lvl="1">
              <a:buClrTx/>
            </a:pPr>
            <a:r>
              <a:rPr lang="en-US" sz="3200" dirty="0">
                <a:latin typeface="+mj-lt"/>
              </a:rPr>
              <a:t>“FTPL with a bubble” (with S. Merkel) </a:t>
            </a:r>
          </a:p>
          <a:p>
            <a:pPr lvl="1">
              <a:buClrTx/>
            </a:pPr>
            <a:r>
              <a:rPr lang="en-US" sz="3200" dirty="0">
                <a:latin typeface="+mj-lt"/>
              </a:rPr>
              <a:t>An Integrated Policy Framework: </a:t>
            </a:r>
            <a:br>
              <a:rPr lang="en-US" sz="3200" dirty="0">
                <a:latin typeface="+mj-lt"/>
              </a:rPr>
            </a:br>
            <a:r>
              <a:rPr lang="en-US" sz="3200" dirty="0">
                <a:latin typeface="+mj-lt"/>
              </a:rPr>
              <a:t>A Safe Asset Perspective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F649C4-8F4E-48CA-8A5A-E1D15D58B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82227-37B3-43BC-ADC8-5578DB9E1C2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190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Models on Money as Store of Value</a:t>
            </a:r>
          </a:p>
        </p:txBody>
      </p:sp>
      <p:graphicFrame>
        <p:nvGraphicFramePr>
          <p:cNvPr id="5" name="Content Placeholder 3"/>
          <p:cNvGraphicFramePr>
            <a:graphicFrameLocks/>
          </p:cNvGraphicFramePr>
          <p:nvPr/>
        </p:nvGraphicFramePr>
        <p:xfrm>
          <a:off x="244298" y="1967611"/>
          <a:ext cx="12866059" cy="621792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3216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381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597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516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97280"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rgbClr val="487B78"/>
                          </a:solidFill>
                          <a:effectLst/>
                          <a:latin typeface="+mj-lt"/>
                        </a:rPr>
                        <a:t>                    \Friction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rgbClr val="487B78"/>
                          </a:solidFill>
                          <a:effectLst/>
                          <a:latin typeface="+mj-lt"/>
                        </a:rPr>
                        <a:t>OLG</a:t>
                      </a:r>
                    </a:p>
                  </a:txBody>
                  <a:tcPr marL="121920" marR="121920" marT="60960" marB="60960"/>
                </a:tc>
                <a:tc gridSpan="2"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rgbClr val="487B78"/>
                          </a:solidFill>
                          <a:effectLst/>
                          <a:latin typeface="+mj-lt"/>
                        </a:rPr>
                        <a:t>Incomplete Markets + idiosyncratic</a:t>
                      </a:r>
                      <a:r>
                        <a:rPr lang="en-US" sz="3200" baseline="0" dirty="0">
                          <a:solidFill>
                            <a:srgbClr val="487B78"/>
                          </a:solidFill>
                          <a:effectLst/>
                          <a:latin typeface="+mj-lt"/>
                        </a:rPr>
                        <a:t> risk</a:t>
                      </a:r>
                      <a:endParaRPr lang="en-US" sz="3200" dirty="0">
                        <a:solidFill>
                          <a:srgbClr val="487B78"/>
                        </a:solidFill>
                        <a:effectLst/>
                        <a:latin typeface="+mj-lt"/>
                      </a:endParaRPr>
                    </a:p>
                  </a:txBody>
                  <a:tcPr marL="121920" marR="121920" marT="60960" marB="60960"/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84960"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rgbClr val="487B78"/>
                          </a:solidFill>
                          <a:effectLst/>
                          <a:latin typeface="+mj-lt"/>
                        </a:rPr>
                        <a:t>Risk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+mj-lt"/>
                        </a:rPr>
                        <a:t>deterministic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effectLst/>
                          <a:latin typeface="+mj-lt"/>
                        </a:rPr>
                        <a:t>endowment risk</a:t>
                      </a:r>
                      <a:br>
                        <a:rPr lang="en-US" sz="2800" b="1" dirty="0">
                          <a:effectLst/>
                          <a:latin typeface="+mj-lt"/>
                        </a:rPr>
                      </a:br>
                      <a:r>
                        <a:rPr lang="en-US" sz="2800" b="1" baseline="0" dirty="0">
                          <a:effectLst/>
                          <a:latin typeface="+mj-lt"/>
                        </a:rPr>
                        <a:t>borrowing constraint</a:t>
                      </a:r>
                      <a:endParaRPr lang="en-US" sz="2800" b="1" dirty="0">
                        <a:effectLst/>
                        <a:latin typeface="+mj-lt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effectLst/>
                          <a:latin typeface="+mj-lt"/>
                        </a:rPr>
                        <a:t>return risk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endParaRPr lang="en-US" sz="3200" b="1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+mj-lt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+mj-lt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+mj-lt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rgbClr val="487B78"/>
                          </a:solidFill>
                          <a:effectLst/>
                          <a:latin typeface="+mj-lt"/>
                        </a:rPr>
                        <a:t>Only money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+mj-lt"/>
                        </a:rPr>
                        <a:t>Samuelson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+mj-lt"/>
                        </a:rPr>
                        <a:t>Bewley</a:t>
                      </a:r>
                      <a:endParaRPr lang="en-US" sz="2800" dirty="0">
                        <a:latin typeface="+mj-lt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+mj-lt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endParaRPr lang="en-US" sz="3200" b="1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+mj-lt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+mj-lt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800" baseline="0" dirty="0">
                          <a:latin typeface="+mj-lt"/>
                        </a:rPr>
                        <a:t>     “I Theory without I”</a:t>
                      </a:r>
                      <a:endParaRPr lang="en-US" sz="2800" dirty="0">
                        <a:solidFill>
                          <a:srgbClr val="C00000"/>
                        </a:solidFill>
                        <a:latin typeface="+mj-lt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rgbClr val="487B78"/>
                          </a:solidFill>
                          <a:effectLst/>
                          <a:latin typeface="+mj-lt"/>
                        </a:rPr>
                        <a:t>With capital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+mj-lt"/>
                        </a:rPr>
                        <a:t>Diamond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+mj-lt"/>
                        </a:rPr>
                        <a:t>Aiyagari</a:t>
                      </a:r>
                      <a:endParaRPr lang="en-US" sz="2800" dirty="0">
                        <a:latin typeface="+mj-lt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endParaRPr lang="en-US" sz="3200" b="1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+mj-lt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+mj-lt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rgbClr val="C00000"/>
                        </a:solidFill>
                        <a:latin typeface="+mj-lt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Right Brace 5"/>
          <p:cNvSpPr/>
          <p:nvPr/>
        </p:nvSpPr>
        <p:spPr>
          <a:xfrm>
            <a:off x="9840520" y="5296394"/>
            <a:ext cx="68777" cy="2262249"/>
          </a:xfrm>
          <a:prstGeom prst="rightBrace">
            <a:avLst/>
          </a:prstGeom>
          <a:ln w="38100">
            <a:solidFill>
              <a:srgbClr val="487B78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CFB0BA4-60E5-4AA0-B146-364DC9534B7E}"/>
              </a:ext>
            </a:extLst>
          </p:cNvPr>
          <p:cNvSpPr txBox="1"/>
          <p:nvPr/>
        </p:nvSpPr>
        <p:spPr>
          <a:xfrm>
            <a:off x="9909297" y="3679453"/>
            <a:ext cx="23780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+mj-lt"/>
              </a:rPr>
              <a:t>Risk tied up with </a:t>
            </a:r>
          </a:p>
          <a:p>
            <a:r>
              <a:rPr lang="en-US" sz="2400" dirty="0">
                <a:latin typeface="+mj-lt"/>
              </a:rPr>
              <a:t>Individual capital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079C85-86A6-4B1D-91EC-22B34EBA6BFF}"/>
              </a:ext>
            </a:extLst>
          </p:cNvPr>
          <p:cNvSpPr txBox="1"/>
          <p:nvPr/>
        </p:nvSpPr>
        <p:spPr>
          <a:xfrm>
            <a:off x="10027331" y="6222292"/>
            <a:ext cx="31695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+mj-lt"/>
              </a:rPr>
              <a:t>Brunnermeier-</a:t>
            </a:r>
            <a:r>
              <a:rPr lang="en-US" sz="2400" dirty="0" err="1">
                <a:latin typeface="+mj-lt"/>
              </a:rPr>
              <a:t>Sannikov</a:t>
            </a:r>
            <a:r>
              <a:rPr lang="en-US" sz="2400" dirty="0">
                <a:latin typeface="+mj-lt"/>
              </a:rPr>
              <a:t> </a:t>
            </a:r>
            <a:br>
              <a:rPr lang="en-US" sz="2400" dirty="0">
                <a:latin typeface="+mj-lt"/>
              </a:rPr>
            </a:br>
            <a:r>
              <a:rPr lang="en-US" sz="2400" dirty="0">
                <a:latin typeface="+mj-lt"/>
              </a:rPr>
              <a:t>(AER PP 2016)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1D232E-AD14-43ED-A706-8CB394377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82227-37B3-43BC-ADC8-5578DB9E1C2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98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D4388-4B57-4652-818E-73BCADBE83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Literature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AD9789-A926-4FE0-A79A-9750BFA837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80" y="1527048"/>
            <a:ext cx="11947360" cy="789698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200" dirty="0"/>
              <a:t>Money/public debt as insurance against undiversifiable </a:t>
            </a:r>
            <a:r>
              <a:rPr lang="en-US" sz="3200" dirty="0" err="1"/>
              <a:t>idio</a:t>
            </a:r>
            <a:r>
              <a:rPr lang="en-US" sz="3200" dirty="0"/>
              <a:t>-risk: 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Bewley (1980) (money), </a:t>
            </a:r>
            <a:r>
              <a:rPr lang="en-US" dirty="0" err="1"/>
              <a:t>Aiyagari</a:t>
            </a:r>
            <a:r>
              <a:rPr lang="en-US" dirty="0"/>
              <a:t> &amp; </a:t>
            </a:r>
            <a:r>
              <a:rPr lang="en-US" dirty="0" err="1"/>
              <a:t>McGratten</a:t>
            </a:r>
            <a:r>
              <a:rPr lang="en-US" dirty="0"/>
              <a:t> (1997) (public debt) </a:t>
            </a:r>
          </a:p>
          <a:p>
            <a:pPr>
              <a:lnSpc>
                <a:spcPct val="100000"/>
              </a:lnSpc>
            </a:pPr>
            <a:r>
              <a:rPr lang="en-US" sz="3200" dirty="0"/>
              <a:t>The I Theory of Money 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Brunnermeier &amp; Sannikov (2016) </a:t>
            </a:r>
          </a:p>
          <a:p>
            <a:pPr>
              <a:lnSpc>
                <a:spcPct val="100000"/>
              </a:lnSpc>
            </a:pPr>
            <a:r>
              <a:rPr lang="en-US" sz="3200" dirty="0"/>
              <a:t>Countries with different </a:t>
            </a:r>
            <a:r>
              <a:rPr lang="en-US" sz="3200" dirty="0" err="1"/>
              <a:t>idio</a:t>
            </a:r>
            <a:r>
              <a:rPr lang="en-US" sz="3200" dirty="0"/>
              <a:t>-risk, global imbalances/capital flows:</a:t>
            </a:r>
          </a:p>
          <a:p>
            <a:pPr lvl="1">
              <a:lnSpc>
                <a:spcPct val="100000"/>
              </a:lnSpc>
            </a:pPr>
            <a:r>
              <a:rPr lang="en-US" sz="2667" dirty="0"/>
              <a:t> </a:t>
            </a:r>
            <a:r>
              <a:rPr lang="en-US" dirty="0"/>
              <a:t>Mendoza, Quadrini &amp; </a:t>
            </a:r>
            <a:r>
              <a:rPr lang="en-US" dirty="0" err="1"/>
              <a:t>Ruis</a:t>
            </a:r>
            <a:r>
              <a:rPr lang="en-US" dirty="0"/>
              <a:t>-Roll (2000), Angeletos</a:t>
            </a:r>
          </a:p>
          <a:p>
            <a:pPr>
              <a:lnSpc>
                <a:spcPct val="100000"/>
              </a:lnSpc>
            </a:pPr>
            <a:r>
              <a:rPr lang="en-US" sz="3200" dirty="0"/>
              <a:t>Response to transitory shocks, </a:t>
            </a:r>
            <a:r>
              <a:rPr lang="en-US" sz="3200" dirty="0" err="1"/>
              <a:t>cts</a:t>
            </a:r>
            <a:r>
              <a:rPr lang="en-US" sz="3200" dirty="0"/>
              <a:t> time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Kray-Ventura (2000)</a:t>
            </a:r>
          </a:p>
          <a:p>
            <a:pPr>
              <a:lnSpc>
                <a:spcPct val="100000"/>
              </a:lnSpc>
            </a:pPr>
            <a:r>
              <a:rPr lang="en-US" sz="3200" dirty="0"/>
              <a:t>Public debt as a safe store of value (tax smoothing) 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Angeletos, Collar &amp; </a:t>
            </a:r>
            <a:r>
              <a:rPr lang="en-US" dirty="0" err="1"/>
              <a:t>Dellas</a:t>
            </a:r>
            <a:r>
              <a:rPr lang="en-US" dirty="0"/>
              <a:t> (2016)</a:t>
            </a:r>
          </a:p>
          <a:p>
            <a:pPr>
              <a:lnSpc>
                <a:spcPct val="100000"/>
              </a:lnSpc>
            </a:pPr>
            <a:r>
              <a:rPr lang="en-US" sz="3200" dirty="0"/>
              <a:t>Capital controls and flexibility of monetary policy &amp; Trilemma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Mundell (1963), Fleming (1962)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0FE7AA-8CEA-48FB-825D-EAE2BC654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82227-37B3-43BC-ADC8-5578DB9E1C2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3297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Outline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11480" y="1527048"/>
                <a:ext cx="11763023" cy="7197589"/>
              </a:xfrm>
            </p:spPr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rgbClr val="487B78"/>
                    </a:solidFill>
                  </a:rPr>
                  <a:t>Small open economy</a:t>
                </a:r>
              </a:p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487B78"/>
                        </a:solidFill>
                        <a:latin typeface="Cambria Math" panose="02040503050406030204" pitchFamily="18" charset="0"/>
                      </a:rPr>
                      <m:t>𝐴𝐾</m:t>
                    </m:r>
                  </m:oMath>
                </a14:m>
                <a:r>
                  <a:rPr lang="en-US" dirty="0">
                    <a:solidFill>
                      <a:srgbClr val="487B78"/>
                    </a:solidFill>
                  </a:rPr>
                  <a:t>-model</a:t>
                </a:r>
              </a:p>
              <a:p>
                <a:pPr lvl="1"/>
                <a:r>
                  <a:rPr lang="en-US" dirty="0"/>
                  <a:t>Individuals produce output goods from capital </a:t>
                </a:r>
              </a:p>
              <a:p>
                <a:r>
                  <a:rPr lang="en-US" dirty="0">
                    <a:solidFill>
                      <a:srgbClr val="487B78"/>
                    </a:solidFill>
                  </a:rPr>
                  <a:t>₱: </a:t>
                </a:r>
                <a:r>
                  <a:rPr lang="en-US" dirty="0"/>
                  <a:t>Local currency/public debt </a:t>
                </a:r>
              </a:p>
              <a:p>
                <a:pPr lvl="1"/>
                <a:r>
                  <a:rPr lang="en-US" dirty="0"/>
                  <a:t>Individuals save against </a:t>
                </a:r>
                <a:r>
                  <a:rPr lang="en-US" dirty="0">
                    <a:solidFill>
                      <a:srgbClr val="487B78"/>
                    </a:solidFill>
                  </a:rPr>
                  <a:t>idiosyncratic risk </a:t>
                </a:r>
                <a:r>
                  <a:rPr lang="en-US" dirty="0"/>
                  <a:t>(investment shocks)</a:t>
                </a:r>
              </a:p>
              <a:p>
                <a:r>
                  <a:rPr lang="en-US" dirty="0">
                    <a:solidFill>
                      <a:srgbClr val="487B78"/>
                    </a:solidFill>
                  </a:rPr>
                  <a:t>$: </a:t>
                </a:r>
                <a:r>
                  <a:rPr lang="en-US" dirty="0"/>
                  <a:t>International dollars debt/assets (US Treasury)</a:t>
                </a:r>
              </a:p>
              <a:p>
                <a:pPr lvl="1"/>
                <a:r>
                  <a:rPr lang="en-US" dirty="0"/>
                  <a:t>Individuals save/borrow against </a:t>
                </a:r>
                <a:r>
                  <a:rPr lang="en-US" dirty="0">
                    <a:solidFill>
                      <a:srgbClr val="487B78"/>
                    </a:solidFill>
                  </a:rPr>
                  <a:t>aggregate country-wide shocks</a:t>
                </a:r>
              </a:p>
              <a:p>
                <a:endParaRPr lang="en-US" sz="3467" dirty="0"/>
              </a:p>
              <a:p>
                <a:r>
                  <a:rPr lang="en-US" dirty="0">
                    <a:solidFill>
                      <a:srgbClr val="487B78"/>
                    </a:solidFill>
                  </a:rPr>
                  <a:t>Currency competition:</a:t>
                </a:r>
              </a:p>
              <a:p>
                <a:pPr lvl="1"/>
                <a:r>
                  <a:rPr lang="en-US" dirty="0"/>
                  <a:t>$ also can protects against idiosyncratic risk</a:t>
                </a:r>
              </a:p>
              <a:p>
                <a:pPr lvl="1"/>
                <a:r>
                  <a:rPr lang="en-US" dirty="0"/>
                  <a:t>Value and real risk-free return on ₱ is endogenous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1480" y="1527048"/>
                <a:ext cx="11763023" cy="7197589"/>
              </a:xfrm>
              <a:blipFill>
                <a:blip r:embed="rId3"/>
                <a:stretch>
                  <a:fillRect l="-1400" t="-2119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0FE4A3-5BD2-4B3F-9D6A-CDE41982C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82227-37B3-43BC-ADC8-5578DB9E1C2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9891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4356</Words>
  <Application>Microsoft Office PowerPoint</Application>
  <PresentationFormat>Custom</PresentationFormat>
  <Paragraphs>751</Paragraphs>
  <Slides>57</Slides>
  <Notes>30</Notes>
  <HiddenSlides>8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5" baseType="lpstr">
      <vt:lpstr>Arial</vt:lpstr>
      <vt:lpstr>Calibri</vt:lpstr>
      <vt:lpstr>Calibri Light</vt:lpstr>
      <vt:lpstr>Cambria Math</vt:lpstr>
      <vt:lpstr>Corbel</vt:lpstr>
      <vt:lpstr>Wingdings</vt:lpstr>
      <vt:lpstr>Office Theme</vt:lpstr>
      <vt:lpstr>Equation</vt:lpstr>
      <vt:lpstr> International Macro and Finance Eco553 Lecture 03: International Monetary </vt:lpstr>
      <vt:lpstr>Question</vt:lpstr>
      <vt:lpstr>Sudden Stop and Capital outflows</vt:lpstr>
      <vt:lpstr>Outline</vt:lpstr>
      <vt:lpstr>Safe Assets</vt:lpstr>
      <vt:lpstr>Related literature</vt:lpstr>
      <vt:lpstr>Models on Money as Store of Value</vt:lpstr>
      <vt:lpstr>Some Literature</vt:lpstr>
      <vt:lpstr>Model Outline</vt:lpstr>
      <vt:lpstr>Model Setup of SOE</vt:lpstr>
      <vt:lpstr>Model Setup of SOE</vt:lpstr>
      <vt:lpstr>Aggregate State Variables &amp; Assets</vt:lpstr>
      <vt:lpstr>Aggregate State Variables &amp; Assets</vt:lpstr>
      <vt:lpstr>Aggregate State Variables &amp; Assets</vt:lpstr>
      <vt:lpstr>Rebalancing of individual</vt:lpstr>
      <vt:lpstr>Roadmap</vt:lpstr>
      <vt:lpstr>Solve for steady state</vt:lpstr>
      <vt:lpstr>Idio risk only &amp; Peso only (&amp; γ=1)</vt:lpstr>
      <vt:lpstr>Idio risk only &amp; Peso only (&amp; γ=1)</vt:lpstr>
      <vt:lpstr>Idio risk only &amp; Peso only (&amp; γ=1)</vt:lpstr>
      <vt:lpstr>Idio risk only &amp; Peso only (&amp; γ=1)</vt:lpstr>
      <vt:lpstr>Idio risk only &amp; Peso only (&amp; γ=1)</vt:lpstr>
      <vt:lpstr>Idio risk only &amp; Peso only (&amp; γ=1)</vt:lpstr>
      <vt:lpstr>Roadmap</vt:lpstr>
      <vt:lpstr>Idio risk only: When can ₱ survive next to $</vt:lpstr>
      <vt:lpstr>Idio risk only: When can ₱ survive next to $</vt:lpstr>
      <vt:lpstr>Idio risk only: When can ₱ survive next to $</vt:lpstr>
      <vt:lpstr>Policy space</vt:lpstr>
      <vt:lpstr>Optimal Policy vs. Equilibrium: ₱ only (no $)</vt:lpstr>
      <vt:lpstr>Optimal Policy vs. Equilibrium: ₱ and $</vt:lpstr>
      <vt:lpstr>Recap</vt:lpstr>
      <vt:lpstr>Roadmap</vt:lpstr>
      <vt:lpstr>Country-wide shocks and optimal $-savings</vt:lpstr>
      <vt:lpstr>Country-wide shocks and optimal $-savings</vt:lpstr>
      <vt:lpstr>Country-wide shocks and optimal $-savings</vt:lpstr>
      <vt:lpstr>Country-wide shocks and optimal $ savings: US MoPo r^$</vt:lpstr>
      <vt:lpstr>Roadmap</vt:lpstr>
      <vt:lpstr>Solving the full model</vt:lpstr>
      <vt:lpstr>Equilibrium conditions</vt:lpstr>
      <vt:lpstr>Equilibrium conditions</vt:lpstr>
      <vt:lpstr>Equilibrium equations: summary</vt:lpstr>
      <vt:lpstr>Computation</vt:lpstr>
      <vt:lpstr>Optimal Policy</vt:lpstr>
      <vt:lpstr>Policy problem</vt:lpstr>
      <vt:lpstr>Dollar savings, Peso value as functions of σ ̃</vt:lpstr>
      <vt:lpstr>$-MoPo spillovers</vt:lpstr>
      <vt:lpstr>Optimal Policy vs. Equilibrium</vt:lpstr>
      <vt:lpstr>Optimal Policy vs. Equilibrium: $-holdings mostly determined by σ ̃ </vt:lpstr>
      <vt:lpstr>Some other issues </vt:lpstr>
      <vt:lpstr>Conclusions</vt:lpstr>
      <vt:lpstr>Thank you!</vt:lpstr>
      <vt:lpstr>Conclusion</vt:lpstr>
      <vt:lpstr>Foreign Currency Reserves</vt:lpstr>
      <vt:lpstr>Some intuition: only idiosyncratic risk… </vt:lpstr>
      <vt:lpstr>Some intuition</vt:lpstr>
      <vt:lpstr>Only idiosyncratic risk… </vt:lpstr>
      <vt:lpstr>Motivation/Results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Markus K. Brunnermeier</dc:creator>
  <cp:lastModifiedBy>Andrey Alexandrov</cp:lastModifiedBy>
  <cp:revision>372</cp:revision>
  <cp:lastPrinted>2021-09-27T22:25:06Z</cp:lastPrinted>
  <dcterms:created xsi:type="dcterms:W3CDTF">2020-05-22T02:43:19Z</dcterms:created>
  <dcterms:modified xsi:type="dcterms:W3CDTF">2021-11-05T12:41:55Z</dcterms:modified>
</cp:coreProperties>
</file>