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notesMasterIdLst>
    <p:notesMasterId r:id="rId61"/>
  </p:notesMasterIdLst>
  <p:sldIdLst>
    <p:sldId id="1465" r:id="rId2"/>
    <p:sldId id="1489" r:id="rId3"/>
    <p:sldId id="1491" r:id="rId4"/>
    <p:sldId id="1404" r:id="rId5"/>
    <p:sldId id="1348" r:id="rId6"/>
    <p:sldId id="1347" r:id="rId7"/>
    <p:sldId id="1406" r:id="rId8"/>
    <p:sldId id="1405" r:id="rId9"/>
    <p:sldId id="1360" r:id="rId10"/>
    <p:sldId id="1423" r:id="rId11"/>
    <p:sldId id="1407" r:id="rId12"/>
    <p:sldId id="1167" r:id="rId13"/>
    <p:sldId id="1156" r:id="rId14"/>
    <p:sldId id="1368" r:id="rId15"/>
    <p:sldId id="1492" r:id="rId16"/>
    <p:sldId id="1493" r:id="rId17"/>
    <p:sldId id="1494" r:id="rId18"/>
    <p:sldId id="1365" r:id="rId19"/>
    <p:sldId id="1495" r:id="rId20"/>
    <p:sldId id="1497" r:id="rId21"/>
    <p:sldId id="1496" r:id="rId22"/>
    <p:sldId id="1367" r:id="rId23"/>
    <p:sldId id="1410" r:id="rId24"/>
    <p:sldId id="1366" r:id="rId25"/>
    <p:sldId id="1369" r:id="rId26"/>
    <p:sldId id="1370" r:id="rId27"/>
    <p:sldId id="1411" r:id="rId28"/>
    <p:sldId id="1371" r:id="rId29"/>
    <p:sldId id="1374" r:id="rId30"/>
    <p:sldId id="1372" r:id="rId31"/>
    <p:sldId id="1373" r:id="rId32"/>
    <p:sldId id="1412" r:id="rId33"/>
    <p:sldId id="1375" r:id="rId34"/>
    <p:sldId id="1377" r:id="rId35"/>
    <p:sldId id="1378" r:id="rId36"/>
    <p:sldId id="1379" r:id="rId37"/>
    <p:sldId id="1380" r:id="rId38"/>
    <p:sldId id="1417" r:id="rId39"/>
    <p:sldId id="1416" r:id="rId40"/>
    <p:sldId id="1383" r:id="rId41"/>
    <p:sldId id="1384" r:id="rId42"/>
    <p:sldId id="1385" r:id="rId43"/>
    <p:sldId id="1424" r:id="rId44"/>
    <p:sldId id="1386" r:id="rId45"/>
    <p:sldId id="1387" r:id="rId46"/>
    <p:sldId id="1418" r:id="rId47"/>
    <p:sldId id="1490" r:id="rId48"/>
    <p:sldId id="1414" r:id="rId49"/>
    <p:sldId id="1498" r:id="rId50"/>
    <p:sldId id="1389" r:id="rId51"/>
    <p:sldId id="1420" r:id="rId52"/>
    <p:sldId id="1394" r:id="rId53"/>
    <p:sldId id="1396" r:id="rId54"/>
    <p:sldId id="1397" r:id="rId55"/>
    <p:sldId id="1398" r:id="rId56"/>
    <p:sldId id="1399" r:id="rId57"/>
    <p:sldId id="1400" r:id="rId58"/>
    <p:sldId id="1421" r:id="rId59"/>
    <p:sldId id="1413" r:id="rId60"/>
  </p:sldIdLst>
  <p:sldSz cx="16256000" cy="9144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9051840-0807-4006-AB4E-BA9CE51740F0}">
          <p14:sldIdLst>
            <p14:sldId id="1465"/>
          </p14:sldIdLst>
        </p14:section>
        <p14:section name="Default Section" id="{84CFE2F9-19CB-4D20-9179-B4E9AD27FA96}">
          <p14:sldIdLst>
            <p14:sldId id="1489"/>
          </p14:sldIdLst>
        </p14:section>
        <p14:section name="Challenge" id="{1E93CD6D-822C-48CD-8CFB-3298BD7DADFD}">
          <p14:sldIdLst>
            <p14:sldId id="1491"/>
          </p14:sldIdLst>
        </p14:section>
        <p14:section name="wealfare analysis" id="{98BF81B8-D176-194D-B343-6FC273CF2BEA}">
          <p14:sldIdLst>
            <p14:sldId id="1404"/>
            <p14:sldId id="1348"/>
            <p14:sldId id="1347"/>
            <p14:sldId id="1406"/>
            <p14:sldId id="1405"/>
            <p14:sldId id="1360"/>
            <p14:sldId id="1423"/>
          </p14:sldIdLst>
        </p14:section>
        <p14:section name="1 Sector + Stochastic idio risk" id="{F2D1ABDA-38FC-934A-B09D-4F55C9479C97}">
          <p14:sldIdLst>
            <p14:sldId id="1407"/>
            <p14:sldId id="1167"/>
            <p14:sldId id="1156"/>
            <p14:sldId id="1368"/>
            <p14:sldId id="1492"/>
            <p14:sldId id="1493"/>
            <p14:sldId id="1494"/>
            <p14:sldId id="1365"/>
            <p14:sldId id="1495"/>
            <p14:sldId id="1497"/>
            <p14:sldId id="1496"/>
            <p14:sldId id="1367"/>
          </p14:sldIdLst>
        </p14:section>
        <p14:section name="Exogenous eta - switching type" id="{78802559-29EC-994C-BCA5-AE793F3D5D46}">
          <p14:sldIdLst>
            <p14:sldId id="1410"/>
            <p14:sldId id="1366"/>
            <p14:sldId id="1369"/>
            <p14:sldId id="1370"/>
            <p14:sldId id="1411"/>
            <p14:sldId id="1371"/>
            <p14:sldId id="1374"/>
            <p14:sldId id="1372"/>
            <p14:sldId id="1373"/>
          </p14:sldIdLst>
        </p14:section>
        <p14:section name="Non-switching type" id="{C72357C4-8F36-FE41-9853-E3363026F3BE}">
          <p14:sldIdLst>
            <p14:sldId id="1412"/>
            <p14:sldId id="1375"/>
            <p14:sldId id="1377"/>
            <p14:sldId id="1378"/>
            <p14:sldId id="1379"/>
            <p14:sldId id="1380"/>
            <p14:sldId id="1417"/>
            <p14:sldId id="1416"/>
            <p14:sldId id="1383"/>
            <p14:sldId id="1384"/>
            <p14:sldId id="1385"/>
            <p14:sldId id="1424"/>
            <p14:sldId id="1386"/>
            <p14:sldId id="1387"/>
            <p14:sldId id="1418"/>
          </p14:sldIdLst>
        </p14:section>
        <p14:section name="New policy" id="{18B07157-97EB-1E41-9623-9A7CE3598D46}">
          <p14:sldIdLst>
            <p14:sldId id="1490"/>
            <p14:sldId id="1414"/>
            <p14:sldId id="1498"/>
            <p14:sldId id="1389"/>
            <p14:sldId id="1420"/>
            <p14:sldId id="1394"/>
            <p14:sldId id="1396"/>
            <p14:sldId id="1397"/>
            <p14:sldId id="1398"/>
            <p14:sldId id="1399"/>
            <p14:sldId id="1400"/>
            <p14:sldId id="1421"/>
            <p14:sldId id="1413"/>
          </p14:sldIdLst>
        </p14:section>
        <p14:section name="Extra Slides" id="{9D751E33-7810-428D-9F9F-3B24883D2AC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7E84"/>
    <a:srgbClr val="8C948C"/>
    <a:srgbClr val="1CADE4"/>
    <a:srgbClr val="92CBEF"/>
    <a:srgbClr val="FFCC66"/>
    <a:srgbClr val="A6ACA6"/>
    <a:srgbClr val="7A807A"/>
    <a:srgbClr val="62A39F"/>
    <a:srgbClr val="B71A19"/>
    <a:srgbClr val="783F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908" autoAdjust="0"/>
    <p:restoredTop sz="85369" autoAdjust="0"/>
  </p:normalViewPr>
  <p:slideViewPr>
    <p:cSldViewPr snapToGrid="0">
      <p:cViewPr varScale="1">
        <p:scale>
          <a:sx n="119" d="100"/>
          <a:sy n="119" d="100"/>
        </p:scale>
        <p:origin x="3234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-60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E6366-3BA8-4424-B128-47774AD6A6BC}" type="datetimeFigureOut">
              <a:rPr lang="en-US" smtClean="0"/>
              <a:t>10/14/2021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57281-7219-4CD9-8F7B-AA936CF846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03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814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155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37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653AF5-EDF0-4591-86F8-9A6128C6CA7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200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7E84"/>
                </a:solidFill>
              </a:defRPr>
            </a:lvl1pPr>
          </a:lstStyle>
          <a:p>
            <a:fld id="{DDE82227-37B3-43BC-ADC8-5578DB9E1C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4D2157F-F89D-466F-9CA6-B4A846B40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61097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56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337628" y="1669473"/>
            <a:ext cx="3505200" cy="67770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3171" y="1669473"/>
            <a:ext cx="11817313" cy="6878474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44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tx1"/>
                </a:solidFill>
              </a:defRPr>
            </a:lvl1pPr>
            <a:lvl2pPr>
              <a:buClrTx/>
              <a:defRPr>
                <a:solidFill>
                  <a:schemeClr val="tx1"/>
                </a:solidFill>
              </a:defRPr>
            </a:lvl2pPr>
            <a:lvl3pPr>
              <a:buClrTx/>
              <a:defRPr>
                <a:solidFill>
                  <a:schemeClr val="tx1"/>
                </a:solidFill>
              </a:defRPr>
            </a:lvl3pPr>
            <a:lvl4pPr>
              <a:buClrTx/>
              <a:defRPr>
                <a:solidFill>
                  <a:schemeClr val="tx1"/>
                </a:solidFill>
              </a:defRPr>
            </a:lvl4pPr>
            <a:lvl5pPr>
              <a:buClrTx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4D2157F-F89D-466F-9CA6-B4A846B40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8989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573" y="1530350"/>
            <a:ext cx="15342084" cy="3183467"/>
          </a:xfrm>
        </p:spPr>
        <p:txBody>
          <a:bodyPr anchor="b">
            <a:norm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573" y="5242368"/>
            <a:ext cx="12192000" cy="925676"/>
          </a:xfrm>
        </p:spPr>
        <p:txBody>
          <a:bodyPr/>
          <a:lstStyle>
            <a:lvl1pPr marL="0" indent="0" algn="l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1573" y="8561095"/>
            <a:ext cx="2375409" cy="53379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1573" y="8547947"/>
            <a:ext cx="14469069" cy="54694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997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3" y="2279652"/>
            <a:ext cx="140208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3" y="6119285"/>
            <a:ext cx="140208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09133" y="8547947"/>
            <a:ext cx="3657600" cy="5337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2514" y="8547947"/>
            <a:ext cx="14291997" cy="54694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49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3172" y="1490132"/>
            <a:ext cx="7613228" cy="707135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490133"/>
            <a:ext cx="7680958" cy="7071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166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7" y="486834"/>
            <a:ext cx="140208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8" y="2241551"/>
            <a:ext cx="6877049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8" y="3340100"/>
            <a:ext cx="687704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0" y="2241551"/>
            <a:ext cx="691091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0917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284321">
            <a:off x="3394017" y="8996239"/>
            <a:ext cx="3657600" cy="5337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652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284321">
            <a:off x="3394017" y="8996239"/>
            <a:ext cx="3657600" cy="5337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11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284321">
            <a:off x="3394017" y="8996239"/>
            <a:ext cx="3657600" cy="5337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77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7" y="1316567"/>
            <a:ext cx="82296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2743200"/>
            <a:ext cx="52429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284321">
            <a:off x="3394017" y="8996239"/>
            <a:ext cx="3657600" cy="53379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03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172" y="1447800"/>
            <a:ext cx="5949529" cy="1752902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06682" y="1447800"/>
            <a:ext cx="9003876" cy="6967583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3173" y="3333266"/>
            <a:ext cx="5949528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249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3172" y="249767"/>
            <a:ext cx="15497387" cy="1138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3172" y="1530773"/>
            <a:ext cx="15497386" cy="701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921654" y="8561095"/>
            <a:ext cx="988904" cy="5469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bg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fld id="{57426709-093A-476B-97F5-7029BDCDAF3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B53583-44CC-4817-8C58-D6664AE1A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 rot="298739">
            <a:off x="6971343" y="8563057"/>
            <a:ext cx="11653936" cy="106367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3172" y="8547947"/>
            <a:ext cx="14401339" cy="5469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77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799" r:id="rId12"/>
  </p:sldLayoutIdLst>
  <p:hf hdr="0" ftr="0" dt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Segoe UI" panose="020B0502040204020203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ClrTx/>
        <a:buFont typeface="Wingdings" panose="05000000000000000000" pitchFamily="2" charset="2"/>
        <a:buChar char="§"/>
        <a:defRPr sz="36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1pPr>
      <a:lvl2pPr marL="640080" indent="-304792" algn="l" defTabSz="1219170" rtl="0" eaLnBrk="1" latinLnBrk="0" hangingPunct="1">
        <a:lnSpc>
          <a:spcPct val="90000"/>
        </a:lnSpc>
        <a:spcBef>
          <a:spcPts val="667"/>
        </a:spcBef>
        <a:buClrTx/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2pPr>
      <a:lvl3pPr marL="914400" indent="-304792" algn="l" defTabSz="1219170" rtl="0" eaLnBrk="1" latinLnBrk="0" hangingPunct="1">
        <a:lnSpc>
          <a:spcPct val="90000"/>
        </a:lnSpc>
        <a:spcBef>
          <a:spcPts val="667"/>
        </a:spcBef>
        <a:buClrTx/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3pPr>
      <a:lvl4pPr marL="1188720" indent="-304792" algn="l" defTabSz="1219170" rtl="0" eaLnBrk="1" latinLnBrk="0" hangingPunct="1">
        <a:lnSpc>
          <a:spcPct val="90000"/>
        </a:lnSpc>
        <a:spcBef>
          <a:spcPts val="667"/>
        </a:spcBef>
        <a:buClrTx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4pPr>
      <a:lvl5pPr marL="1463040" indent="-304792" algn="l" defTabSz="1219170" rtl="0" eaLnBrk="1" latinLnBrk="0" hangingPunct="1">
        <a:lnSpc>
          <a:spcPct val="90000"/>
        </a:lnSpc>
        <a:spcBef>
          <a:spcPts val="667"/>
        </a:spcBef>
        <a:buClrTx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j-lt"/>
          <a:ea typeface="+mn-ea"/>
          <a:cs typeface="Segoe UI" panose="020B0502040204020203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0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1.png"/><Relationship Id="rId4" Type="http://schemas.openxmlformats.org/officeDocument/2006/relationships/image" Target="../media/image50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png"/><Relationship Id="rId4" Type="http://schemas.openxmlformats.org/officeDocument/2006/relationships/image" Target="../media/image8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43AB-1E76-404D-97BE-CFD45DA86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573" y="1392865"/>
            <a:ext cx="15342084" cy="4853763"/>
          </a:xfrm>
        </p:spPr>
        <p:txBody>
          <a:bodyPr>
            <a:normAutofit/>
          </a:bodyPr>
          <a:lstStyle/>
          <a:p>
            <a:r>
              <a:rPr lang="en-US" sz="7300" b="1" dirty="0">
                <a:solidFill>
                  <a:srgbClr val="667E84"/>
                </a:solidFill>
              </a:rPr>
              <a:t>Modern Macro, Money, and </a:t>
            </a:r>
            <a:br>
              <a:rPr lang="en-US" sz="7300" b="1" dirty="0">
                <a:solidFill>
                  <a:srgbClr val="667E84"/>
                </a:solidFill>
              </a:rPr>
            </a:br>
            <a:r>
              <a:rPr lang="en-US" sz="7300" b="1" dirty="0">
                <a:solidFill>
                  <a:srgbClr val="667E84"/>
                </a:solidFill>
              </a:rPr>
              <a:t>International Finance</a:t>
            </a:r>
            <a:br>
              <a:rPr lang="en-US" sz="7300" dirty="0">
                <a:solidFill>
                  <a:srgbClr val="667E84"/>
                </a:solidFill>
              </a:rPr>
            </a:br>
            <a:r>
              <a:rPr lang="en-US" sz="4800" dirty="0">
                <a:solidFill>
                  <a:srgbClr val="667E84"/>
                </a:solidFill>
              </a:rPr>
              <a:t>Eco 529</a:t>
            </a:r>
            <a:br>
              <a:rPr lang="en-US" sz="4800" dirty="0">
                <a:solidFill>
                  <a:srgbClr val="667E84"/>
                </a:solidFill>
              </a:rPr>
            </a:br>
            <a:r>
              <a:rPr lang="en-US" sz="4800" b="1" dirty="0">
                <a:solidFill>
                  <a:srgbClr val="667E84"/>
                </a:solidFill>
              </a:rPr>
              <a:t>Lecture 12: Welfare – Optimal Policy</a:t>
            </a:r>
            <a:br>
              <a:rPr lang="en-US" sz="4800" b="1" dirty="0">
                <a:solidFill>
                  <a:srgbClr val="667E84"/>
                </a:solidFill>
              </a:rPr>
            </a:br>
            <a:br>
              <a:rPr lang="en-US" sz="4800" b="1" dirty="0">
                <a:solidFill>
                  <a:srgbClr val="667E84"/>
                </a:solidFill>
              </a:rPr>
            </a:br>
            <a:endParaRPr lang="en-US" sz="3600" dirty="0">
              <a:solidFill>
                <a:srgbClr val="667E84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FC50A0-E1F6-4C23-B605-0F21E6935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573" y="5917019"/>
            <a:ext cx="12192000" cy="12019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4000" dirty="0"/>
              <a:t>Markus K. Brunnermeier</a:t>
            </a:r>
          </a:p>
          <a:p>
            <a:pPr>
              <a:lnSpc>
                <a:spcPct val="80000"/>
              </a:lnSpc>
            </a:pPr>
            <a:r>
              <a:rPr lang="en-US" dirty="0"/>
              <a:t>Princeton University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59DC4-A40A-4BD2-8CED-1786A93AC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12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9D059D-1188-804C-AF34-6753D9B206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79" y="1527048"/>
                <a:ext cx="13835862" cy="7300899"/>
              </a:xfrm>
            </p:spPr>
            <p:txBody>
              <a:bodyPr/>
              <a:lstStyle/>
              <a:p>
                <a:r>
                  <a:rPr lang="en-US" dirty="0"/>
                  <a:t>Intermediaries (Pareto weight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)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func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2800" i="1" smtClean="0">
                                              <a:latin typeface="Cambria Math" panose="02040503050406030204" pitchFamily="18" charset="0"/>
                                            </a:rPr>
                                            <m:t>𝜅</m:t>
                                          </m:r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) 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altLang="zh-CN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𝜗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 smtClean="0">
                                              <a:latin typeface="Cambria Math" panose="02040503050406030204" pitchFamily="18" charset="0"/>
                                            </a:rPr>
                                            <m:t>𝜅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 smtClean="0">
                                              <a:latin typeface="Cambria Math" panose="02040503050406030204" pitchFamily="18" charset="0"/>
                                            </a:rPr>
                                            <m:t>𝜑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3200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Households (Pareto weight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)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𝐴</m:t>
                                          </m:r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sz="2800" i="1" smtClean="0">
                                              <a:latin typeface="Cambria Math" panose="02040503050406030204" pitchFamily="18" charset="0"/>
                                            </a:rPr>
                                            <m:t>𝜅</m:t>
                                          </m:r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)−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altLang="zh-CN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𝜗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r>
                                                <a:rPr lang="en-US" sz="2800" i="1" smtClean="0">
                                                  <a:latin typeface="Cambria Math" panose="02040503050406030204" pitchFamily="18" charset="0"/>
                                                </a:rPr>
                                                <m:t>𝜅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9D059D-1188-804C-AF34-6753D9B206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79" y="1527048"/>
                <a:ext cx="13835862" cy="7300899"/>
              </a:xfrm>
              <a:blipFill>
                <a:blip r:embed="rId2"/>
                <a:stretch>
                  <a:fillRect l="-1145" t="-2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8E2BE-6374-094D-AD81-EC3356EA2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17DBA1B-9B17-ED43-B114-A5B71DC4F9A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Welfare of Intermediaries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and HH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17DBA1B-9B17-ED43-B114-A5B71DC4F9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449" t="-10526" b="-218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9650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623036-3A8D-4A3C-8FAF-5BD6A3FB53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Expected Utility/Value function with log-utility </a:t>
                </a:r>
              </a:p>
              <a:p>
                <a:endParaRPr lang="en-US" dirty="0"/>
              </a:p>
              <a:p>
                <a:r>
                  <a:rPr lang="en-US" dirty="0">
                    <a:solidFill>
                      <a:srgbClr val="667E84"/>
                    </a:solidFill>
                  </a:rPr>
                  <a:t>One sector model with stochastic idiosyncratic volatility</a:t>
                </a:r>
              </a:p>
              <a:p>
                <a:endParaRPr lang="en-US" dirty="0"/>
              </a:p>
              <a:p>
                <a:r>
                  <a:rPr lang="en-US" dirty="0"/>
                  <a:t>Two sector model </a:t>
                </a:r>
              </a:p>
              <a:p>
                <a:pPr lvl="1"/>
                <a:r>
                  <a:rPr lang="en-US" dirty="0"/>
                  <a:t>with exogenous net worth share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With endogenous wealth share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 </a:t>
                </a:r>
              </a:p>
              <a:p>
                <a:pPr lvl="1"/>
                <a:r>
                  <a:rPr lang="en-US" dirty="0"/>
                  <a:t>I theory (with two technologies)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623036-3A8D-4A3C-8FAF-5BD6A3FB53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62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70CC0-0F13-4A6B-B0DA-B0E88C0F8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11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FEC4F-5E5F-421E-8C8F-F766C34B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</p:spTree>
    <p:extLst>
      <p:ext uri="{BB962C8B-B14F-4D97-AF65-F5344CB8AC3E}">
        <p14:creationId xmlns:p14="http://schemas.microsoft.com/office/powerpoint/2010/main" val="3551628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7C061AE-54F6-E84C-8B5B-F4645304F2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885676" cy="785646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3467" dirty="0"/>
                  <a:t>Agent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acc>
                  </m:oMath>
                </a14:m>
                <a:r>
                  <a:rPr lang="en-US" sz="3467" dirty="0"/>
                  <a:t>’s preferences</a:t>
                </a:r>
              </a:p>
              <a:p>
                <a:pPr marL="0" indent="0">
                  <a:buNone/>
                </a:pPr>
                <a:r>
                  <a:rPr lang="en-US" dirty="0"/>
                  <a:t>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latin typeface="Cambria Math"/>
                              </a:rPr>
                              <m:t>0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∞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𝑡</m:t>
                                </m:r>
                              </m:sup>
                            </m:sSup>
                            <m:func>
                              <m:func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acc>
                                      <m:accPr>
                                        <m:chr m:val="̃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acc>
                                  </m:sup>
                                </m:sSubSup>
                              </m:e>
                            </m:func>
                            <m:r>
                              <a:rPr lang="en-US" i="1">
                                <a:latin typeface="Cambria Math"/>
                              </a:rPr>
                              <m:t>𝑑𝑡</m:t>
                            </m:r>
                          </m:e>
                        </m:nary>
                      </m:e>
                    </m:d>
                  </m:oMath>
                </a14:m>
                <a:endParaRPr lang="en-US" sz="3467" dirty="0"/>
              </a:p>
              <a:p>
                <a:r>
                  <a:rPr lang="en-US" sz="3467" dirty="0"/>
                  <a:t>Each agent operates one firm</a:t>
                </a:r>
              </a:p>
              <a:p>
                <a:pPr lvl="1"/>
                <a:r>
                  <a:rPr lang="en-US" dirty="0"/>
                  <a:t>Output</a:t>
                </a:r>
              </a:p>
              <a:p>
                <a:pPr marL="609585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bSup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Physical capital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b="0" dirty="0"/>
              </a:p>
              <a:p>
                <a:pPr marL="609585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acc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acc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Φ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𝜄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acc>
                                    <m:accPr>
                                      <m:chr m:val="̃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</m:acc>
                                </m:sup>
                              </m:sSubSup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𝑑𝑡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 smtClean="0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bSup>
                    </m:oMath>
                  </m:oMathPara>
                </a14:m>
                <a:endParaRPr lang="en-US" dirty="0"/>
              </a:p>
              <a:p>
                <a:pPr marL="609585" lvl="1" indent="0">
                  <a:buNone/>
                </a:pPr>
                <a:endParaRPr lang="en-US" dirty="0"/>
              </a:p>
              <a:p>
                <a:pPr lvl="1">
                  <a:buClr>
                    <a:schemeClr val="tx1"/>
                  </a:buClr>
                </a:pPr>
                <a:r>
                  <a:rPr lang="en-US" sz="2933" dirty="0">
                    <a:solidFill>
                      <a:srgbClr val="667E84"/>
                    </a:solidFill>
                  </a:rPr>
                  <a:t>Idiosyncratic risk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933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933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r>
                      <a:rPr lang="en-US" sz="3467" i="1" dirty="0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933" dirty="0">
                    <a:solidFill>
                      <a:srgbClr val="667E84"/>
                    </a:solidFill>
                  </a:rPr>
                  <a:t>is stochastic</a:t>
                </a:r>
                <a:r>
                  <a:rPr lang="en-US" sz="2933" dirty="0">
                    <a:solidFill>
                      <a:srgbClr val="C00000"/>
                    </a:solidFill>
                  </a:rPr>
                  <a:t> </a:t>
                </a:r>
                <a:r>
                  <a:rPr lang="en-US" sz="2933" dirty="0"/>
                  <a:t>(hence a state variable)</a:t>
                </a:r>
              </a:p>
              <a:p>
                <a:pPr marL="609585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933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sz="3467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2933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sz="3467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3467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467" i="1" dirty="0">
                          <a:latin typeface="Cambria Math" panose="02040503050406030204" pitchFamily="18" charset="0"/>
                        </a:rPr>
                        <m:t>𝜇</m:t>
                      </m:r>
                      <m:d>
                        <m:dPr>
                          <m:ctrlPr>
                            <a:rPr lang="en-US" sz="3467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467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sz="3467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467" i="1" dirty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3467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sz="3467" i="1" dirty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sz="3467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467" i="1" dirty="0">
                          <a:latin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3467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467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sz="3467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3467" i="1" dirty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3467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sz="3467" i="1" dirty="0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sz="3733" i="1" dirty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733" i="1" dirty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3733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sup>
                      </m:sSubSup>
                    </m:oMath>
                  </m:oMathPara>
                </a14:m>
                <a:endParaRPr lang="en-US" sz="2933" dirty="0"/>
              </a:p>
              <a:p>
                <a:pPr marL="609585" lvl="1" indent="0">
                  <a:buNone/>
                </a:pPr>
                <a:r>
                  <a:rPr lang="en-US" sz="2933" dirty="0"/>
                  <a:t>	e.g. CIR process</a:t>
                </a:r>
              </a:p>
              <a:p>
                <a:pPr marL="609585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467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67" b="0" i="1" dirty="0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3467" b="0" i="1" dirty="0" smtClean="0">
                                  <a:latin typeface="Cambria Math" panose="02040503050406030204" pitchFamily="18" charset="0"/>
                                </a:rPr>
                                <m:t>𝑆𝑆</m:t>
                              </m:r>
                            </m:sup>
                          </m:s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𝜈</m:t>
                      </m:r>
                      <m:rad>
                        <m:radPr>
                          <m:degHide m:val="on"/>
                          <m:ctrlP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rad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3467" i="1" dirty="0">
                              <a:latin typeface="Cambria Math" panose="02040503050406030204" pitchFamily="18" charset="0"/>
                            </a:rPr>
                            <m:t>𝜈</m:t>
                          </m:r>
                        </m:sup>
                      </m:sSubSup>
                    </m:oMath>
                  </m:oMathPara>
                </a14:m>
                <a:endParaRPr lang="en-US" sz="3467" dirty="0">
                  <a:solidFill>
                    <a:srgbClr val="C00000"/>
                  </a:solidFill>
                </a:endParaRPr>
              </a:p>
              <a:p>
                <a:pPr>
                  <a:buClr>
                    <a:schemeClr val="tx1"/>
                  </a:buClr>
                </a:pPr>
                <a:r>
                  <a:rPr lang="en-US" sz="3467" dirty="0">
                    <a:solidFill>
                      <a:srgbClr val="667E84"/>
                    </a:solidFill>
                  </a:rPr>
                  <a:t>Financial Friction: </a:t>
                </a:r>
                <a:r>
                  <a:rPr lang="en-US" sz="3467" dirty="0"/>
                  <a:t>Incomplete markets: Agents cannot share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sz="3200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</m:acc>
                      </m:e>
                      <m:sub>
                        <m:r>
                          <a:rPr lang="en-US" sz="3200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</m:oMath>
                </a14:m>
                <a:endParaRPr lang="en-US" sz="3467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87C061AE-54F6-E84C-8B5B-F4645304F2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885676" cy="7856467"/>
              </a:xfrm>
              <a:blipFill>
                <a:blip r:embed="rId3"/>
                <a:stretch>
                  <a:fillRect l="-1334" t="-2329" b="-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12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Sector Model with Money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B6CF0F5-72F5-4EFE-BD65-AF704E389174}"/>
              </a:ext>
            </a:extLst>
          </p:cNvPr>
          <p:cNvCxnSpPr/>
          <p:nvPr/>
        </p:nvCxnSpPr>
        <p:spPr>
          <a:xfrm>
            <a:off x="8813800" y="582168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BBB8E4D-A148-4991-9D43-5900F8E1C3A4}"/>
                  </a:ext>
                </a:extLst>
              </p:cNvPr>
              <p:cNvSpPr txBox="1"/>
              <p:nvPr/>
            </p:nvSpPr>
            <p:spPr>
              <a:xfrm>
                <a:off x="12355664" y="5383407"/>
                <a:ext cx="128990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BBB8E4D-A148-4991-9D43-5900F8E1C3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5664" y="5383407"/>
                <a:ext cx="128990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4C0CC1B4-240F-4B83-ACD2-87D2167DD2B7}"/>
              </a:ext>
            </a:extLst>
          </p:cNvPr>
          <p:cNvSpPr/>
          <p:nvPr/>
        </p:nvSpPr>
        <p:spPr>
          <a:xfrm>
            <a:off x="8790044" y="3664616"/>
            <a:ext cx="1422769" cy="876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8A4F5B-0A7F-49FF-B930-67AC353B291A}"/>
              </a:ext>
            </a:extLst>
          </p:cNvPr>
          <p:cNvSpPr/>
          <p:nvPr/>
        </p:nvSpPr>
        <p:spPr>
          <a:xfrm>
            <a:off x="8993244" y="3867816"/>
            <a:ext cx="1422769" cy="876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A962BE-A268-4DD1-A916-A83768625319}"/>
              </a:ext>
            </a:extLst>
          </p:cNvPr>
          <p:cNvSpPr/>
          <p:nvPr/>
        </p:nvSpPr>
        <p:spPr>
          <a:xfrm>
            <a:off x="9196444" y="4071016"/>
            <a:ext cx="1422769" cy="876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A1D0C3C-795B-416B-95E3-7E25C79AF488}"/>
              </a:ext>
            </a:extLst>
          </p:cNvPr>
          <p:cNvSpPr txBox="1"/>
          <p:nvPr/>
        </p:nvSpPr>
        <p:spPr>
          <a:xfrm rot="16200000">
            <a:off x="10707563" y="4048310"/>
            <a:ext cx="158068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>
                <a:latin typeface="+mj-lt"/>
              </a:rPr>
              <a:t>Net worth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5E101CF0-7844-44C9-B234-6D9077A8274B}"/>
                  </a:ext>
                </a:extLst>
              </p:cNvPr>
              <p:cNvSpPr/>
              <p:nvPr/>
            </p:nvSpPr>
            <p:spPr>
              <a:xfrm>
                <a:off x="9399644" y="4274216"/>
                <a:ext cx="1395825" cy="87647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5E101CF0-7844-44C9-B234-6D9077A827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9644" y="4274216"/>
                <a:ext cx="1395825" cy="8764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78BB51F-7763-492F-9A21-4685C497D3D8}"/>
                  </a:ext>
                </a:extLst>
              </p:cNvPr>
              <p:cNvSpPr txBox="1"/>
              <p:nvPr/>
            </p:nvSpPr>
            <p:spPr>
              <a:xfrm>
                <a:off x="11561592" y="3987814"/>
                <a:ext cx="526490" cy="4723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78BB51F-7763-492F-9A21-4685C497D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1592" y="3987814"/>
                <a:ext cx="526490" cy="472309"/>
              </a:xfrm>
              <a:prstGeom prst="rect">
                <a:avLst/>
              </a:prstGeom>
              <a:blipFill>
                <a:blip r:embed="rId6"/>
                <a:stretch>
                  <a:fillRect r="-383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6507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885676" cy="7856467"/>
              </a:xfrm>
            </p:spPr>
            <p:txBody>
              <a:bodyPr>
                <a:normAutofit/>
              </a:bodyPr>
              <a:lstStyle/>
              <a:p>
                <a:r>
                  <a:rPr lang="en-US" sz="3467" dirty="0"/>
                  <a:t>Agent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acc>
                  </m:oMath>
                </a14:m>
                <a:r>
                  <a:rPr lang="en-US" sz="3467" dirty="0"/>
                  <a:t>’s preferences</a:t>
                </a:r>
              </a:p>
              <a:p>
                <a:pPr marL="0" indent="0">
                  <a:buNone/>
                </a:pPr>
                <a:r>
                  <a:rPr lang="en-US" dirty="0"/>
                  <a:t>	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latin typeface="Cambria Math"/>
                              </a:rPr>
                              <m:t>0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∞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𝑡</m:t>
                                </m:r>
                              </m:sup>
                            </m:sSup>
                            <m:func>
                              <m:func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acc>
                                      <m:accPr>
                                        <m:chr m:val="̃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e>
                                    </m:acc>
                                  </m:sup>
                                </m:sSubSup>
                              </m:e>
                            </m:func>
                            <m:r>
                              <a:rPr lang="en-US" i="1">
                                <a:latin typeface="Cambria Math"/>
                              </a:rPr>
                              <m:t>𝑑𝑡</m:t>
                            </m:r>
                          </m:e>
                        </m:nary>
                      </m:e>
                    </m:d>
                  </m:oMath>
                </a14:m>
                <a:endParaRPr lang="en-US" sz="3467" dirty="0"/>
              </a:p>
              <a:p>
                <a:r>
                  <a:rPr lang="en-US" sz="3467" dirty="0"/>
                  <a:t>Each agent operates one firm</a:t>
                </a:r>
              </a:p>
              <a:p>
                <a:pPr lvl="1"/>
                <a:r>
                  <a:rPr lang="en-US" dirty="0"/>
                  <a:t>Output</a:t>
                </a:r>
              </a:p>
              <a:p>
                <a:pPr marL="609585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bSup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Physical capital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b="0" dirty="0"/>
              </a:p>
              <a:p>
                <a:pPr marL="609585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acc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acc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𝜄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acc>
                            </m:sup>
                          </m:sSubSup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i="1">
                          <a:latin typeface="Cambria Math"/>
                        </a:rPr>
                        <m:t>𝑑𝑡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 smtClean="0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bSup>
                    </m:oMath>
                  </m:oMathPara>
                </a14:m>
                <a:endParaRPr lang="en-US" dirty="0"/>
              </a:p>
              <a:p>
                <a:pPr>
                  <a:buClr>
                    <a:schemeClr val="tx1"/>
                  </a:buClr>
                </a:pPr>
                <a:r>
                  <a:rPr lang="en-US" sz="3467" dirty="0">
                    <a:solidFill>
                      <a:srgbClr val="667E84"/>
                    </a:solidFill>
                  </a:rPr>
                  <a:t>Financial Friction: </a:t>
                </a:r>
                <a:r>
                  <a:rPr lang="en-US" sz="3467" dirty="0"/>
                  <a:t>Incomplete markets: Agents cannot share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sz="3200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</m:acc>
                      </m:e>
                      <m:sub>
                        <m:r>
                          <a:rPr lang="en-US" sz="3200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</m:oMath>
                </a14:m>
                <a:endParaRPr lang="en-US" sz="3467" dirty="0"/>
              </a:p>
              <a:p>
                <a:pPr>
                  <a:buClr>
                    <a:schemeClr val="tx1"/>
                  </a:buClr>
                </a:pPr>
                <a:r>
                  <a:rPr lang="en-US" sz="3467" dirty="0">
                    <a:solidFill>
                      <a:srgbClr val="FFC000"/>
                    </a:solidFill>
                  </a:rPr>
                  <a:t>Outside money/Gov. bond</a:t>
                </a:r>
                <a:endParaRPr lang="en-US" sz="3467" dirty="0"/>
              </a:p>
              <a:p>
                <a:pPr marL="609585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933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933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933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933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sz="2933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933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933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933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2933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r>
                        <a:rPr lang="en-US" sz="2933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sz="2933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2933" i="1" smtClean="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933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sz="2933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2933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r>
                        <a:rPr lang="en-US" sz="2933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sz="2933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933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933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2933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sup>
                      </m:sSubSup>
                      <m:r>
                        <a:rPr lang="en-US" sz="2933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933" dirty="0"/>
              </a:p>
              <a:p>
                <a:pPr marL="609585" lvl="1" indent="0">
                  <a:buNone/>
                </a:pPr>
                <a:r>
                  <a:rPr lang="en-US" sz="2933" dirty="0"/>
                  <a:t>State variable is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933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933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sz="2933" dirty="0"/>
                  <a:t>: -- Monetary policy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933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33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sz="2933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sz="2933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933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2933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933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sz="2933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sz="2933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2933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33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p>
                        <m:r>
                          <a:rPr lang="en-US" sz="2933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sz="2933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933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2933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933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sz="2933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lang="en-US" sz="2933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885676" cy="7856467"/>
              </a:xfrm>
              <a:blipFill>
                <a:blip r:embed="rId2"/>
                <a:stretch>
                  <a:fillRect l="-1334" t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13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Sector Model with Money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790044" y="3664616"/>
            <a:ext cx="1422769" cy="876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6" name="Rectangle 35"/>
          <p:cNvSpPr/>
          <p:nvPr/>
        </p:nvSpPr>
        <p:spPr>
          <a:xfrm>
            <a:off x="8993244" y="3867816"/>
            <a:ext cx="1422769" cy="876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7" name="Rectangle 36"/>
          <p:cNvSpPr/>
          <p:nvPr/>
        </p:nvSpPr>
        <p:spPr>
          <a:xfrm>
            <a:off x="9196444" y="4071016"/>
            <a:ext cx="1422769" cy="876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8800089" y="2512867"/>
            <a:ext cx="28523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693622" y="2164857"/>
            <a:ext cx="33855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>
                <a:latin typeface="+mj-lt"/>
              </a:rPr>
              <a:t>A</a:t>
            </a:r>
            <a:endParaRPr lang="en-US" sz="24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05545" y="2162407"/>
            <a:ext cx="29848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>
                <a:latin typeface="+mj-lt"/>
              </a:rPr>
              <a:t>L</a:t>
            </a:r>
            <a:endParaRPr lang="en-US" sz="2400" dirty="0">
              <a:latin typeface="+mj-lt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0215819" y="2513060"/>
            <a:ext cx="0" cy="17466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8784850" y="2772007"/>
            <a:ext cx="1395825" cy="877925"/>
          </a:xfrm>
          <a:prstGeom prst="rect">
            <a:avLst/>
          </a:prstGeom>
          <a:solidFill>
            <a:srgbClr val="FFCC66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10260592" y="2776373"/>
            <a:ext cx="1383188" cy="16764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003289" y="2716067"/>
            <a:ext cx="28523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896822" y="2368057"/>
            <a:ext cx="33855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>
                <a:latin typeface="+mj-lt"/>
              </a:rPr>
              <a:t>A</a:t>
            </a:r>
            <a:endParaRPr lang="en-US" sz="2400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608745" y="2365607"/>
            <a:ext cx="29848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>
                <a:latin typeface="+mj-lt"/>
              </a:rPr>
              <a:t>L</a:t>
            </a:r>
            <a:endParaRPr lang="en-US" sz="2400" dirty="0">
              <a:latin typeface="+mj-lt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429470" y="2705854"/>
            <a:ext cx="0" cy="154346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8988050" y="2978489"/>
            <a:ext cx="1395825" cy="859403"/>
          </a:xfrm>
          <a:prstGeom prst="rect">
            <a:avLst/>
          </a:prstGeom>
          <a:solidFill>
            <a:srgbClr val="FFCC66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0" name="Rectangle 19"/>
          <p:cNvSpPr/>
          <p:nvPr/>
        </p:nvSpPr>
        <p:spPr>
          <a:xfrm>
            <a:off x="10463792" y="2987003"/>
            <a:ext cx="1383188" cy="12676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9206489" y="2919267"/>
            <a:ext cx="28523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100022" y="2571257"/>
            <a:ext cx="33855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>
                <a:latin typeface="+mj-lt"/>
              </a:rPr>
              <a:t>A</a:t>
            </a:r>
            <a:endParaRPr lang="en-US" sz="2400" dirty="0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811945" y="2568807"/>
            <a:ext cx="29848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>
                <a:latin typeface="+mj-lt"/>
              </a:rPr>
              <a:t>L</a:t>
            </a:r>
            <a:endParaRPr lang="en-US" sz="2400" dirty="0">
              <a:latin typeface="+mj-lt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0624954" y="2919459"/>
            <a:ext cx="0" cy="1192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9191250" y="3183262"/>
            <a:ext cx="1395825" cy="842399"/>
          </a:xfrm>
          <a:prstGeom prst="rect">
            <a:avLst/>
          </a:prstGeom>
          <a:solidFill>
            <a:srgbClr val="FFCC66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6" name="Rectangle 25"/>
          <p:cNvSpPr/>
          <p:nvPr/>
        </p:nvSpPr>
        <p:spPr>
          <a:xfrm>
            <a:off x="10666992" y="3174963"/>
            <a:ext cx="1383188" cy="10644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9409689" y="3107227"/>
            <a:ext cx="28523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303222" y="2774457"/>
            <a:ext cx="33855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>
                <a:latin typeface="+mj-lt"/>
              </a:rPr>
              <a:t>A</a:t>
            </a:r>
            <a:endParaRPr lang="en-US" sz="2400" dirty="0"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015145" y="2772007"/>
            <a:ext cx="29848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>
                <a:latin typeface="+mj-lt"/>
              </a:rPr>
              <a:t>L</a:t>
            </a:r>
            <a:endParaRPr lang="en-US" sz="2400" dirty="0">
              <a:latin typeface="+mj-lt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10827962" y="3107227"/>
            <a:ext cx="0" cy="22174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9394450" y="3372961"/>
            <a:ext cx="1395825" cy="871332"/>
          </a:xfrm>
          <a:prstGeom prst="rect">
            <a:avLst/>
          </a:prstGeom>
          <a:solidFill>
            <a:srgbClr val="FFCC66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Money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869999" y="3366307"/>
            <a:ext cx="1383188" cy="1779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3" name="TextBox 32"/>
          <p:cNvSpPr txBox="1"/>
          <p:nvPr/>
        </p:nvSpPr>
        <p:spPr>
          <a:xfrm rot="16200000">
            <a:off x="10707563" y="4048310"/>
            <a:ext cx="158068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>
                <a:latin typeface="+mj-lt"/>
              </a:rPr>
              <a:t>Net worth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9399644" y="4274216"/>
                <a:ext cx="1395825" cy="876473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b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9644" y="4274216"/>
                <a:ext cx="1395825" cy="8764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561592" y="3987814"/>
                <a:ext cx="526490" cy="4723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acc>
                            <m:accPr>
                              <m:chr m:val="̃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1592" y="3987814"/>
                <a:ext cx="526490" cy="472309"/>
              </a:xfrm>
              <a:prstGeom prst="rect">
                <a:avLst/>
              </a:prstGeom>
              <a:blipFill>
                <a:blip r:embed="rId4"/>
                <a:stretch>
                  <a:fillRect r="-383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FFAD42A-4DE4-4D5C-8EEB-CCD189347F80}"/>
                  </a:ext>
                </a:extLst>
              </p:cNvPr>
              <p:cNvSpPr txBox="1"/>
              <p:nvPr/>
            </p:nvSpPr>
            <p:spPr>
              <a:xfrm>
                <a:off x="12355664" y="5383407"/>
                <a:ext cx="128990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FFAD42A-4DE4-4D5C-8EEB-CCD189347F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5664" y="5383407"/>
                <a:ext cx="1289905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6922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01CF62-749D-0E4A-8DF2-158392EBD7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2214989" cy="7792905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Dynamics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acc>
                                    <m:accPr>
                                      <m:chr m:val="̃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 dirty="0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e>
                                  </m:acc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groupChr>
                        </m:e>
                        <m:lim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sSup>
                                <m:sSupPr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dirty="0"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p>
                              </m:sSup>
                            </m:sup>
                          </m:sSubSup>
                        </m:lim>
                      </m:limLow>
                      <m:r>
                        <a:rPr lang="en-US" i="1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bSup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Total wealth as numeraire has return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US" dirty="0"/>
              </a:p>
              <a:p>
                <a:pPr>
                  <a:lnSpc>
                    <a:spcPct val="110000"/>
                  </a:lnSpc>
                </a:pPr>
                <a:r>
                  <a:rPr lang="en-US" dirty="0"/>
                  <a:t>Money has return</a:t>
                </a:r>
              </a:p>
              <a:p>
                <a:pPr marL="0" indent="0">
                  <a:lnSpc>
                    <a:spcPct val="1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/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sup>
                      </m:sSubSup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/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d>
                                <m:d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sup>
                                  </m:sSub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sup>
                                  </m:sSub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𝜈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𝜈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𝑀</m:t>
                                          </m:r>
                                        </m:sup>
                                      </m:sSubSup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𝜗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</m:d>
                            </m:e>
                          </m:groupChr>
                        </m:e>
                        <m:lim>
                          <m:sSubSup>
                            <m:sSub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p>
                          </m:sSubSup>
                        </m:lim>
                      </m:limLow>
                      <m:r>
                        <a:rPr lang="en-US" sz="3200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+</m:t>
                      </m:r>
                      <m:limLow>
                        <m:limLow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d>
                                <m:d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sup>
                                  </m:sSub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𝜈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</m:groupChr>
                        </m:e>
                        <m:lim>
                          <m:sSubSup>
                            <m:sSub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p>
                          </m:sSubSup>
                        </m:lim>
                      </m:limLow>
                      <m:r>
                        <a:rPr lang="en-US" sz="3200" i="1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𝜈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Money valuation (FTPL) equation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𝜗</m:t>
                        </m:r>
                        <m: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sSup>
                      <m:sSup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sSup>
                                  <m:sSupPr>
                                    <m:ctrlPr>
                                      <a:rPr lang="en-US" i="1" dirty="0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i="1">
                                            <a:solidFill>
                                              <a:srgbClr val="667E8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i="1">
                                            <a:solidFill>
                                              <a:srgbClr val="667E8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b="0" i="1" dirty="0" smtClean="0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p>
                                </m:sSup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>
                    <a:solidFill>
                      <a:srgbClr val="667E84"/>
                    </a:solidFill>
                  </a:rPr>
                  <a:t> </a:t>
                </a:r>
              </a:p>
              <a:p>
                <a:pPr lvl="1"/>
                <a:r>
                  <a:rPr lang="en-US" dirty="0"/>
                  <a:t>Without policy, equation </a:t>
                </a:r>
              </a:p>
              <a:p>
                <a:pPr marL="609585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733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3733" i="1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733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3733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3733" i="1">
                              <a:latin typeface="Cambria Math" panose="02040503050406030204" pitchFamily="18" charset="0"/>
                            </a:rPr>
                            <m:t>𝜗</m:t>
                          </m:r>
                        </m:sup>
                      </m:sSubSup>
                      <m:r>
                        <a:rPr lang="en-US" sz="3733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733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sz="3733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733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sz="3733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733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733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sz="3733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sz="3733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733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sz="3733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3733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sz="3733" dirty="0"/>
              </a:p>
              <a:p>
                <a:pPr marL="609585" lvl="1" indent="0">
                  <a:buNone/>
                </a:pPr>
                <a:r>
                  <a:rPr lang="en-US" dirty="0"/>
                  <a:t>has a unique solution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(if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sufficiently large)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01CF62-749D-0E4A-8DF2-158392EBD7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2214989" cy="7792905"/>
              </a:xfrm>
              <a:blipFill>
                <a:blip r:embed="rId3"/>
                <a:stretch>
                  <a:fillRect l="-1198" t="-21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343D8-8E18-7340-ADD9-8069E9BBC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14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16DFD0-B8EC-4646-8416-1D29F524E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Sector Model with Money</a:t>
            </a:r>
          </a:p>
        </p:txBody>
      </p:sp>
    </p:spTree>
    <p:extLst>
      <p:ext uri="{BB962C8B-B14F-4D97-AF65-F5344CB8AC3E}">
        <p14:creationId xmlns:p14="http://schemas.microsoft.com/office/powerpoint/2010/main" val="1482640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CF88A15-455D-4B0F-9E51-C2C7B456CC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3"/>
                <a:ext cx="10143992" cy="7363460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Recall Equilibrium</a:t>
                </a:r>
              </a:p>
              <a:p>
                <a:r>
                  <a:rPr lang="en-US" sz="3467" dirty="0"/>
                  <a:t>Price of physical capital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</m:sSubSup>
                      <m:r>
                        <a:rPr lang="de-DE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)+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en-US" sz="3467" dirty="0"/>
              </a:p>
              <a:p>
                <a:r>
                  <a:rPr lang="en-US" sz="3467" dirty="0"/>
                  <a:t>Price of nominal capital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r>
                        <a:rPr lang="de-D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       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𝜗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i="1" smtClean="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d>
                            <m:dPr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smtClean="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en-US" sz="3467" dirty="0"/>
              </a:p>
              <a:p>
                <a:r>
                  <a:rPr lang="en-US" sz="3467" dirty="0"/>
                  <a:t>Optimal investment rate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𝜄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de-DE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en-US" sz="3467" dirty="0"/>
              </a:p>
              <a:p>
                <a:pPr>
                  <a:lnSpc>
                    <a:spcPct val="110000"/>
                  </a:lnSpc>
                </a:pPr>
                <a:r>
                  <a:rPr lang="en-US" sz="3467" dirty="0"/>
                  <a:t>Fraction of nominal wealth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467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3467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altLang="zh-CN" sz="3467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3467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i="1">
                          <a:latin typeface="Cambria Math" panose="02040503050406030204" pitchFamily="18" charset="0"/>
                        </a:rPr>
                        <m:t>1−</m:t>
                      </m:r>
                      <m:sSub>
                        <m:sSubPr>
                          <m:ctrlPr>
                            <a:rPr lang="en-US" altLang="zh-CN" i="1" smtClean="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𝜗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−(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sup>
                                  </m:sSub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i="1" smtClean="0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i="1" smtClean="0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CF88A15-455D-4B0F-9E51-C2C7B456CC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3"/>
                <a:ext cx="10143992" cy="7363460"/>
              </a:xfrm>
              <a:blipFill>
                <a:blip r:embed="rId2"/>
                <a:stretch>
                  <a:fillRect l="-1623" t="-1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B11365-92E1-4AD0-8FEE-FCC30BDA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15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499BF1-3DDF-43A3-B601-C8476A30F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Sector Model with Money/Gov. Bond</a:t>
            </a:r>
          </a:p>
        </p:txBody>
      </p:sp>
    </p:spTree>
    <p:extLst>
      <p:ext uri="{BB962C8B-B14F-4D97-AF65-F5344CB8AC3E}">
        <p14:creationId xmlns:p14="http://schemas.microsoft.com/office/powerpoint/2010/main" val="3921162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05F7931-DFE1-48F6-98E3-1F5FA85AFE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3"/>
                <a:ext cx="11113810" cy="7017174"/>
              </a:xfrm>
            </p:spPr>
            <p:txBody>
              <a:bodyPr/>
              <a:lstStyle/>
              <a:p>
                <a:r>
                  <a:rPr lang="en-US" dirty="0"/>
                  <a:t>Welfare is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𝛿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d>
                                    <m:d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32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b="1" i="1">
                                              <a:latin typeface="Cambria Math" panose="02040503050406030204" pitchFamily="18" charset="0"/>
                                            </a:rPr>
                                            <m:t>𝜿</m:t>
                                          </m:r>
                                        </m:e>
                                        <m:sub>
                                          <m:r>
                                            <a:rPr lang="en-US" sz="3200" b="1" i="1">
                                              <a:latin typeface="Cambria Math" panose="02040503050406030204" pitchFamily="18" charset="0"/>
                                            </a:rPr>
                                            <m:t>𝒕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𝜄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) </m:t>
                                  </m:r>
                                </m:e>
                              </m:func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32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  <m:d>
                                    <m:d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𝜄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den>
                              </m:f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  <m:r>
                        <a:rPr lang="en-US" sz="3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  <m:t>𝜗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sSubSup>
                                    <m:sSubSupPr>
                                      <m:ctrlP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3200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3200" i="1" dirty="0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den>
                              </m:f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05F7931-DFE1-48F6-98E3-1F5FA85AFE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3"/>
                <a:ext cx="11113810" cy="7017174"/>
              </a:xfrm>
              <a:blipFill>
                <a:blip r:embed="rId2"/>
                <a:stretch>
                  <a:fillRect l="-1481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C939D2-9AEC-4724-9F52-D45012958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16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412F894-E1F8-4276-A346-F4D0F6454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BB58F8F-E82A-47B0-B73B-0A2DF45115DD}"/>
                  </a:ext>
                </a:extLst>
              </p:cNvPr>
              <p:cNvSpPr/>
              <p:nvPr/>
            </p:nvSpPr>
            <p:spPr>
              <a:xfrm>
                <a:off x="5011835" y="3353592"/>
                <a:ext cx="4342376" cy="6455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16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16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16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16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sz="16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6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6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  <m:f>
                                        <m:fPr>
                                          <m:ctrlPr>
                                            <a:rPr lang="en-US" sz="16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16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  <m:r>
                                            <a:rPr lang="en-US" sz="1600" i="1" smtClean="0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𝜙</m:t>
                                          </m:r>
                                          <m:r>
                                            <a:rPr lang="en-US" sz="16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+1</m:t>
                                          </m:r>
                                        </m:num>
                                        <m:den>
                                          <m:r>
                                            <a:rPr lang="en-US" sz="16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  <m:r>
                                            <a:rPr lang="en-US" sz="1600" i="1" smtClean="0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𝜙</m:t>
                                          </m:r>
                                          <m:r>
                                            <a:rPr lang="en-US" sz="16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+1−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1600" i="1" smtClean="0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600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𝜗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600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  <m:r>
                                <a:rPr lang="en-US" sz="16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BB58F8F-E82A-47B0-B73B-0A2DF45115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835" y="3353592"/>
                <a:ext cx="4342376" cy="6455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>
            <a:extLst>
              <a:ext uri="{FF2B5EF4-FFF2-40B4-BE49-F238E27FC236}">
                <a16:creationId xmlns:a16="http://schemas.microsoft.com/office/drawing/2014/main" id="{A2A153F9-4240-4839-924E-D566DA91B466}"/>
              </a:ext>
            </a:extLst>
          </p:cNvPr>
          <p:cNvSpPr/>
          <p:nvPr/>
        </p:nvSpPr>
        <p:spPr>
          <a:xfrm rot="5400000">
            <a:off x="7005612" y="593699"/>
            <a:ext cx="354825" cy="5255171"/>
          </a:xfrm>
          <a:prstGeom prst="rightBrace">
            <a:avLst>
              <a:gd name="adj1" fmla="val 0"/>
              <a:gd name="adj2" fmla="val 50000"/>
            </a:avLst>
          </a:prstGeom>
          <a:ln>
            <a:solidFill>
              <a:srgbClr val="667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F46B6878-E56C-4B95-AFD4-4531A25B1ABB}"/>
              </a:ext>
            </a:extLst>
          </p:cNvPr>
          <p:cNvSpPr/>
          <p:nvPr/>
        </p:nvSpPr>
        <p:spPr>
          <a:xfrm rot="5400000">
            <a:off x="7538648" y="2374409"/>
            <a:ext cx="166425" cy="877675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E9149F-C110-41C7-8F7E-8FF478FCACA2}"/>
                  </a:ext>
                </a:extLst>
              </p:cNvPr>
              <p:cNvSpPr txBox="1"/>
              <p:nvPr/>
            </p:nvSpPr>
            <p:spPr>
              <a:xfrm>
                <a:off x="7216063" y="2797651"/>
                <a:ext cx="7473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E9149F-C110-41C7-8F7E-8FF478FCA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6063" y="2797651"/>
                <a:ext cx="74732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ight Brace 8">
            <a:extLst>
              <a:ext uri="{FF2B5EF4-FFF2-40B4-BE49-F238E27FC236}">
                <a16:creationId xmlns:a16="http://schemas.microsoft.com/office/drawing/2014/main" id="{1EC7B421-0E2A-49A2-8B90-FE37E3D655F7}"/>
              </a:ext>
            </a:extLst>
          </p:cNvPr>
          <p:cNvSpPr/>
          <p:nvPr/>
        </p:nvSpPr>
        <p:spPr>
          <a:xfrm rot="5400000">
            <a:off x="3367728" y="3702615"/>
            <a:ext cx="354825" cy="3492343"/>
          </a:xfrm>
          <a:prstGeom prst="rightBrace">
            <a:avLst>
              <a:gd name="adj1" fmla="val 0"/>
              <a:gd name="adj2" fmla="val 50000"/>
            </a:avLst>
          </a:prstGeom>
          <a:ln>
            <a:solidFill>
              <a:srgbClr val="667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664E363-80F8-45BE-914D-480DAB529FF8}"/>
                  </a:ext>
                </a:extLst>
              </p:cNvPr>
              <p:cNvSpPr/>
              <p:nvPr/>
            </p:nvSpPr>
            <p:spPr>
              <a:xfrm>
                <a:off x="1313237" y="5728974"/>
                <a:ext cx="4463803" cy="6455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 smtClean="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US" sz="1600" i="1" smtClean="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den>
                      </m:f>
                      <m:r>
                        <a:rPr lang="en-US" sz="1600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16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16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16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6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16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sz="16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1600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6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16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d>
                                            <m:dPr>
                                              <m:ctrlPr>
                                                <a:rPr lang="en-US" sz="1600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1600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𝑎</m:t>
                                              </m:r>
                                              <m:r>
                                                <a:rPr lang="en-US" sz="1600" i="1" smtClean="0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𝜙</m:t>
                                              </m:r>
                                              <m:r>
                                                <a:rPr lang="en-US" sz="1600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+1</m:t>
                                              </m:r>
                                            </m:e>
                                          </m:d>
                                          <m:d>
                                            <m:dPr>
                                              <m:ctrlPr>
                                                <a:rPr lang="en-US" sz="1600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1600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1600" i="1" smtClean="0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1600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𝜗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1600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num>
                                        <m:den>
                                          <m:r>
                                            <a:rPr lang="en-US" sz="16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  <m:r>
                                            <a:rPr lang="en-US" sz="1600" i="1" smtClean="0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𝜙</m:t>
                                          </m:r>
                                          <m:r>
                                            <a:rPr lang="en-US" sz="16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+1−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1600" i="1" smtClean="0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1600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𝜗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1600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  <m:r>
                                <a:rPr lang="en-US" sz="16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1600" dirty="0">
                  <a:solidFill>
                    <a:srgbClr val="667E84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664E363-80F8-45BE-914D-480DAB529F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237" y="5728974"/>
                <a:ext cx="4463803" cy="6455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847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DA5959E-246F-43F3-9F4F-6B72F82461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3"/>
                <a:ext cx="11813464" cy="7017174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Welfare is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67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en-US" sz="2667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𝛿</m:t>
                          </m:r>
                        </m:num>
                        <m:den>
                          <m:sSup>
                            <m:sSup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667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2667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667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667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𝜌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𝑎</m:t>
                                              </m:r>
                                              <m:r>
                                                <a:rPr lang="en-US" sz="2667" i="1" smtClean="0">
                                                  <a:latin typeface="Cambria Math" panose="02040503050406030204" pitchFamily="18" charset="0"/>
                                                </a:rPr>
                                                <m:t>𝜙</m:t>
                                              </m:r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+1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𝜌</m:t>
                                              </m:r>
                                              <m:r>
                                                <a:rPr lang="en-US" sz="2667" i="1" smtClean="0">
                                                  <a:latin typeface="Cambria Math" panose="02040503050406030204" pitchFamily="18" charset="0"/>
                                                </a:rPr>
                                                <m:t>𝜙</m:t>
                                              </m:r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+1−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2667" i="1" smtClean="0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667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𝜗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667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667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  <m:r>
                                        <a:rPr lang="en-US" sz="2667" i="1" smtClean="0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den>
                                  </m:f>
                                  <m:func>
                                    <m:func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667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d>
                                                <m:dPr>
                                                  <m:ctrlPr>
                                                    <a:rPr lang="en-US" sz="2667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sz="2667" i="1">
                                                      <a:latin typeface="Cambria Math" panose="02040503050406030204" pitchFamily="18" charset="0"/>
                                                    </a:rPr>
                                                    <m:t>𝑎</m:t>
                                                  </m:r>
                                                  <m:r>
                                                    <a:rPr lang="en-US" sz="2667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𝜙</m:t>
                                                  </m:r>
                                                  <m:r>
                                                    <a:rPr lang="en-US" sz="2667" i="1">
                                                      <a:latin typeface="Cambria Math" panose="02040503050406030204" pitchFamily="18" charset="0"/>
                                                    </a:rPr>
                                                    <m:t>+1</m:t>
                                                  </m:r>
                                                </m:e>
                                              </m:d>
                                              <m:d>
                                                <m:dPr>
                                                  <m:ctrlPr>
                                                    <a:rPr lang="en-US" sz="2667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r>
                                                    <a:rPr lang="en-US" sz="2667" i="1">
                                                      <a:latin typeface="Cambria Math" panose="02040503050406030204" pitchFamily="18" charset="0"/>
                                                    </a:rPr>
                                                    <m:t>1−</m:t>
                                                  </m:r>
                                                  <m:sSub>
                                                    <m:sSubPr>
                                                      <m:ctrlPr>
                                                        <a:rPr lang="en-US" sz="2667" i="1" smtClean="0">
                                                          <a:solidFill>
                                                            <a:srgbClr val="667E84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sz="2667" i="1">
                                                          <a:solidFill>
                                                            <a:srgbClr val="667E84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𝜗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sz="2667" i="1">
                                                          <a:solidFill>
                                                            <a:srgbClr val="667E84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𝑡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d>
                                            </m:num>
                                            <m:den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𝜌</m:t>
                                              </m:r>
                                              <m:r>
                                                <a:rPr lang="en-US" sz="2667" i="1" smtClean="0">
                                                  <a:latin typeface="Cambria Math" panose="02040503050406030204" pitchFamily="18" charset="0"/>
                                                </a:rPr>
                                                <m:t>𝜙</m:t>
                                              </m:r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+1−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2667" i="1" smtClean="0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667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𝜗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667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667" i="1" smtClean="0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2667" i="1" smtClean="0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667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𝜗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667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bSup>
                                        <m:sSubSupPr>
                                          <m:ctrlPr>
                                            <a:rPr lang="en-US" sz="2667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sz="2667" i="1" dirty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2667" i="1" dirty="0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sz="2667" i="1" dirty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sz="2667" i="1" dirty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2667" i="1" dirty="0">
                  <a:latin typeface="Cambria Math" panose="02040503050406030204" pitchFamily="18" charset="0"/>
                </a:endParaRPr>
              </a:p>
              <a:p>
                <a:pPr marL="609585" lvl="1" indent="0">
                  <a:buNone/>
                </a:pPr>
                <a:endParaRPr lang="en-US" dirty="0"/>
              </a:p>
              <a:p>
                <a:pPr marL="609585" lvl="1" indent="0">
                  <a:buNone/>
                </a:pPr>
                <a:endParaRPr lang="en-US" dirty="0"/>
              </a:p>
              <a:p>
                <a:pPr marL="609585" lvl="1" indent="0">
                  <a:buNone/>
                </a:pPr>
                <a:endParaRPr lang="en-US" dirty="0"/>
              </a:p>
              <a:p>
                <a:r>
                  <a:rPr lang="en-US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Lemma: </a:t>
                </a:r>
                <a:r>
                  <a:rPr lang="en-US" dirty="0"/>
                  <a:t>Problem collapses to a static problem for each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be be the maximizer of welfare (optimal policy)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+1−</m:t>
                                  </m:r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𝜗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DA5959E-246F-43F3-9F4F-6B72F82461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3"/>
                <a:ext cx="11813464" cy="7017174"/>
              </a:xfrm>
              <a:blipFill>
                <a:blip r:embed="rId2"/>
                <a:stretch>
                  <a:fillRect l="-1290" t="-1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E02939-563C-41B1-871C-88C7A889F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17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0D5350F-039E-4705-B9AC-2BD60E059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</a:t>
            </a:r>
          </a:p>
        </p:txBody>
      </p:sp>
    </p:spTree>
    <p:extLst>
      <p:ext uri="{BB962C8B-B14F-4D97-AF65-F5344CB8AC3E}">
        <p14:creationId xmlns:p14="http://schemas.microsoft.com/office/powerpoint/2010/main" val="1819625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5707C-6DCC-4946-96EE-3C1ECDE5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18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EB301F-2808-6947-A6B9-4C0B91D5F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FEEBE4-649C-4641-BB13-06D8CF4B2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8" y="1670060"/>
            <a:ext cx="9802707" cy="50141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B0849F7-4754-3649-99A0-5166D7974774}"/>
                  </a:ext>
                </a:extLst>
              </p:cNvPr>
              <p:cNvSpPr txBox="1"/>
              <p:nvPr/>
            </p:nvSpPr>
            <p:spPr>
              <a:xfrm>
                <a:off x="552768" y="6965758"/>
                <a:ext cx="6887848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solidFill>
                      <a:srgbClr val="C00000"/>
                    </a:solidFill>
                    <a:latin typeface="+mj-lt"/>
                  </a:rPr>
                  <a:t>Red: equilibrium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3200" dirty="0">
                    <a:solidFill>
                      <a:srgbClr val="C00000"/>
                    </a:solidFill>
                    <a:latin typeface="+mj-lt"/>
                  </a:rPr>
                  <a:t> in the baseline model</a:t>
                </a:r>
              </a:p>
              <a:p>
                <a:r>
                  <a:rPr lang="en-US" sz="3200" dirty="0">
                    <a:latin typeface="+mj-lt"/>
                  </a:rPr>
                  <a:t>Black: optimal policy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3200" dirty="0">
                  <a:latin typeface="+mj-lt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B0849F7-4754-3649-99A0-5166D7974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68" y="6965758"/>
                <a:ext cx="6887848" cy="1077218"/>
              </a:xfrm>
              <a:prstGeom prst="rect">
                <a:avLst/>
              </a:prstGeom>
              <a:blipFill>
                <a:blip r:embed="rId3"/>
                <a:stretch>
                  <a:fillRect l="-2301" t="-6818" r="-1327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36ECBA-FB3C-47B5-8B9A-6E65A220F2D1}"/>
                  </a:ext>
                </a:extLst>
              </p:cNvPr>
              <p:cNvSpPr txBox="1"/>
              <p:nvPr/>
            </p:nvSpPr>
            <p:spPr>
              <a:xfrm>
                <a:off x="5098907" y="3227824"/>
                <a:ext cx="5252015" cy="146450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limLow>
                      <m:limLow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max</m:t>
                        </m:r>
                      </m:e>
                      <m:li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𝜗</m:t>
                        </m:r>
                      </m:lim>
                    </m:limLow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𝜌𝜙</m:t>
                        </m:r>
                      </m:den>
                    </m:f>
                    <m:func>
                      <m:funcPr>
                        <m:ctrlP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4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𝜗</m:t>
                            </m:r>
                          </m:e>
                        </m:d>
                        <m: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e>
                    </m:func>
                  </m:oMath>
                </a14:m>
                <a:br>
                  <a:rPr lang="en-US" sz="2400" b="0" dirty="0">
                    <a:solidFill>
                      <a:schemeClr val="tx1"/>
                    </a:solidFill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𝜌𝜙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𝜌𝜙</m:t>
                          </m:r>
                        </m:den>
                      </m:f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𝜌𝜙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+1−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e>
                          </m:d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36ECBA-FB3C-47B5-8B9A-6E65A220F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907" y="3227824"/>
                <a:ext cx="5252015" cy="14645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6035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9AB2E2F-6602-497E-9154-FAB8500DE6A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3"/>
                <a:ext cx="11210792" cy="7363460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Money growth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r>
                  <a:rPr lang="en-US" dirty="0"/>
                  <a:t> affects </a:t>
                </a:r>
              </a:p>
              <a:p>
                <a:pPr lvl="1"/>
                <a:r>
                  <a:rPr lang="en-US" dirty="0"/>
                  <a:t>Shadow risk-free rate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dirty="0"/>
                  <a:t>(Steady state) inflation in two ways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67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sz="3467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467" i="1" smtClean="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467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sz="3467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p>
                      <m:r>
                        <a:rPr lang="en-US" sz="3467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467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3467" i="1">
                          <a:latin typeface="Cambria Math" panose="02040503050406030204" pitchFamily="18" charset="0"/>
                        </a:rPr>
                        <m:t>−</m:t>
                      </m:r>
                      <m:limLow>
                        <m:limLowPr>
                          <m:ctrlPr>
                            <a:rPr lang="en-US" sz="3467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3467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sz="3467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sz="3467"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  <m:d>
                                <m:dPr>
                                  <m:ctrlPr>
                                    <a:rPr lang="en-US" sz="3467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467" i="1">
                                      <a:latin typeface="Cambria Math" panose="02040503050406030204" pitchFamily="18" charset="0"/>
                                    </a:rPr>
                                    <m:t>𝜄</m:t>
                                  </m:r>
                                  <m:d>
                                    <m:dPr>
                                      <m:ctrlPr>
                                        <a:rPr lang="en-US" sz="34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3467" i="1" smtClean="0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467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  <m:sup>
                                          <m:r>
                                            <a:rPr lang="en-US" sz="3467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𝑀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</m:d>
                              <m:r>
                                <a:rPr lang="en-US" sz="3467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467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  <m:r>
                                <a:rPr lang="en-US" sz="3467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groupChr>
                        </m:e>
                        <m:lim>
                          <m:r>
                            <a:rPr lang="en-US" sz="3467" i="1">
                              <a:latin typeface="Cambria Math" panose="02040503050406030204" pitchFamily="18" charset="0"/>
                            </a:rPr>
                            <m:t>𝑔</m:t>
                          </m:r>
                        </m:lim>
                      </m:limLow>
                    </m:oMath>
                  </m:oMathPara>
                </a14:m>
                <a:endParaRPr lang="en-US" sz="3467" dirty="0"/>
              </a:p>
              <a:p>
                <a:pPr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Proposition: </a:t>
                </a:r>
              </a:p>
              <a:p>
                <a:pPr lvl="1">
                  <a:lnSpc>
                    <a:spcPct val="100000"/>
                  </a:lnSpc>
                  <a:buClr>
                    <a:schemeClr val="tx1"/>
                  </a:buClr>
                </a:pPr>
                <a:r>
                  <a:rPr lang="en-US" dirty="0"/>
                  <a:t>For sufficiently large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&lt;∞</m:t>
                    </m:r>
                  </m:oMath>
                </a14:m>
                <a:r>
                  <a:rPr lang="en-US" dirty="0"/>
                  <a:t> welfare maximizing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p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. </a:t>
                </a:r>
              </a:p>
              <a:p>
                <a:pPr lvl="2">
                  <a:lnSpc>
                    <a:spcPct val="100000"/>
                  </a:lnSpc>
                  <a:buClr>
                    <a:schemeClr val="tx1"/>
                  </a:buClr>
                </a:pPr>
                <a:r>
                  <a:rPr lang="en-US" dirty="0"/>
                  <a:t>Laissez-faire Market outcome is not even </a:t>
                </a:r>
                <a:r>
                  <a:rPr lang="en-US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constrained Pareto efficient</a:t>
                </a:r>
                <a:endParaRPr lang="en-US" dirty="0"/>
              </a:p>
              <a:p>
                <a:pPr lvl="2">
                  <a:lnSpc>
                    <a:spcPct val="100000"/>
                  </a:lnSpc>
                  <a:buClr>
                    <a:schemeClr val="tx1"/>
                  </a:buClr>
                </a:pPr>
                <a:r>
                  <a:rPr lang="en-US" dirty="0"/>
                  <a:t>Economic growth rate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 is also higher</a:t>
                </a:r>
                <a:endParaRPr lang="en-US" sz="1867" dirty="0"/>
              </a:p>
              <a:p>
                <a:pPr lvl="1">
                  <a:lnSpc>
                    <a:spcPct val="100000"/>
                  </a:lnSpc>
                  <a:buClr>
                    <a:schemeClr val="tx1"/>
                  </a:buClr>
                </a:pPr>
                <a:r>
                  <a:rPr lang="en-US" dirty="0"/>
                  <a:t>Growth maximizing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,  </a:t>
                </a:r>
                <a:r>
                  <a:rPr lang="en-US" dirty="0" err="1"/>
                  <a:t>s.t.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, Tobin (1965)</a:t>
                </a:r>
                <a:r>
                  <a:rPr lang="en-US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  <a:p>
                <a:pPr lvl="4">
                  <a:lnSpc>
                    <a:spcPct val="100000"/>
                  </a:lnSpc>
                  <a:buClr>
                    <a:schemeClr val="tx1"/>
                  </a:buClr>
                </a:pPr>
                <a:endParaRPr lang="en-US" dirty="0"/>
              </a:p>
              <a:p>
                <a:pPr>
                  <a:lnSpc>
                    <a:spcPct val="100000"/>
                  </a:lnSpc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Corollary: </a:t>
                </a:r>
                <a:r>
                  <a:rPr lang="en-US" dirty="0"/>
                  <a:t>No super-neutrality of money</a:t>
                </a:r>
              </a:p>
              <a:p>
                <a:pPr lvl="1">
                  <a:lnSpc>
                    <a:spcPct val="100000"/>
                  </a:lnSpc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: </a:t>
                </a:r>
                <a:r>
                  <a:rPr lang="en-US" dirty="0"/>
                  <a:t>Super-neutrality only w.r.t. part of money growth rate that is used to pay interest on money</a:t>
                </a:r>
              </a:p>
              <a:p>
                <a:pPr lvl="1">
                  <a:lnSpc>
                    <a:spcPct val="100000"/>
                  </a:lnSpc>
                  <a:buClr>
                    <a:schemeClr val="tx1"/>
                  </a:buClr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:  </a:t>
                </a:r>
                <a:r>
                  <a:rPr lang="en-US" dirty="0"/>
                  <a:t>Nominal money growth rate affects real economic growth </a:t>
                </a:r>
                <a:br>
                  <a:rPr lang="en-US" dirty="0"/>
                </a:br>
                <a:r>
                  <a:rPr lang="en-US" dirty="0"/>
                  <a:t>by distorting portfolio choice 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𝜙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&lt;∞</m:t>
                    </m:r>
                  </m:oMath>
                </a14:m>
                <a:endParaRPr lang="en-US" dirty="0"/>
              </a:p>
              <a:p>
                <a:pPr lvl="2">
                  <a:lnSpc>
                    <a:spcPct val="100000"/>
                  </a:lnSpc>
                </a:pPr>
                <a:r>
                  <a:rPr lang="en-US" dirty="0"/>
                  <a:t>No price/wage rigidity, no monopolistic competition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9AB2E2F-6602-497E-9154-FAB8500DE6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3"/>
                <a:ext cx="11210792" cy="7363460"/>
              </a:xfrm>
              <a:blipFill>
                <a:blip r:embed="rId2"/>
                <a:stretch>
                  <a:fillRect l="-1196" t="-2649" r="-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E9F03D-418A-47D0-A7F2-5FDE719C9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19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A123B7-DD58-4119-9C14-5257A89BB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Pecuniary Externality Explanation</a:t>
            </a:r>
          </a:p>
        </p:txBody>
      </p:sp>
    </p:spTree>
    <p:extLst>
      <p:ext uri="{BB962C8B-B14F-4D97-AF65-F5344CB8AC3E}">
        <p14:creationId xmlns:p14="http://schemas.microsoft.com/office/powerpoint/2010/main" val="74441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D27B91E-EFE8-4855-B148-A6F76F7F0F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3"/>
                <a:ext cx="15497386" cy="736346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One sector model with </a:t>
                </a:r>
                <a:r>
                  <a:rPr lang="en-US" dirty="0" err="1"/>
                  <a:t>idio</a:t>
                </a:r>
                <a:r>
                  <a:rPr lang="en-US" dirty="0"/>
                  <a:t> risk - “The I Theory without I”</a:t>
                </a:r>
                <a:br>
                  <a:rPr lang="en-US" dirty="0"/>
                </a:br>
                <a:r>
                  <a:rPr lang="en-US" sz="2000" dirty="0"/>
                  <a:t>(steady state focus)</a:t>
                </a:r>
                <a:endParaRPr lang="en-US" dirty="0"/>
              </a:p>
              <a:p>
                <a:pPr lvl="1"/>
                <a:r>
                  <a:rPr lang="en-US" dirty="0"/>
                  <a:t>Store of value</a:t>
                </a:r>
              </a:p>
              <a:p>
                <a:pPr lvl="2"/>
                <a:r>
                  <a:rPr lang="en-US" sz="2400" dirty="0"/>
                  <a:t>Insurance role of money </a:t>
                </a:r>
                <a:r>
                  <a:rPr lang="en-US" sz="2400" i="1" dirty="0"/>
                  <a:t>within sector</a:t>
                </a:r>
              </a:p>
              <a:p>
                <a:pPr lvl="1"/>
                <a:r>
                  <a:rPr lang="en-US" dirty="0"/>
                  <a:t>Money as bubble or not</a:t>
                </a:r>
              </a:p>
              <a:p>
                <a:pPr lvl="1"/>
                <a:r>
                  <a:rPr lang="en-US" dirty="0"/>
                  <a:t>Fiscal Theory of the Price Level</a:t>
                </a:r>
              </a:p>
              <a:p>
                <a:pPr lvl="1"/>
                <a:r>
                  <a:rPr lang="en-US" dirty="0"/>
                  <a:t>Medium of Exchange Role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SDF-Liquidity multiplier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Money bubble</a:t>
                </a:r>
              </a:p>
              <a:p>
                <a:r>
                  <a:rPr lang="en-US" dirty="0"/>
                  <a:t>2 sector/type model with money and </a:t>
                </a:r>
                <a:r>
                  <a:rPr lang="en-US" dirty="0" err="1"/>
                  <a:t>idio</a:t>
                </a:r>
                <a:r>
                  <a:rPr lang="en-US" dirty="0"/>
                  <a:t> risk</a:t>
                </a:r>
              </a:p>
              <a:p>
                <a:pPr lvl="1"/>
                <a:r>
                  <a:rPr lang="en-US" dirty="0"/>
                  <a:t>Generic Solution procedure </a:t>
                </a:r>
                <a:r>
                  <a:rPr lang="en-US" sz="1900" dirty="0"/>
                  <a:t>(compared to lecture 03)</a:t>
                </a:r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Equivalence btw experts producers and intermediaries</a:t>
                </a:r>
              </a:p>
              <a:p>
                <a:pPr lvl="1"/>
                <a:r>
                  <a:rPr lang="en-US" dirty="0"/>
                  <a:t>Real debt vs. nominal debt/money</a:t>
                </a:r>
              </a:p>
              <a:p>
                <a:pPr lvl="2"/>
                <a:r>
                  <a:rPr lang="en-US" sz="2400" dirty="0"/>
                  <a:t>Implicit insurance role of money </a:t>
                </a:r>
                <a:r>
                  <a:rPr lang="en-US" sz="2400" i="1" dirty="0"/>
                  <a:t>across sectors</a:t>
                </a:r>
              </a:p>
              <a:p>
                <a:pPr lvl="1"/>
                <a:r>
                  <a:rPr lang="en-US" dirty="0"/>
                  <a:t>I Theory</a:t>
                </a:r>
              </a:p>
              <a:p>
                <a:r>
                  <a:rPr lang="en-US" dirty="0">
                    <a:solidFill>
                      <a:srgbClr val="667E84"/>
                    </a:solidFill>
                  </a:rPr>
                  <a:t>Welfare analysis</a:t>
                </a:r>
              </a:p>
              <a:p>
                <a:r>
                  <a:rPr lang="en-US" dirty="0">
                    <a:solidFill>
                      <a:srgbClr val="667E84"/>
                    </a:solidFill>
                  </a:rPr>
                  <a:t>Optimal Monetary Policy and Macroprudential Policy</a:t>
                </a:r>
              </a:p>
              <a:p>
                <a:r>
                  <a:rPr lang="en-US" dirty="0"/>
                  <a:t>International Monetary Model 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D27B91E-EFE8-4855-B148-A6F76F7F0F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3"/>
                <a:ext cx="15497386" cy="7363460"/>
              </a:xfrm>
              <a:blipFill>
                <a:blip r:embed="rId2"/>
                <a:stretch>
                  <a:fillRect l="-944" t="-2318" b="-2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3E7B99-5D37-424D-BFE5-3746386D6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ABE5CF-A45C-4DE2-822D-75DE653E3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 Roadmap: Towards the I Theory of Money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0E7930-A72B-43AD-AF3E-4809C05EE7D9}"/>
              </a:ext>
            </a:extLst>
          </p:cNvPr>
          <p:cNvSpPr txBox="1"/>
          <p:nvPr/>
        </p:nvSpPr>
        <p:spPr>
          <a:xfrm rot="16200000">
            <a:off x="11225831" y="7712177"/>
            <a:ext cx="1783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+mj-lt"/>
              </a:rPr>
              <a:t>Next lectures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BFE01E-373A-457B-B2E5-486186F45AE5}"/>
              </a:ext>
            </a:extLst>
          </p:cNvPr>
          <p:cNvSpPr txBox="1"/>
          <p:nvPr/>
        </p:nvSpPr>
        <p:spPr>
          <a:xfrm rot="16200000">
            <a:off x="11664668" y="5434391"/>
            <a:ext cx="905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+mj-lt"/>
              </a:rPr>
              <a:t>Today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379580-1FB9-4043-A2C5-13EE7B0F7AF8}"/>
              </a:ext>
            </a:extLst>
          </p:cNvPr>
          <p:cNvSpPr txBox="1"/>
          <p:nvPr/>
        </p:nvSpPr>
        <p:spPr>
          <a:xfrm rot="16200000">
            <a:off x="10993363" y="2809107"/>
            <a:ext cx="2248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+mj-lt"/>
              </a:rPr>
              <a:t>Previous lectures</a:t>
            </a:r>
          </a:p>
        </p:txBody>
      </p:sp>
    </p:spTree>
    <p:extLst>
      <p:ext uri="{BB962C8B-B14F-4D97-AF65-F5344CB8AC3E}">
        <p14:creationId xmlns:p14="http://schemas.microsoft.com/office/powerpoint/2010/main" val="395527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BE1FCF1-6A76-4890-915F-6461E29801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2"/>
                <a:ext cx="12046522" cy="7765627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If the planner can control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directly, she would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p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𝜈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     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sup>
                    </m:sSubSup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The planner can choose instruments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p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br>
                  <a:rPr lang="en-US" dirty="0"/>
                </a:br>
                <a:r>
                  <a:rPr lang="en-US" dirty="0"/>
                  <a:t>to achieve any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How to find the instruments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p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that achieve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dirty="0"/>
                  <a:t>? </a:t>
                </a:r>
              </a:p>
              <a:p>
                <a:pPr marL="609585" lvl="1" indent="0">
                  <a:buNone/>
                </a:pPr>
                <a:r>
                  <a:rPr lang="en-US" dirty="0"/>
                  <a:t>	-- solving money valuation equation </a:t>
                </a:r>
              </a:p>
              <a:p>
                <a:pPr marL="609585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𝜈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groupCh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p>
                          </m:sSubSup>
                        </m:lim>
                      </m:limLow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Optimal policy is easier to find than equilibrium outcome </a:t>
                </a:r>
              </a:p>
              <a:p>
                <a:pPr lvl="1"/>
                <a:r>
                  <a:rPr lang="en-US" dirty="0"/>
                  <a:t>differentiation vs. integration (or solve PDEs)</a:t>
                </a:r>
              </a:p>
              <a:p>
                <a:r>
                  <a:rPr lang="en-US" dirty="0">
                    <a:solidFill>
                      <a:srgbClr val="8C948C"/>
                    </a:solidFill>
                  </a:rPr>
                  <a:t>If we choose optimal policy, risk-free rate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sup>
                      </m:sSubSup>
                      <m:r>
                        <a:rPr lang="en-US" i="1">
                          <a:solidFill>
                            <a:srgbClr val="8C948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8C948C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8C948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8C948C"/>
                                  </a:solidFill>
                                  <a:latin typeface="Cambria Math" panose="02040503050406030204" pitchFamily="18" charset="0"/>
                                </a:rPr>
                                <m:t>𝜄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8C948C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solidFill>
                            <a:srgbClr val="8C948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solidFill>
                            <a:srgbClr val="8C948C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i="1">
                          <a:solidFill>
                            <a:srgbClr val="8C948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  <m:t>𝜗</m:t>
                          </m:r>
                          <m: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r>
                        <a:rPr lang="en-US">
                          <a:solidFill>
                            <a:srgbClr val="8C948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rgbClr val="8C948C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8C948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8C948C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rgbClr val="8C948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rgbClr val="8C948C"/>
                                      </a:solidFill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8C948C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rgbClr val="8C948C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Sup>
                        <m:sSubSupPr>
                          <m:ctrlP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rgbClr val="8C948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8C948C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solidFill>
                            <a:srgbClr val="8C948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8C948C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8C948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8C948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8C948C"/>
                                  </a:solidFill>
                                  <a:latin typeface="Cambria Math" panose="02040503050406030204" pitchFamily="18" charset="0"/>
                                </a:rPr>
                                <m:t>𝜄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8C948C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solidFill>
                            <a:srgbClr val="8C948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solidFill>
                            <a:srgbClr val="8C948C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>
                  <a:solidFill>
                    <a:srgbClr val="8C948C"/>
                  </a:solidFill>
                </a:endParaRPr>
              </a:p>
              <a:p>
                <a:pPr marL="609585" lvl="1" indent="0">
                  <a:buNone/>
                </a:pPr>
                <a:r>
                  <a:rPr lang="en-US" sz="3733" dirty="0">
                    <a:solidFill>
                      <a:srgbClr val="8C948C"/>
                    </a:solidFill>
                  </a:rPr>
                  <a:t>declines as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733" i="1">
                            <a:solidFill>
                              <a:srgbClr val="8C948C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sz="3733" i="1">
                                <a:solidFill>
                                  <a:srgbClr val="8C948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733" i="1">
                                <a:solidFill>
                                  <a:srgbClr val="8C948C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sz="3733" i="1">
                            <a:solidFill>
                              <a:srgbClr val="8C948C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3733" i="1">
                            <a:solidFill>
                              <a:srgbClr val="8C948C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3733" dirty="0">
                    <a:solidFill>
                      <a:srgbClr val="8C948C"/>
                    </a:solidFill>
                  </a:rPr>
                  <a:t> increases</a:t>
                </a:r>
              </a:p>
              <a:p>
                <a:r>
                  <a:rPr lang="en-US" dirty="0">
                    <a:solidFill>
                      <a:srgbClr val="8C948C"/>
                    </a:solidFill>
                  </a:rPr>
                  <a:t>Nice relationship between baseline and dynamic model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BE1FCF1-6A76-4890-915F-6461E29801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2"/>
                <a:ext cx="12046522" cy="7765627"/>
              </a:xfrm>
              <a:blipFill>
                <a:blip r:embed="rId2"/>
                <a:stretch>
                  <a:fillRect l="-1215" t="-2198" b="-1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BFC7E9-A74E-4F41-B826-6B16F734C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20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4D5937-7A33-487B-9226-2EB4B2728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</a:t>
            </a:r>
          </a:p>
        </p:txBody>
      </p:sp>
    </p:spTree>
    <p:extLst>
      <p:ext uri="{BB962C8B-B14F-4D97-AF65-F5344CB8AC3E}">
        <p14:creationId xmlns:p14="http://schemas.microsoft.com/office/powerpoint/2010/main" val="1670718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BE1FCF1-6A76-4890-915F-6461E29801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2"/>
                <a:ext cx="15497386" cy="7765627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If the planner can control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directly, she would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p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𝜈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      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𝜈</m:t>
                        </m:r>
                      </m:sup>
                    </m:sSubSup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The planner can choose instruments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p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>
                    <a:solidFill>
                      <a:srgbClr val="667E84"/>
                    </a:solidFill>
                  </a:rPr>
                  <a:t> </a:t>
                </a:r>
                <a:br>
                  <a:rPr lang="en-US" dirty="0">
                    <a:solidFill>
                      <a:srgbClr val="667E84"/>
                    </a:solidFill>
                  </a:rPr>
                </a:br>
                <a:r>
                  <a:rPr lang="en-US" dirty="0"/>
                  <a:t>to achieve any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How to find the instruments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p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p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  <m:d>
                      <m:d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that achieve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dirty="0"/>
                  <a:t>? </a:t>
                </a:r>
              </a:p>
              <a:p>
                <a:pPr marL="609585" lvl="1" indent="0">
                  <a:buNone/>
                </a:pPr>
                <a:r>
                  <a:rPr lang="en-US" dirty="0"/>
                  <a:t>	-- solving money valuation equation </a:t>
                </a:r>
              </a:p>
              <a:p>
                <a:pPr marL="609585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𝜈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groupChr>
                        </m:e>
                        <m:li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p>
                          </m:sSubSup>
                        </m:lim>
                      </m:limLow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Optimal policy is easier to find than equilibrium outcome </a:t>
                </a:r>
              </a:p>
              <a:p>
                <a:pPr lvl="1"/>
                <a:r>
                  <a:rPr lang="en-US" dirty="0"/>
                  <a:t>differentiation vs. integration (or solve PDEs)</a:t>
                </a:r>
              </a:p>
              <a:p>
                <a:r>
                  <a:rPr lang="en-US" dirty="0">
                    <a:solidFill>
                      <a:srgbClr val="667E84"/>
                    </a:solidFill>
                  </a:rPr>
                  <a:t>If we choose optimal policy, risk-free rate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sup>
                      </m:sSubSup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𝜄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𝜗</m:t>
                          </m:r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r>
                        <a:rPr lang="en-US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Sup>
                        <m:sSubSup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𝜄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>
                  <a:solidFill>
                    <a:srgbClr val="667E84"/>
                  </a:solidFill>
                </a:endParaRPr>
              </a:p>
              <a:p>
                <a:pPr marL="609585" lvl="1" indent="0">
                  <a:buNone/>
                </a:pPr>
                <a:r>
                  <a:rPr lang="en-US" sz="3733" dirty="0">
                    <a:solidFill>
                      <a:srgbClr val="667E84"/>
                    </a:solidFill>
                  </a:rPr>
                  <a:t>declines as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733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sz="3733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733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sz="3733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3733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3733" dirty="0">
                    <a:solidFill>
                      <a:srgbClr val="667E84"/>
                    </a:solidFill>
                  </a:rPr>
                  <a:t> increases</a:t>
                </a:r>
              </a:p>
              <a:p>
                <a:r>
                  <a:rPr lang="en-US" dirty="0">
                    <a:solidFill>
                      <a:srgbClr val="667E84"/>
                    </a:solidFill>
                  </a:rPr>
                  <a:t>Nice relationship between baseline and dynamic model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BE1FCF1-6A76-4890-915F-6461E29801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2"/>
                <a:ext cx="15497386" cy="7765627"/>
              </a:xfrm>
              <a:blipFill>
                <a:blip r:embed="rId2"/>
                <a:stretch>
                  <a:fillRect l="-944" t="-2198" b="-1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BFC7E9-A74E-4F41-B826-6B16F734C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21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4D5937-7A33-487B-9226-2EB4B2728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</a:t>
            </a:r>
          </a:p>
        </p:txBody>
      </p:sp>
    </p:spTree>
    <p:extLst>
      <p:ext uri="{BB962C8B-B14F-4D97-AF65-F5344CB8AC3E}">
        <p14:creationId xmlns:p14="http://schemas.microsoft.com/office/powerpoint/2010/main" val="4024839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74D257-E44D-B549-B719-EBEDB4DFBB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Add-on: (To be settled later…)</a:t>
                </a:r>
              </a:p>
              <a:p>
                <a:r>
                  <a:rPr lang="en-US" dirty="0"/>
                  <a:t>1. How to find best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Step 1: Without policy (need to solve for equilibrium)</a:t>
                </a:r>
              </a:p>
              <a:p>
                <a:pPr marL="121917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𝜗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Step 2: we need to think of the relation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using money evaluation equation find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:r>
                  <a:rPr lang="en-US" dirty="0">
                    <a:latin typeface="Cambria Math" panose="02040503050406030204" pitchFamily="18" charset="0"/>
                  </a:rPr>
                  <a:t>for optimal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121917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pPr lvl="2"/>
                <a:r>
                  <a:rPr lang="en-US" dirty="0"/>
                  <a:t>And </a:t>
                </a:r>
              </a:p>
              <a:p>
                <a:pPr marL="121917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𝜗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p>
                          </m:sSub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dirty="0"/>
              </a:p>
              <a:p>
                <a:pPr lvl="2"/>
                <a:r>
                  <a:rPr lang="en-US" dirty="0"/>
                  <a:t>Need some connection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</m:oMath>
                </a14:m>
                <a:r>
                  <a:rPr lang="en-US" dirty="0"/>
                  <a:t>, such as taking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, risk-free? </a:t>
                </a:r>
              </a:p>
              <a:p>
                <a:r>
                  <a:rPr lang="en-US" dirty="0"/>
                  <a:t>2. plot a figure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sup>
                    </m:sSub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they both depends on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dirty="0"/>
                  <a:t>, can only know it by plotting a figure…</a:t>
                </a:r>
              </a:p>
              <a:p>
                <a:pPr lvl="1"/>
                <a:r>
                  <a:rPr lang="en-US" dirty="0"/>
                  <a:t>How to interpret it? Any economics message? (any effects of the policy.) Need to see the results.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74D257-E44D-B549-B719-EBEDB4DFBB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75" t="-2546" r="-734" b="-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F2C27E-7334-4C4C-81C0-BEB9383E8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22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B0F53E-3D54-E547-848E-FE50B8F06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693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623036-3A8D-4A3C-8FAF-5BD6A3FB53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Clr>
                    <a:schemeClr val="tx1"/>
                  </a:buClr>
                </a:pPr>
                <a:r>
                  <a:rPr lang="en-US" dirty="0"/>
                  <a:t>Expected Utility/Value function with log-utility </a:t>
                </a:r>
              </a:p>
              <a:p>
                <a:pPr>
                  <a:buClr>
                    <a:schemeClr val="tx1"/>
                  </a:buClr>
                </a:pPr>
                <a:endParaRPr lang="en-US" dirty="0"/>
              </a:p>
              <a:p>
                <a:pPr>
                  <a:buClr>
                    <a:schemeClr val="tx1"/>
                  </a:buClr>
                </a:pPr>
                <a:r>
                  <a:rPr lang="en-US" dirty="0"/>
                  <a:t>One sector model with stochastic idiosyncratic volatility</a:t>
                </a:r>
              </a:p>
              <a:p>
                <a:pPr>
                  <a:buClr>
                    <a:schemeClr val="tx1"/>
                  </a:buClr>
                </a:pPr>
                <a:endParaRPr lang="en-US" dirty="0"/>
              </a:p>
              <a:p>
                <a:pPr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Two sector model 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with exogenously fixed net worth share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>
                  <a:solidFill>
                    <a:srgbClr val="667E84"/>
                  </a:solidFill>
                </a:endParaRPr>
              </a:p>
              <a:p>
                <a:pPr lvl="1">
                  <a:buClr>
                    <a:schemeClr val="tx1"/>
                  </a:buClr>
                </a:pPr>
                <a:r>
                  <a:rPr lang="en-US" dirty="0"/>
                  <a:t>With endogenous wealth share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 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/>
                  <a:t>I theory (with two technologies)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623036-3A8D-4A3C-8FAF-5BD6A3FB53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62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70CC0-0F13-4A6B-B0DA-B0E88C0F8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23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FEC4F-5E5F-421E-8C8F-F766C34B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</p:spTree>
    <p:extLst>
      <p:ext uri="{BB962C8B-B14F-4D97-AF65-F5344CB8AC3E}">
        <p14:creationId xmlns:p14="http://schemas.microsoft.com/office/powerpoint/2010/main" val="9728500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D96EC-0A85-2E48-8A29-52F1F2D05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Model Setup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1B7209-35CB-4848-B3E3-F0C9A31D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24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7003C1-7E11-C140-8D47-FA3D38E98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Two Switching Sector model with Exogenous wealth dist.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A001EA-B5FB-064F-A57D-B83B160F75F4}"/>
              </a:ext>
            </a:extLst>
          </p:cNvPr>
          <p:cNvSpPr txBox="1"/>
          <p:nvPr/>
        </p:nvSpPr>
        <p:spPr>
          <a:xfrm>
            <a:off x="2785909" y="2580392"/>
            <a:ext cx="2012282" cy="461665"/>
          </a:xfrm>
          <a:prstGeom prst="rect">
            <a:avLst/>
          </a:prstGeom>
          <a:noFill/>
          <a:ln w="12700">
            <a:solidFill>
              <a:srgbClr val="667E84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Intermediaries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300613-EA7F-C04E-A6CD-7F619E749612}"/>
              </a:ext>
            </a:extLst>
          </p:cNvPr>
          <p:cNvSpPr txBox="1"/>
          <p:nvPr/>
        </p:nvSpPr>
        <p:spPr>
          <a:xfrm>
            <a:off x="8119488" y="2580392"/>
            <a:ext cx="1651414" cy="461665"/>
          </a:xfrm>
          <a:prstGeom prst="rect">
            <a:avLst/>
          </a:prstGeom>
          <a:noFill/>
          <a:ln w="12700">
            <a:solidFill>
              <a:srgbClr val="667E84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Households</a:t>
            </a:r>
          </a:p>
        </p:txBody>
      </p: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026392B9-6721-324A-92BD-AF625A2E1F9F}"/>
              </a:ext>
            </a:extLst>
          </p:cNvPr>
          <p:cNvCxnSpPr>
            <a:cxnSpLocks/>
          </p:cNvCxnSpPr>
          <p:nvPr/>
        </p:nvCxnSpPr>
        <p:spPr>
          <a:xfrm rot="16200000" flipV="1">
            <a:off x="6368622" y="3820"/>
            <a:ext cx="12700" cy="5153145"/>
          </a:xfrm>
          <a:prstGeom prst="curvedConnector3">
            <a:avLst>
              <a:gd name="adj1" fmla="val 3678260"/>
            </a:avLst>
          </a:prstGeom>
          <a:ln w="38100">
            <a:solidFill>
              <a:srgbClr val="667E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14">
            <a:extLst>
              <a:ext uri="{FF2B5EF4-FFF2-40B4-BE49-F238E27FC236}">
                <a16:creationId xmlns:a16="http://schemas.microsoft.com/office/drawing/2014/main" id="{289104DE-57A8-D64F-803C-B662C43955C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391349" y="487409"/>
            <a:ext cx="16933" cy="5153915"/>
          </a:xfrm>
          <a:prstGeom prst="curvedConnector3">
            <a:avLst>
              <a:gd name="adj1" fmla="val -3303803"/>
            </a:avLst>
          </a:prstGeom>
          <a:ln w="38100">
            <a:solidFill>
              <a:srgbClr val="667E8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979E3B0-BD08-4343-8965-2DA65885B87C}"/>
                  </a:ext>
                </a:extLst>
              </p:cNvPr>
              <p:cNvSpPr/>
              <p:nvPr/>
            </p:nvSpPr>
            <p:spPr>
              <a:xfrm>
                <a:off x="6272513" y="2999141"/>
                <a:ext cx="67281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𝑒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979E3B0-BD08-4343-8965-2DA65885B8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2513" y="2999141"/>
                <a:ext cx="672812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C777FF7-E9CE-6C41-BA02-E6E4C0CE2FD8}"/>
                  </a:ext>
                </a:extLst>
              </p:cNvPr>
              <p:cNvSpPr/>
              <p:nvPr/>
            </p:nvSpPr>
            <p:spPr>
              <a:xfrm>
                <a:off x="6272513" y="1308274"/>
                <a:ext cx="66178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C777FF7-E9CE-6C41-BA02-E6E4C0CE2F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2513" y="1308274"/>
                <a:ext cx="661784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9" name="Table 18">
                <a:extLst>
                  <a:ext uri="{FF2B5EF4-FFF2-40B4-BE49-F238E27FC236}">
                    <a16:creationId xmlns:a16="http://schemas.microsoft.com/office/drawing/2014/main" id="{523CD308-CFF0-1845-8A79-F62FD463B9F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2614472"/>
                  </p:ext>
                </p:extLst>
              </p:nvPr>
            </p:nvGraphicFramePr>
            <p:xfrm>
              <a:off x="413172" y="3876608"/>
              <a:ext cx="11227538" cy="438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15032">
                      <a:extLst>
                        <a:ext uri="{9D8B030D-6E8A-4147-A177-3AD203B41FA5}">
                          <a16:colId xmlns:a16="http://schemas.microsoft.com/office/drawing/2014/main" val="4012142388"/>
                        </a:ext>
                      </a:extLst>
                    </a:gridCol>
                    <a:gridCol w="3990735">
                      <a:extLst>
                        <a:ext uri="{9D8B030D-6E8A-4147-A177-3AD203B41FA5}">
                          <a16:colId xmlns:a16="http://schemas.microsoft.com/office/drawing/2014/main" val="3754674074"/>
                        </a:ext>
                      </a:extLst>
                    </a:gridCol>
                    <a:gridCol w="3821771">
                      <a:extLst>
                        <a:ext uri="{9D8B030D-6E8A-4147-A177-3AD203B41FA5}">
                          <a16:colId xmlns:a16="http://schemas.microsoft.com/office/drawing/2014/main" val="2800574494"/>
                        </a:ext>
                      </a:extLst>
                    </a:gridCol>
                  </a:tblGrid>
                  <a:tr h="60960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Agents</a:t>
                          </a: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kern="1200" dirty="0">
                              <a:solidFill>
                                <a:schemeClr val="lt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Intermediaries</a:t>
                          </a:r>
                          <a:endParaRPr lang="en-US" sz="4000" b="0" dirty="0"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+mj-lt"/>
                            </a:rPr>
                            <a:t>Household</a:t>
                          </a:r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val="2591470683"/>
                      </a:ext>
                    </a:extLst>
                  </a:tr>
                  <a:tr h="158496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Share of agents</a:t>
                          </a:r>
                        </a:p>
                        <a:p>
                          <a:r>
                            <a:rPr lang="en-US" sz="3200" dirty="0">
                              <a:latin typeface="+mj-lt"/>
                            </a:rPr>
                            <a:t>= net worth share</a:t>
                          </a: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oMath>
                            </m:oMathPara>
                          </a14:m>
                          <a:endParaRPr lang="en-US" sz="3200" dirty="0">
                            <a:solidFill>
                              <a:srgbClr val="667E84"/>
                            </a:solidFill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3200" b="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oMath>
                            </m:oMathPara>
                          </a14:m>
                          <a:endParaRPr lang="en-US" sz="3200" dirty="0">
                            <a:solidFill>
                              <a:srgbClr val="667E84"/>
                            </a:solidFill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val="3490171721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Idiosyncratic </a:t>
                          </a:r>
                        </a:p>
                        <a:p>
                          <a:r>
                            <a:rPr lang="en-US" sz="3200" dirty="0">
                              <a:latin typeface="+mj-lt"/>
                            </a:rPr>
                            <a:t>risk of capital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0,1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3200" dirty="0">
                            <a:latin typeface="+mj-lt"/>
                          </a:endParaRPr>
                        </a:p>
                        <a:p>
                          <a:pPr algn="ctr"/>
                          <a:r>
                            <a:rPr lang="en-US" sz="3200" dirty="0">
                              <a:latin typeface="+mj-lt"/>
                            </a:rPr>
                            <a:t>diversification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3200" dirty="0">
                            <a:latin typeface="+mj-lt"/>
                          </a:endParaRPr>
                        </a:p>
                      </a:txBody>
                      <a:tcPr marL="121920" marR="121920" marT="60960" marB="60960" anchor="ctr"/>
                    </a:tc>
                    <a:extLst>
                      <a:ext uri="{0D108BD9-81ED-4DB2-BD59-A6C34878D82A}">
                        <a16:rowId xmlns:a16="http://schemas.microsoft.com/office/drawing/2014/main" val="1270216803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Output per unit of capital</a:t>
                          </a:r>
                        </a:p>
                      </a:txBody>
                      <a:tcPr marL="121920" marR="121920" marT="60960" marB="60960"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oMath>
                          </a14:m>
                          <a:r>
                            <a:rPr lang="en-US" sz="3200" dirty="0">
                              <a:latin typeface="+mj-lt"/>
                            </a:rPr>
                            <a:t> the same, independently of the allocation</a:t>
                          </a:r>
                        </a:p>
                      </a:txBody>
                      <a:tcPr marL="121920" marR="121920" marT="60960" marB="60960" anchor="ctr"/>
                    </a:tc>
                    <a:tc hMerge="1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891762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9" name="Table 18">
                <a:extLst>
                  <a:ext uri="{FF2B5EF4-FFF2-40B4-BE49-F238E27FC236}">
                    <a16:creationId xmlns:a16="http://schemas.microsoft.com/office/drawing/2014/main" id="{523CD308-CFF0-1845-8A79-F62FD463B9F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2614472"/>
                  </p:ext>
                </p:extLst>
              </p:nvPr>
            </p:nvGraphicFramePr>
            <p:xfrm>
              <a:off x="413172" y="3876608"/>
              <a:ext cx="11227538" cy="4389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15032">
                      <a:extLst>
                        <a:ext uri="{9D8B030D-6E8A-4147-A177-3AD203B41FA5}">
                          <a16:colId xmlns:a16="http://schemas.microsoft.com/office/drawing/2014/main" val="4012142388"/>
                        </a:ext>
                      </a:extLst>
                    </a:gridCol>
                    <a:gridCol w="3990735">
                      <a:extLst>
                        <a:ext uri="{9D8B030D-6E8A-4147-A177-3AD203B41FA5}">
                          <a16:colId xmlns:a16="http://schemas.microsoft.com/office/drawing/2014/main" val="3754674074"/>
                        </a:ext>
                      </a:extLst>
                    </a:gridCol>
                    <a:gridCol w="3821771">
                      <a:extLst>
                        <a:ext uri="{9D8B030D-6E8A-4147-A177-3AD203B41FA5}">
                          <a16:colId xmlns:a16="http://schemas.microsoft.com/office/drawing/2014/main" val="2800574494"/>
                        </a:ext>
                      </a:extLst>
                    </a:gridCol>
                  </a:tblGrid>
                  <a:tr h="60960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Agents</a:t>
                          </a: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kern="1200" dirty="0">
                              <a:solidFill>
                                <a:schemeClr val="lt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Intermediaries</a:t>
                          </a:r>
                          <a:endParaRPr lang="en-US" sz="4000" b="0" dirty="0"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+mj-lt"/>
                            </a:rPr>
                            <a:t>Household</a:t>
                          </a:r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val="2591470683"/>
                      </a:ext>
                    </a:extLst>
                  </a:tr>
                  <a:tr h="158496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Share of agents</a:t>
                          </a:r>
                        </a:p>
                        <a:p>
                          <a:r>
                            <a:rPr lang="en-US" sz="3200" dirty="0">
                              <a:latin typeface="+mj-lt"/>
                            </a:rPr>
                            <a:t>= net worth share</a:t>
                          </a: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blipFill>
                          <a:blip r:embed="rId4"/>
                          <a:stretch>
                            <a:fillRect l="-85802" t="-42146" r="-96336" b="-1494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blipFill>
                          <a:blip r:embed="rId4"/>
                          <a:stretch>
                            <a:fillRect l="-194099" t="-42146" r="-638" b="-1494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0171721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Idiosyncratic </a:t>
                          </a:r>
                        </a:p>
                        <a:p>
                          <a:r>
                            <a:rPr lang="en-US" sz="3200" dirty="0">
                              <a:latin typeface="+mj-lt"/>
                            </a:rPr>
                            <a:t>risk of capital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4"/>
                          <a:stretch>
                            <a:fillRect l="-85802" t="-206111" r="-96336" b="-1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4"/>
                          <a:stretch>
                            <a:fillRect l="-194099" t="-206111" r="-638" b="-1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0216803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Output per unit of capital</a:t>
                          </a:r>
                        </a:p>
                      </a:txBody>
                      <a:tcPr marL="121920" marR="121920" marT="60960" marB="60960" anchor="ctr"/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4"/>
                          <a:stretch>
                            <a:fillRect l="-43838" t="-306111" r="-312" b="-16667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891762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0FC677F-8F93-8D46-97CA-8294D1E93348}"/>
              </a:ext>
            </a:extLst>
          </p:cNvPr>
          <p:cNvSpPr txBox="1"/>
          <p:nvPr/>
        </p:nvSpPr>
        <p:spPr>
          <a:xfrm>
            <a:off x="8356541" y="1684412"/>
            <a:ext cx="30651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667E84"/>
                </a:solidFill>
                <a:latin typeface="+mj-lt"/>
              </a:rPr>
              <a:t>Switching infinitely fast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8D63E0C-1747-3A43-A636-BFCFBAF12C26}"/>
                  </a:ext>
                </a:extLst>
              </p:cNvPr>
              <p:cNvSpPr txBox="1"/>
              <p:nvPr/>
            </p:nvSpPr>
            <p:spPr>
              <a:xfrm>
                <a:off x="754971" y="8519610"/>
                <a:ext cx="8955721" cy="5884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+mj-lt"/>
                  </a:rPr>
                  <a:t>Policy marker can choose the money growth rate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</m:oMath>
                </a14:m>
                <a:r>
                  <a:rPr lang="en-US" sz="3200" dirty="0"/>
                  <a:t>.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8D63E0C-1747-3A43-A636-BFCFBAF12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71" y="8519610"/>
                <a:ext cx="8955721" cy="588431"/>
              </a:xfrm>
              <a:prstGeom prst="rect">
                <a:avLst/>
              </a:prstGeom>
              <a:blipFill>
                <a:blip r:embed="rId5"/>
                <a:stretch>
                  <a:fillRect l="-1770" t="-11458" r="-749" b="-35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2860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3C8BEE-6AC3-2D42-BF4A-CC6139C8BD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Policy-marker cannot affect the wealth shares </a:t>
                </a:r>
              </a:p>
              <a:p>
                <a:r>
                  <a:rPr lang="en-US" dirty="0"/>
                  <a:t>Welfare Pareto weights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		for intermediaries and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	for households from the setup</a:t>
                </a:r>
              </a:p>
              <a:p>
                <a:r>
                  <a:rPr lang="en-US" dirty="0"/>
                  <a:t>Optimal monetary </a:t>
                </a:r>
                <a:br>
                  <a:rPr lang="en-US" dirty="0"/>
                </a:br>
                <a:r>
                  <a:rPr lang="en-US" dirty="0"/>
                  <a:t>(with or without macroprudential policy – controlling capital allocation)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Perfect commitment – Ramsey problem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3C8BEE-6AC3-2D42-BF4A-CC6139C8BD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62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4253C-5897-6841-AF1A-BFD7A446E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25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818046-4FDE-CC43-B787-022A66A67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Remark</a:t>
            </a:r>
          </a:p>
        </p:txBody>
      </p:sp>
    </p:spTree>
    <p:extLst>
      <p:ext uri="{BB962C8B-B14F-4D97-AF65-F5344CB8AC3E}">
        <p14:creationId xmlns:p14="http://schemas.microsoft.com/office/powerpoint/2010/main" val="41935778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BE48BE-61D8-1C49-B506-DA720636DD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3"/>
                <a:ext cx="12215246" cy="7017174"/>
              </a:xfrm>
            </p:spPr>
            <p:txBody>
              <a:bodyPr/>
              <a:lstStyle/>
              <a:p>
                <a:r>
                  <a:rPr lang="en-US" dirty="0"/>
                  <a:t>Fraction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b="0" i="0" dirty="0">
                    <a:latin typeface="+mj-lt"/>
                  </a:rPr>
                  <a:t> of ris</a:t>
                </a:r>
                <a:r>
                  <a:rPr lang="en-US" dirty="0"/>
                  <a:t>k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dirty="0"/>
                  <a:t> of capital) is held by the intermediaries 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dirty="0"/>
                  <a:t>)</a:t>
                </a:r>
              </a:p>
              <a:p>
                <a:r>
                  <a:rPr lang="en-US" dirty="0"/>
                  <a:t>Capital allocation must be such that </a:t>
                </a:r>
              </a:p>
              <a:p>
                <a:pPr lvl="2"/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en-US" sz="3200" i="1" dirty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  <m:sSub>
                                <m:sSubPr>
                                  <m:ctrlP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groupChr>
                        </m:e>
                        <m:lim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𝑖𝑑𝑖𝑜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𝑟𝑖𝑠𝑘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𝐼</m:t>
                          </m:r>
                        </m:lim>
                      </m:limLow>
                      <m:limLow>
                        <m:limLowPr>
                          <m:ctrlPr>
                            <a:rPr lang="en-US" sz="3200" i="1" dirty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f>
                                <m:fPr>
                                  <m:ctrlP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e>
                                  </m:d>
                                  <m:r>
                                    <a:rPr lang="en-US" sz="3200" i="1" dirty="0" smtClean="0">
                                      <a:latin typeface="Cambria Math" panose="02040503050406030204" pitchFamily="18" charset="0"/>
                                    </a:rPr>
                                    <m:t>𝜅𝜑</m:t>
                                  </m:r>
                                  <m:sSub>
                                    <m:sSubPr>
                                      <m:ctrlP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3200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3200" i="1" dirty="0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den>
                              </m:f>
                            </m:e>
                          </m:groupChr>
                        </m:e>
                        <m:lim>
                          <m:sSup>
                            <m:sSupPr>
                              <m:ctrlP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p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𝑝𝑟𝑖𝑐𝑒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𝑖𝑑𝑖𝑜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𝑟𝑖𝑠𝑘</m:t>
                          </m:r>
                        </m:lim>
                      </m:limLow>
                      <m:r>
                        <a:rPr lang="en-US" sz="3200" i="1" dirty="0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sz="3200" i="1" dirty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sSub>
                                <m:sSubPr>
                                  <m:ctrlP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groupChr>
                        </m:e>
                        <m:lim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𝑖𝑑𝑖𝑜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𝑟𝑖𝑠𝑘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h</m:t>
                          </m:r>
                        </m:lim>
                      </m:limLow>
                      <m:limLow>
                        <m:limLowPr>
                          <m:ctrlPr>
                            <a:rPr lang="en-US" sz="3200" i="1" dirty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f>
                                <m:fPr>
                                  <m:ctrlP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e>
                                  </m:d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(1−</m:t>
                                  </m:r>
                                  <m:r>
                                    <a:rPr lang="en-US" sz="3200" i="1" dirty="0" smtClean="0">
                                      <a:latin typeface="Cambria Math" panose="02040503050406030204" pitchFamily="18" charset="0"/>
                                    </a:rPr>
                                    <m:t>𝜅</m:t>
                                  </m:r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sSub>
                                    <m:sSubPr>
                                      <m:ctrlP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3200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3200" i="1" dirty="0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den>
                              </m:f>
                            </m:e>
                          </m:groupChr>
                        </m:e>
                        <m:lim>
                          <m:sSup>
                            <m:sSupPr>
                              <m:ctrlP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US" sz="3200" i="1" dirty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𝑝𝑟𝑖𝑐𝑒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𝑜𝑓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𝑖𝑑𝑖𝑜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en-US" sz="3200" i="1" dirty="0">
                              <a:latin typeface="Cambria Math" panose="02040503050406030204" pitchFamily="18" charset="0"/>
                            </a:rPr>
                            <m:t>𝑟𝑖𝑠𝑘</m:t>
                          </m:r>
                        </m:lim>
                      </m:limLow>
                    </m:oMath>
                  </m:oMathPara>
                </a14:m>
                <a:endParaRPr lang="en-US" sz="3200" dirty="0"/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Policy marker may try to affect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dirty="0"/>
                  <a:t>…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BE48BE-61D8-1C49-B506-DA720636DD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3"/>
                <a:ext cx="12215246" cy="7017174"/>
              </a:xfrm>
              <a:blipFill>
                <a:blip r:embed="rId2"/>
                <a:stretch>
                  <a:fillRect l="-1347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4D916D-2FAA-B848-8A72-E2CFADF0C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26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57B759-A40F-B641-B686-ED72B50B8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Equilibrium capital allocation</a:t>
            </a:r>
          </a:p>
        </p:txBody>
      </p:sp>
    </p:spTree>
    <p:extLst>
      <p:ext uri="{BB962C8B-B14F-4D97-AF65-F5344CB8AC3E}">
        <p14:creationId xmlns:p14="http://schemas.microsoft.com/office/powerpoint/2010/main" val="3261618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9D059D-1188-804C-AF34-6753D9B206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1" y="1530773"/>
                <a:ext cx="13096095" cy="7017174"/>
              </a:xfrm>
            </p:spPr>
            <p:txBody>
              <a:bodyPr/>
              <a:lstStyle/>
              <a:p>
                <a:r>
                  <a:rPr lang="en-US" dirty="0"/>
                  <a:t>Intermediaries (Pareto weight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)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func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altLang="zh-CN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𝜗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 smtClean="0">
                                              <a:latin typeface="Cambria Math" panose="02040503050406030204" pitchFamily="18" charset="0"/>
                                            </a:rPr>
                                            <m:t>𝜅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 smtClean="0">
                                              <a:latin typeface="Cambria Math" panose="02040503050406030204" pitchFamily="18" charset="0"/>
                                            </a:rPr>
                                            <m:t>𝜑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3200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Households (Pareto weight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)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altLang="zh-CN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𝜗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r>
                                                <a:rPr lang="en-US" sz="2800" i="1" smtClean="0">
                                                  <a:latin typeface="Cambria Math" panose="02040503050406030204" pitchFamily="18" charset="0"/>
                                                </a:rPr>
                                                <m:t>𝜅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9D059D-1188-804C-AF34-6753D9B206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1" y="1530773"/>
                <a:ext cx="13096095" cy="7017174"/>
              </a:xfrm>
              <a:blipFill>
                <a:blip r:embed="rId3"/>
                <a:stretch>
                  <a:fillRect l="-1257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8E2BE-6374-094D-AD81-EC3356EA2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27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17DBA1B-9B17-ED43-B114-A5B71DC4F9A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Welfare of Intermediaries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and HH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17DBA1B-9B17-ED43-B114-A5B71DC4F9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29" t="-6154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774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D3967F2-2B7A-E143-9DCE-6F9B8814F6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79" y="1527048"/>
                <a:ext cx="14043992" cy="788935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Law of large numbers: switching risk does not matter. Everyone’s wealth growth averages out 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 and idiosyncratic risk exposure, to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latin typeface="Cambria Math" panose="02040503050406030204" pitchFamily="18" charset="0"/>
                        </a:rPr>
                        <m:t>𝜂</m:t>
                      </m:r>
                      <m:sSup>
                        <m:sSup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667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sSup>
                        <m:sSup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667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e>
                          </m:d>
                        </m:e>
                        <m:sup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limLow>
                        <m:limLow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sSup>
                                <m:sSup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f>
                                    <m:f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667" i="1" smtClean="0">
                                              <a:latin typeface="Cambria Math" panose="02040503050406030204" pitchFamily="18" charset="0"/>
                                            </a:rPr>
                                            <m:t>𝜅</m:t>
                                          </m:r>
                                        </m:e>
                                        <m:sup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667" i="1" smtClean="0">
                                              <a:latin typeface="Cambria Math" panose="02040503050406030204" pitchFamily="18" charset="0"/>
                                            </a:rPr>
                                            <m:t>𝜑</m:t>
                                          </m:r>
                                        </m:e>
                                        <m:sup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p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+(1−</m:t>
                                  </m:r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f>
                                    <m:f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r>
                                                <a:rPr lang="en-US" sz="2667" i="1" smtClean="0">
                                                  <a:latin typeface="Cambria Math" panose="02040503050406030204" pitchFamily="18" charset="0"/>
                                                </a:rPr>
                                                <m:t>𝜅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</m:groupChr>
                        </m:e>
                        <m:lim>
                          <m:sSup>
                            <m:sSupPr>
                              <m:ctrlPr>
                                <a:rPr lang="en-US" sz="2667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667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67" i="1" dirty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acc>
                                    <m:accPr>
                                      <m:chr m:val="̃"/>
                                      <m:ctrlPr>
                                        <a:rPr lang="en-US" sz="2667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667" i="1" dirty="0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sz="2667" i="1" dirty="0">
                                      <a:latin typeface="Cambria Math" panose="02040503050406030204" pitchFamily="18" charset="0"/>
                                    </a:rPr>
                                    <m:t>𝐴𝑣𝑒</m:t>
                                  </m:r>
                                </m:sup>
                              </m:sSup>
                              <m:r>
                                <a:rPr lang="en-US" sz="2667" i="1" dirty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667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667" i="1" dirty="0">
                              <a:latin typeface="Cambria Math" panose="02040503050406030204" pitchFamily="18" charset="0"/>
                            </a:rPr>
                            <m:t>≔</m:t>
                          </m:r>
                        </m:lim>
                      </m:limLow>
                    </m:oMath>
                  </m:oMathPara>
                </a14:m>
                <a:endParaRPr lang="en-US" sz="2667" dirty="0"/>
              </a:p>
              <a:p>
                <a:pPr marL="0" indent="0">
                  <a:buNone/>
                </a:pPr>
                <a:endParaRPr lang="en-US" sz="2667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p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US" sz="2667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e>
                          </m:d>
                          <m:r>
                            <a:rPr lang="en-US" sz="2667" i="1" smtClean="0">
                              <a:latin typeface="Cambria Math" panose="02040503050406030204" pitchFamily="18" charset="0"/>
                            </a:rPr>
                            <m:t>𝜅𝜑</m:t>
                          </m:r>
                          <m:acc>
                            <m:accPr>
                              <m:chr m:val="̃"/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num>
                        <m:den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𝜂</m:t>
                          </m:r>
                        </m:den>
                      </m:f>
                      <m:r>
                        <a:rPr lang="en-US" sz="2667" i="1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p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h</m:t>
                          </m:r>
                        </m:sup>
                      </m:sSup>
                      <m:r>
                        <a:rPr lang="en-US" sz="2667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e>
                          </m:d>
                          <m:d>
                            <m:d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667" i="1" smtClean="0">
                                  <a:latin typeface="Cambria Math" panose="02040503050406030204" pitchFamily="18" charset="0"/>
                                </a:rPr>
                                <m:t>𝜅</m:t>
                              </m:r>
                            </m:e>
                          </m:d>
                          <m:acc>
                            <m:accPr>
                              <m:chr m:val="̃"/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num>
                        <m:den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Welfare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𝜄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)) </m:t>
                                  </m:r>
                                </m:e>
                              </m:func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  <m:d>
                                    <m:d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𝜄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𝜗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sz="28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800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sz="2800" i="1" dirty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acc>
                                                <m:accPr>
                                                  <m:chr m:val="̃"/>
                                                  <m:ctrlPr>
                                                    <a:rPr lang="en-US" sz="2800" i="1" dirty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sz="2800" i="1" dirty="0">
                                                      <a:latin typeface="Cambria Math" panose="02040503050406030204" pitchFamily="18" charset="0"/>
                                                    </a:rPr>
                                                    <m:t>𝜎</m:t>
                                                  </m:r>
                                                </m:e>
                                              </m:acc>
                                            </m:e>
                                            <m:sup>
                                              <m:r>
                                                <a:rPr lang="en-US" sz="2800" i="1" dirty="0">
                                                  <a:latin typeface="Cambria Math" panose="02040503050406030204" pitchFamily="18" charset="0"/>
                                                </a:rPr>
                                                <m:t>𝐴𝑣𝑒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800" i="1" dirty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den>
                              </m:f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2267" dirty="0"/>
              </a:p>
              <a:p>
                <a:r>
                  <a:rPr lang="en-US" dirty="0"/>
                  <a:t>Given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</m:oMath>
                </a14:m>
                <a:r>
                  <a:rPr lang="en-US" dirty="0"/>
                  <a:t>, optimal to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𝐴𝑣𝑒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 (Pareto weight is population share)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D3967F2-2B7A-E143-9DCE-6F9B8814F6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79" y="1527048"/>
                <a:ext cx="14043992" cy="7889352"/>
              </a:xfrm>
              <a:blipFill>
                <a:blip r:embed="rId2"/>
                <a:stretch>
                  <a:fillRect l="-1128" t="-24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8D290-870E-4540-807B-991BB9747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28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00F92-50CB-6345-8A84-BBFB3E718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Welfare</a:t>
            </a:r>
          </a:p>
        </p:txBody>
      </p:sp>
    </p:spTree>
    <p:extLst>
      <p:ext uri="{BB962C8B-B14F-4D97-AF65-F5344CB8AC3E}">
        <p14:creationId xmlns:p14="http://schemas.microsoft.com/office/powerpoint/2010/main" val="1805816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8577F9-4C5C-EB44-9D4C-9DA16B2B7A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966601" cy="7300899"/>
              </a:xfrm>
            </p:spPr>
            <p:txBody>
              <a:bodyPr/>
              <a:lstStyle/>
              <a:p>
                <a:r>
                  <a:rPr lang="en-US" dirty="0"/>
                  <a:t>Money valuation equation 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limLow>
                        <m:limLow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sup>
                                  </m:sSub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sup>
                                  </m:sSub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𝜈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𝜈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𝑀</m:t>
                                          </m:r>
                                        </m:sup>
                                      </m:sSub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𝜗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</m:d>
                            </m:e>
                          </m:groupChr>
                        </m:e>
                        <m:lim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p>
                          </m:sSubSup>
                        </m:lim>
                      </m:limLow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h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groupChr>
                        </m:e>
                        <m:li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𝐴𝑣𝑒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lim>
                      </m:limLow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8577F9-4C5C-EB44-9D4C-9DA16B2B7A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966601" cy="7300899"/>
              </a:xfrm>
              <a:blipFill>
                <a:blip r:embed="rId2"/>
                <a:stretch>
                  <a:fillRect l="-1375" t="-2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1A3E10-1E87-EC4E-B34C-52A5060B3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29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F2E74-B9B5-A846-A35F-D47891B38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Money valuation</a:t>
            </a:r>
          </a:p>
        </p:txBody>
      </p:sp>
    </p:spTree>
    <p:extLst>
      <p:ext uri="{BB962C8B-B14F-4D97-AF65-F5344CB8AC3E}">
        <p14:creationId xmlns:p14="http://schemas.microsoft.com/office/powerpoint/2010/main" val="2419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AFDA49-A077-4B32-95D1-2A2365373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Finding the optimal policy is generally complicated, need </a:t>
            </a:r>
          </a:p>
          <a:p>
            <a:pPr marL="1219170" lvl="1" indent="-609585">
              <a:buAutoNum type="arabicPeriod"/>
            </a:pPr>
            <a:r>
              <a:rPr lang="en-US" dirty="0"/>
              <a:t>precise definition of policy space</a:t>
            </a:r>
          </a:p>
          <a:p>
            <a:pPr marL="1219170" lvl="1" indent="-609585">
              <a:buAutoNum type="arabicPeriod"/>
            </a:pPr>
            <a:r>
              <a:rPr lang="en-US" dirty="0"/>
              <a:t>analytical tools to characterize the optimum</a:t>
            </a:r>
          </a:p>
          <a:p>
            <a:r>
              <a:rPr lang="en-US" dirty="0"/>
              <a:t>One side: inefficiencies / tradeoffs </a:t>
            </a:r>
          </a:p>
          <a:p>
            <a:pPr lvl="1"/>
            <a:r>
              <a:rPr lang="en-US" dirty="0"/>
              <a:t>insurance vs. investment (one sector/type)</a:t>
            </a:r>
          </a:p>
          <a:p>
            <a:pPr lvl="1"/>
            <a:r>
              <a:rPr lang="en-US" dirty="0"/>
              <a:t>allocation of assets / risk (across sectors/types)</a:t>
            </a:r>
          </a:p>
          <a:p>
            <a:r>
              <a:rPr lang="en-US" dirty="0"/>
              <a:t>Other side: “large” policy space</a:t>
            </a:r>
          </a:p>
          <a:p>
            <a:pPr lvl="1"/>
            <a:r>
              <a:rPr lang="en-US" dirty="0"/>
              <a:t>controlling money growth rate</a:t>
            </a:r>
          </a:p>
          <a:p>
            <a:pPr lvl="1"/>
            <a:r>
              <a:rPr lang="en-US" dirty="0"/>
              <a:t>macroprudential tools / wealth redistribution</a:t>
            </a:r>
          </a:p>
          <a:p>
            <a:pPr lvl="1"/>
            <a:r>
              <a:rPr lang="en-US" dirty="0"/>
              <a:t>risk redistribution</a:t>
            </a:r>
          </a:p>
          <a:p>
            <a:r>
              <a:rPr lang="en-US" dirty="0"/>
              <a:t>Approach</a:t>
            </a:r>
          </a:p>
          <a:p>
            <a:pPr lvl="1"/>
            <a:r>
              <a:rPr lang="en-US" dirty="0"/>
              <a:t>Start with simple model</a:t>
            </a:r>
          </a:p>
          <a:p>
            <a:pPr lvl="1"/>
            <a:r>
              <a:rPr lang="en-US" dirty="0"/>
              <a:t>Add step-by-step more model elements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8F8F0E-90D0-4A2D-A855-E3C59B9C7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82FB89F-ECC9-4844-BFE7-C0118BD10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</a:t>
            </a:r>
          </a:p>
        </p:txBody>
      </p:sp>
    </p:spTree>
    <p:extLst>
      <p:ext uri="{BB962C8B-B14F-4D97-AF65-F5344CB8AC3E}">
        <p14:creationId xmlns:p14="http://schemas.microsoft.com/office/powerpoint/2010/main" val="35585698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4C4F2F-BC8F-8B43-A9C8-1B001C43B6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3"/>
                <a:ext cx="10305186" cy="7017174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Average idiosyncratic risk of capital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𝜅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  <m:t>𝜅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	is minimized when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𝜅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𝜅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This is the equilibrium allocation! </a:t>
                </a:r>
              </a:p>
              <a:p>
                <a:pPr>
                  <a:lnSpc>
                    <a:spcPct val="100000"/>
                  </a:lnSpc>
                </a:pPr>
                <a:endParaRPr lang="en-US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00000"/>
                  </a:lnSpc>
                </a:pPr>
                <a:r>
                  <a:rPr lang="en-US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Lemma:</a:t>
                </a:r>
                <a:r>
                  <a:rPr lang="en-US" dirty="0"/>
                  <a:t> Optimal not to use macroprudential tools.</a:t>
                </a:r>
                <a:br>
                  <a:rPr lang="en-US" dirty="0"/>
                </a:br>
                <a:r>
                  <a:rPr lang="en-US" dirty="0"/>
                  <a:t>		assuming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4C4F2F-BC8F-8B43-A9C8-1B001C43B6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3"/>
                <a:ext cx="10305186" cy="7017174"/>
              </a:xfrm>
              <a:blipFill>
                <a:blip r:embed="rId2"/>
                <a:stretch>
                  <a:fillRect l="-1657" t="-1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0F0B18-20DD-0344-A167-86914E9A8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30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58C153-6827-D842-8EF2-E9E11121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Macroprudential tools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142659E-1C5B-401C-B4EC-8BD238FDAAAC}"/>
                  </a:ext>
                </a:extLst>
              </p:cNvPr>
              <p:cNvSpPr txBox="1"/>
              <p:nvPr/>
            </p:nvSpPr>
            <p:spPr>
              <a:xfrm>
                <a:off x="10044686" y="1388534"/>
                <a:ext cx="446282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Recall: can use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sz="2400" dirty="0">
                    <a:latin typeface="+mj-lt"/>
                  </a:rPr>
                  <a:t> instead of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endParaRPr lang="en-US" sz="2400" dirty="0">
                  <a:latin typeface="+mj-lt"/>
                </a:endParaRPr>
              </a:p>
              <a:p>
                <a:r>
                  <a:rPr lang="en-US" sz="2400" dirty="0">
                    <a:latin typeface="+mj-lt"/>
                  </a:rPr>
                  <a:t>(depends on model interpretation)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142659E-1C5B-401C-B4EC-8BD238FDAA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4686" y="1388534"/>
                <a:ext cx="4462825" cy="830997"/>
              </a:xfrm>
              <a:prstGeom prst="rect">
                <a:avLst/>
              </a:prstGeom>
              <a:blipFill>
                <a:blip r:embed="rId3"/>
                <a:stretch>
                  <a:fillRect l="-2186" t="-5882" r="-1230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45221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DA350-FE86-FB44-9FC3-DFD6FF593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trade-off between insurance and investment </a:t>
            </a:r>
          </a:p>
          <a:p>
            <a:r>
              <a:rPr lang="en-US" dirty="0"/>
              <a:t>Equilibrium allocation is efficient, </a:t>
            </a:r>
            <a:br>
              <a:rPr lang="en-US" dirty="0"/>
            </a:br>
            <a:r>
              <a:rPr lang="en-US" dirty="0"/>
              <a:t>minimizes the cost of risk exposure </a:t>
            </a:r>
          </a:p>
          <a:p>
            <a:r>
              <a:rPr lang="en-US" dirty="0"/>
              <a:t>Policy space </a:t>
            </a:r>
          </a:p>
          <a:p>
            <a:pPr lvl="1"/>
            <a:r>
              <a:rPr lang="en-US" dirty="0"/>
              <a:t>(1) money growth and </a:t>
            </a:r>
          </a:p>
          <a:p>
            <a:pPr lvl="1"/>
            <a:r>
              <a:rPr lang="en-US" dirty="0"/>
              <a:t>(1) + (2) (money growth + macroprudential tools) </a:t>
            </a:r>
            <a:br>
              <a:rPr lang="en-US" dirty="0"/>
            </a:br>
            <a:r>
              <a:rPr lang="en-US" dirty="0"/>
              <a:t>leads to the same outcome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F4BF5-96BE-AE49-8620-BCD52D550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31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937F99-7176-654A-8AA6-AED98A807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Remarks</a:t>
            </a:r>
          </a:p>
        </p:txBody>
      </p:sp>
    </p:spTree>
    <p:extLst>
      <p:ext uri="{BB962C8B-B14F-4D97-AF65-F5344CB8AC3E}">
        <p14:creationId xmlns:p14="http://schemas.microsoft.com/office/powerpoint/2010/main" val="33722535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623036-3A8D-4A3C-8FAF-5BD6A3FB53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Clr>
                    <a:schemeClr val="tx1"/>
                  </a:buClr>
                </a:pPr>
                <a:r>
                  <a:rPr lang="en-US" dirty="0"/>
                  <a:t>Expected Utility/Value function with log-utility </a:t>
                </a:r>
              </a:p>
              <a:p>
                <a:pPr>
                  <a:buClr>
                    <a:schemeClr val="tx1"/>
                  </a:buClr>
                </a:pPr>
                <a:endParaRPr lang="en-US" dirty="0"/>
              </a:p>
              <a:p>
                <a:pPr>
                  <a:buClr>
                    <a:schemeClr val="tx1"/>
                  </a:buClr>
                </a:pPr>
                <a:r>
                  <a:rPr lang="en-US" dirty="0"/>
                  <a:t>One sector model with stochastic idiosyncratic volatility</a:t>
                </a:r>
              </a:p>
              <a:p>
                <a:pPr>
                  <a:buClr>
                    <a:schemeClr val="tx1"/>
                  </a:buClr>
                </a:pPr>
                <a:endParaRPr lang="en-US" dirty="0"/>
              </a:p>
              <a:p>
                <a:pPr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Two sector model 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>
                    <a:solidFill>
                      <a:schemeClr val="tx1"/>
                    </a:solidFill>
                  </a:rPr>
                  <a:t>With exogenously fixed net worth share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lvl="1"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With endogenous wealth share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>
                    <a:solidFill>
                      <a:srgbClr val="667E84"/>
                    </a:solidFill>
                  </a:rPr>
                  <a:t>  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/>
                  <a:t>I theory (with two technologies)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623036-3A8D-4A3C-8FAF-5BD6A3FB53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62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70CC0-0F13-4A6B-B0DA-B0E88C0F8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32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FEC4F-5E5F-421E-8C8F-F766C34B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</p:spTree>
    <p:extLst>
      <p:ext uri="{BB962C8B-B14F-4D97-AF65-F5344CB8AC3E}">
        <p14:creationId xmlns:p14="http://schemas.microsoft.com/office/powerpoint/2010/main" val="7274145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7F73D-686B-2B40-997D-CA3F1E2A0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Wealth distribution can change endogenously with </a:t>
            </a:r>
          </a:p>
          <a:p>
            <a:pPr lvl="1"/>
            <a:r>
              <a:rPr lang="en-US" dirty="0"/>
              <a:t>risk exposure of intermediaries and households </a:t>
            </a:r>
          </a:p>
          <a:p>
            <a:pPr lvl="1"/>
            <a:r>
              <a:rPr lang="en-US" dirty="0"/>
              <a:t>risk premia </a:t>
            </a:r>
          </a:p>
          <a:p>
            <a:pPr lvl="1"/>
            <a:r>
              <a:rPr lang="en-US" dirty="0"/>
              <a:t>consumption rates </a:t>
            </a:r>
          </a:p>
          <a:p>
            <a:r>
              <a:rPr lang="en-US" dirty="0"/>
              <a:t>Consider the following model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2C679-FF0D-754B-AF93-DF7F31F4E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33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B0F9EB0-B1B9-6549-8C2B-A686F750705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Endogenous law of motion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B0F9EB0-B1B9-6549-8C2B-A686F75070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29" t="-6154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18884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D96EC-0A85-2E48-8A29-52F1F2D05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Model Setup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1B7209-35CB-4848-B3E3-F0C9A31D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34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7003C1-7E11-C140-8D47-FA3D38E98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Fixed types (no switching)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A001EA-B5FB-064F-A57D-B83B160F75F4}"/>
              </a:ext>
            </a:extLst>
          </p:cNvPr>
          <p:cNvSpPr txBox="1"/>
          <p:nvPr/>
        </p:nvSpPr>
        <p:spPr>
          <a:xfrm>
            <a:off x="4578700" y="1826711"/>
            <a:ext cx="2012282" cy="461665"/>
          </a:xfrm>
          <a:prstGeom prst="rect">
            <a:avLst/>
          </a:prstGeom>
          <a:noFill/>
          <a:ln w="12700">
            <a:solidFill>
              <a:srgbClr val="667E84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Intermediaries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300613-EA7F-C04E-A6CD-7F619E749612}"/>
              </a:ext>
            </a:extLst>
          </p:cNvPr>
          <p:cNvSpPr txBox="1"/>
          <p:nvPr/>
        </p:nvSpPr>
        <p:spPr>
          <a:xfrm>
            <a:off x="8180042" y="1829977"/>
            <a:ext cx="1651414" cy="461665"/>
          </a:xfrm>
          <a:prstGeom prst="rect">
            <a:avLst/>
          </a:prstGeom>
          <a:noFill/>
          <a:ln w="12700">
            <a:solidFill>
              <a:srgbClr val="667E84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/>
              <a:t>Households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9" name="Table 18">
                <a:extLst>
                  <a:ext uri="{FF2B5EF4-FFF2-40B4-BE49-F238E27FC236}">
                    <a16:creationId xmlns:a16="http://schemas.microsoft.com/office/drawing/2014/main" id="{523CD308-CFF0-1845-8A79-F62FD463B9F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47280435"/>
                  </p:ext>
                </p:extLst>
              </p:nvPr>
            </p:nvGraphicFramePr>
            <p:xfrm>
              <a:off x="226503" y="2687305"/>
              <a:ext cx="10215650" cy="5797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313651">
                      <a:extLst>
                        <a:ext uri="{9D8B030D-6E8A-4147-A177-3AD203B41FA5}">
                          <a16:colId xmlns:a16="http://schemas.microsoft.com/office/drawing/2014/main" val="4012142388"/>
                        </a:ext>
                      </a:extLst>
                    </a:gridCol>
                    <a:gridCol w="3424666">
                      <a:extLst>
                        <a:ext uri="{9D8B030D-6E8A-4147-A177-3AD203B41FA5}">
                          <a16:colId xmlns:a16="http://schemas.microsoft.com/office/drawing/2014/main" val="3754674074"/>
                        </a:ext>
                      </a:extLst>
                    </a:gridCol>
                    <a:gridCol w="3477333">
                      <a:extLst>
                        <a:ext uri="{9D8B030D-6E8A-4147-A177-3AD203B41FA5}">
                          <a16:colId xmlns:a16="http://schemas.microsoft.com/office/drawing/2014/main" val="2800574494"/>
                        </a:ext>
                      </a:extLst>
                    </a:gridCol>
                  </a:tblGrid>
                  <a:tr h="60960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Agents</a:t>
                          </a: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kern="1200" dirty="0">
                              <a:solidFill>
                                <a:schemeClr val="lt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Intermediaries</a:t>
                          </a:r>
                          <a:endParaRPr lang="en-US" sz="4000" b="0" dirty="0"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+mj-lt"/>
                            </a:rPr>
                            <a:t>Household</a:t>
                          </a:r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val="2591470683"/>
                      </a:ext>
                    </a:extLst>
                  </a:tr>
                  <a:tr h="73820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Welfare weights</a:t>
                          </a: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600" b="0" i="1" kern="1200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en-US" sz="3600" dirty="0">
                            <a:solidFill>
                              <a:srgbClr val="667E84"/>
                            </a:solidFill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600" b="0" i="1" kern="1200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1−</m:t>
                                </m:r>
                                <m:r>
                                  <a:rPr lang="en-US" sz="3600" b="0" i="1" kern="1200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en-US" sz="3600" kern="1200" dirty="0">
                            <a:solidFill>
                              <a:srgbClr val="667E84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val="3490171721"/>
                      </a:ext>
                    </a:extLst>
                  </a:tr>
                  <a:tr h="639209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Wealth share</a:t>
                          </a: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600" b="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oMath>
                            </m:oMathPara>
                          </a14:m>
                          <a:endParaRPr lang="en-US" sz="3600" kern="1200" dirty="0">
                            <a:solidFill>
                              <a:srgbClr val="667E84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600" b="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3600" b="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oMath>
                            </m:oMathPara>
                          </a14:m>
                          <a:endParaRPr lang="en-US" sz="3600" kern="1200" dirty="0">
                            <a:solidFill>
                              <a:srgbClr val="667E84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val="3716626390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Aggregate risk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oMath>
                            </m:oMathPara>
                          </a14:m>
                          <a:endParaRPr lang="en-US" sz="3600" dirty="0">
                            <a:latin typeface="+mj-lt"/>
                          </a:endParaRP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oMath>
                            </m:oMathPara>
                          </a14:m>
                          <a:endParaRPr lang="en-US" sz="3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121920" marR="121920" marT="60960" marB="60960" anchor="ctr"/>
                    </a:tc>
                    <a:extLst>
                      <a:ext uri="{0D108BD9-81ED-4DB2-BD59-A6C34878D82A}">
                        <a16:rowId xmlns:a16="http://schemas.microsoft.com/office/drawing/2014/main" val="1270216803"/>
                      </a:ext>
                    </a:extLst>
                  </a:tr>
                  <a:tr h="853440">
                    <a:tc>
                      <a:txBody>
                        <a:bodyPr/>
                        <a:lstStyle/>
                        <a:p>
                          <a:r>
                            <a:rPr lang="en-US" sz="3200" kern="1200" dirty="0">
                              <a:solidFill>
                                <a:schemeClr val="dk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Idiosyncratic </a:t>
                          </a:r>
                        </a:p>
                        <a:p>
                          <a:r>
                            <a:rPr lang="en-US" sz="3200" kern="1200" dirty="0">
                              <a:solidFill>
                                <a:schemeClr val="dk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risk of capital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ctrlP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0,1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3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̃"/>
                                    <m:ctrlP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36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121920" marR="121920" marT="60960" marB="60960" anchor="ctr"/>
                    </a:tc>
                    <a:extLst>
                      <a:ext uri="{0D108BD9-81ED-4DB2-BD59-A6C34878D82A}">
                        <a16:rowId xmlns:a16="http://schemas.microsoft.com/office/drawing/2014/main" val="3148469844"/>
                      </a:ext>
                    </a:extLst>
                  </a:tr>
                  <a:tr h="158496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Output per unit of capital</a:t>
                          </a:r>
                        </a:p>
                      </a:txBody>
                      <a:tcPr marL="121920" marR="121920" marT="60960" marB="60960"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oMath>
                          </a14:m>
                          <a:r>
                            <a:rPr lang="en-US" sz="3600" dirty="0">
                              <a:latin typeface="+mj-lt"/>
                            </a:rPr>
                            <a:t> the same, </a:t>
                          </a:r>
                          <a:br>
                            <a:rPr lang="en-US" sz="3600" dirty="0">
                              <a:latin typeface="+mj-lt"/>
                            </a:rPr>
                          </a:br>
                          <a:r>
                            <a:rPr lang="en-US" sz="3600" dirty="0">
                              <a:latin typeface="+mj-lt"/>
                            </a:rPr>
                            <a:t>independently of the allocation</a:t>
                          </a:r>
                        </a:p>
                      </a:txBody>
                      <a:tcPr marL="121920" marR="121920" marT="60960" marB="60960" anchor="ctr"/>
                    </a:tc>
                    <a:tc hMerge="1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891762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9" name="Table 18">
                <a:extLst>
                  <a:ext uri="{FF2B5EF4-FFF2-40B4-BE49-F238E27FC236}">
                    <a16:creationId xmlns:a16="http://schemas.microsoft.com/office/drawing/2014/main" id="{523CD308-CFF0-1845-8A79-F62FD463B9F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47280435"/>
                  </p:ext>
                </p:extLst>
              </p:nvPr>
            </p:nvGraphicFramePr>
            <p:xfrm>
              <a:off x="226503" y="2687305"/>
              <a:ext cx="10215650" cy="579788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313651">
                      <a:extLst>
                        <a:ext uri="{9D8B030D-6E8A-4147-A177-3AD203B41FA5}">
                          <a16:colId xmlns:a16="http://schemas.microsoft.com/office/drawing/2014/main" val="4012142388"/>
                        </a:ext>
                      </a:extLst>
                    </a:gridCol>
                    <a:gridCol w="3424666">
                      <a:extLst>
                        <a:ext uri="{9D8B030D-6E8A-4147-A177-3AD203B41FA5}">
                          <a16:colId xmlns:a16="http://schemas.microsoft.com/office/drawing/2014/main" val="3754674074"/>
                        </a:ext>
                      </a:extLst>
                    </a:gridCol>
                    <a:gridCol w="3477333">
                      <a:extLst>
                        <a:ext uri="{9D8B030D-6E8A-4147-A177-3AD203B41FA5}">
                          <a16:colId xmlns:a16="http://schemas.microsoft.com/office/drawing/2014/main" val="2800574494"/>
                        </a:ext>
                      </a:extLst>
                    </a:gridCol>
                  </a:tblGrid>
                  <a:tr h="60960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Agents</a:t>
                          </a: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kern="1200" dirty="0">
                              <a:solidFill>
                                <a:schemeClr val="lt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Intermediaries</a:t>
                          </a:r>
                          <a:endParaRPr lang="en-US" sz="4000" b="0" dirty="0"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+mj-lt"/>
                            </a:rPr>
                            <a:t>Household</a:t>
                          </a:r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val="2591470683"/>
                      </a:ext>
                    </a:extLst>
                  </a:tr>
                  <a:tr h="73820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Welfare weights</a:t>
                          </a: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blipFill>
                          <a:blip r:embed="rId3"/>
                          <a:stretch>
                            <a:fillRect l="-96975" t="-90909" r="-102313" b="-6082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blipFill>
                          <a:blip r:embed="rId3"/>
                          <a:stretch>
                            <a:fillRect l="-194211" t="-90909" r="-877" b="-60826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0171721"/>
                      </a:ext>
                    </a:extLst>
                  </a:tr>
                  <a:tr h="67056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Wealth share</a:t>
                          </a: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blipFill>
                          <a:blip r:embed="rId3"/>
                          <a:stretch>
                            <a:fillRect l="-96975" t="-210000" r="-102313" b="-56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blipFill>
                          <a:blip r:embed="rId3"/>
                          <a:stretch>
                            <a:fillRect l="-194211" t="-210000" r="-877" b="-56909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16626390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Aggregate risk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3"/>
                          <a:stretch>
                            <a:fillRect l="-96975" t="-188398" r="-102313" b="-2458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3"/>
                          <a:stretch>
                            <a:fillRect l="-194211" t="-188398" r="-877" b="-2458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0216803"/>
                      </a:ext>
                    </a:extLst>
                  </a:tr>
                  <a:tr h="1097280">
                    <a:tc>
                      <a:txBody>
                        <a:bodyPr/>
                        <a:lstStyle/>
                        <a:p>
                          <a:r>
                            <a:rPr lang="en-US" sz="3200" kern="1200" dirty="0">
                              <a:solidFill>
                                <a:schemeClr val="dk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Idiosyncratic </a:t>
                          </a:r>
                        </a:p>
                        <a:p>
                          <a:r>
                            <a:rPr lang="en-US" sz="3200" kern="1200" dirty="0">
                              <a:solidFill>
                                <a:schemeClr val="dk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risk of capital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3"/>
                          <a:stretch>
                            <a:fillRect l="-96975" t="-290000" r="-102313" b="-147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3"/>
                          <a:stretch>
                            <a:fillRect l="-194211" t="-290000" r="-877" b="-147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8469844"/>
                      </a:ext>
                    </a:extLst>
                  </a:tr>
                  <a:tr h="158496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Output per unit of capital</a:t>
                          </a:r>
                        </a:p>
                      </a:txBody>
                      <a:tcPr marL="121920" marR="121920" marT="60960" marB="60960" anchor="ctr"/>
                    </a:tc>
                    <a:tc grid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3"/>
                          <a:stretch>
                            <a:fillRect l="-48145" t="-270000" r="-442" b="-1923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18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29891762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0FC677F-8F93-8D46-97CA-8294D1E93348}"/>
              </a:ext>
            </a:extLst>
          </p:cNvPr>
          <p:cNvSpPr txBox="1"/>
          <p:nvPr/>
        </p:nvSpPr>
        <p:spPr>
          <a:xfrm>
            <a:off x="10848296" y="1460645"/>
            <a:ext cx="1917063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667E84"/>
                </a:solidFill>
                <a:latin typeface="+mj-lt"/>
              </a:rPr>
              <a:t>Types fixed</a:t>
            </a:r>
          </a:p>
          <a:p>
            <a:pPr algn="ctr"/>
            <a:r>
              <a:rPr lang="en-US" sz="2400" dirty="0">
                <a:solidFill>
                  <a:srgbClr val="667E84"/>
                </a:solidFill>
                <a:latin typeface="+mj-lt"/>
              </a:rPr>
              <a:t>(no switching)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8D63E0C-1747-3A43-A636-BFCFBAF12C26}"/>
                  </a:ext>
                </a:extLst>
              </p:cNvPr>
              <p:cNvSpPr txBox="1"/>
              <p:nvPr/>
            </p:nvSpPr>
            <p:spPr>
              <a:xfrm>
                <a:off x="10578931" y="5269753"/>
                <a:ext cx="11065048" cy="3050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+mj-lt"/>
                  </a:rPr>
                  <a:t>Two policy settings:</a:t>
                </a:r>
              </a:p>
              <a:p>
                <a:r>
                  <a:rPr lang="en-US" sz="3200" dirty="0">
                    <a:latin typeface="+mj-lt"/>
                  </a:rPr>
                  <a:t>(1) money growth rate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</m:oMath>
                </a14:m>
                <a:r>
                  <a:rPr lang="en-US" sz="3200" dirty="0">
                    <a:latin typeface="+mj-lt"/>
                  </a:rPr>
                  <a:t> only</a:t>
                </a:r>
              </a:p>
              <a:p>
                <a:r>
                  <a:rPr lang="en-US" sz="3200" dirty="0">
                    <a:latin typeface="+mj-lt"/>
                  </a:rPr>
                  <a:t>(1) + (2) also choose allocation </a:t>
                </a:r>
                <a:br>
                  <a:rPr lang="en-US" sz="3200" dirty="0">
                    <a:latin typeface="+mj-lt"/>
                  </a:rPr>
                </a:br>
                <a:r>
                  <a:rPr lang="en-US" sz="3200" dirty="0">
                    <a:latin typeface="+mj-lt"/>
                  </a:rPr>
                  <a:t>(macroprudential) and </a:t>
                </a:r>
                <a:br>
                  <a:rPr lang="en-US" sz="3200" dirty="0">
                    <a:latin typeface="+mj-lt"/>
                  </a:rPr>
                </a:br>
                <a:r>
                  <a:rPr lang="en-US" sz="3200" dirty="0">
                    <a:latin typeface="+mj-lt"/>
                  </a:rPr>
                  <a:t>transfer wealth between group </a:t>
                </a:r>
                <a:br>
                  <a:rPr lang="en-US" sz="3200" dirty="0">
                    <a:latin typeface="+mj-lt"/>
                  </a:rPr>
                </a:br>
                <a:r>
                  <a:rPr lang="en-US" sz="3200" dirty="0">
                    <a:solidFill>
                      <a:srgbClr val="667E84"/>
                    </a:solidFill>
                    <a:latin typeface="+mj-lt"/>
                  </a:rPr>
                  <a:t>(why/how?)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8D63E0C-1747-3A43-A636-BFCFBAF12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8931" y="5269753"/>
                <a:ext cx="11065048" cy="3050643"/>
              </a:xfrm>
              <a:prstGeom prst="rect">
                <a:avLst/>
              </a:prstGeom>
              <a:blipFill>
                <a:blip r:embed="rId4"/>
                <a:stretch>
                  <a:fillRect l="-1377" t="-2595" b="-5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1BB4891-58ED-904F-AF24-ADDE1C6F969A}"/>
                  </a:ext>
                </a:extLst>
              </p:cNvPr>
              <p:cNvSpPr txBox="1"/>
              <p:nvPr/>
            </p:nvSpPr>
            <p:spPr>
              <a:xfrm>
                <a:off x="10689116" y="3644059"/>
                <a:ext cx="3362444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667E84"/>
                    </a:solidFill>
                    <a:latin typeface="+mj-lt"/>
                  </a:rPr>
                  <a:t>You have already seen this model except here</a:t>
                </a:r>
                <a:r>
                  <a:rPr lang="en-US" sz="2800" dirty="0">
                    <a:solidFill>
                      <a:srgbClr val="667E84"/>
                    </a:solidFill>
                  </a:rPr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2800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280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</m:bar>
                    <m:r>
                      <a:rPr lang="en-US" sz="2800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800" dirty="0">
                  <a:solidFill>
                    <a:srgbClr val="667E84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1BB4891-58ED-904F-AF24-ADDE1C6F96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9116" y="3644059"/>
                <a:ext cx="3362444" cy="1384995"/>
              </a:xfrm>
              <a:prstGeom prst="rect">
                <a:avLst/>
              </a:prstGeom>
              <a:blipFill>
                <a:blip r:embed="rId5"/>
                <a:stretch>
                  <a:fillRect l="-3261" t="-4405" r="-5616" b="-11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24890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9D059D-1188-804C-AF34-6753D9B206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3"/>
                <a:ext cx="13093103" cy="7017174"/>
              </a:xfrm>
            </p:spPr>
            <p:txBody>
              <a:bodyPr/>
              <a:lstStyle/>
              <a:p>
                <a:r>
                  <a:rPr lang="en-US" dirty="0"/>
                  <a:t>Intermediaries (Pareto weight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)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sSub>
                                        <m:sSub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func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altLang="zh-CN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𝜗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 smtClean="0">
                                              <a:latin typeface="Cambria Math" panose="02040503050406030204" pitchFamily="18" charset="0"/>
                                            </a:rPr>
                                            <m:t>𝜅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 smtClean="0">
                                              <a:latin typeface="Cambria Math" panose="02040503050406030204" pitchFamily="18" charset="0"/>
                                            </a:rPr>
                                            <m:t>𝜑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sz="4000" dirty="0"/>
              </a:p>
              <a:p>
                <a:r>
                  <a:rPr lang="en-US" dirty="0"/>
                  <a:t>Households (Pareto weight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)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altLang="zh-CN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𝜗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r>
                                                <a:rPr lang="en-US" sz="2800" i="1" smtClean="0">
                                                  <a:latin typeface="Cambria Math" panose="02040503050406030204" pitchFamily="18" charset="0"/>
                                                </a:rPr>
                                                <m:t>𝜅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9D059D-1188-804C-AF34-6753D9B206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3"/>
                <a:ext cx="13093103" cy="7017174"/>
              </a:xfrm>
              <a:blipFill>
                <a:blip r:embed="rId3"/>
                <a:stretch>
                  <a:fillRect l="-1257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8E2BE-6374-094D-AD81-EC3356EA2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35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17DBA1B-9B17-ED43-B114-A5B71DC4F9A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Welfare of Intermediaries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and HH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17DBA1B-9B17-ED43-B114-A5B71DC4F9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49" t="-10526" b="-218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0061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579629" cy="730089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Planner chooses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to max discount integral of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𝜆</m:t>
                    </m:r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func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𝜄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func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Φ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𝜄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𝛿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br>
                  <a:rPr lang="en-US" sz="3200" i="1" dirty="0">
                    <a:latin typeface="Cambria Math" panose="02040503050406030204" pitchFamily="18" charset="0"/>
                  </a:rPr>
                </a:br>
                <a:r>
                  <a:rPr lang="en-US" sz="3200" i="1" dirty="0">
                    <a:latin typeface="Cambria Math" panose="02040503050406030204" pitchFamily="18" charset="0"/>
                  </a:rPr>
                  <a:t>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                                                          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𝜗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  <m:limLow>
                      <m:limLow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d>
                              <m:d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f>
                                  <m:f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i="1" smtClean="0">
                                            <a:latin typeface="Cambria Math" panose="02040503050406030204" pitchFamily="18" charset="0"/>
                                          </a:rPr>
                                          <m:t>𝜅</m:t>
                                        </m:r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i="1" smtClean="0">
                                            <a:latin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</m:d>
                                <m:f>
                                  <m:f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1−</m:t>
                                            </m:r>
                                            <m:r>
                                              <a:rPr lang="en-US" sz="3200" i="1" smtClean="0">
                                                <a:latin typeface="Cambria Math" panose="02040503050406030204" pitchFamily="18" charset="0"/>
                                              </a:rPr>
                                              <m:t>𝜅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1−</m:t>
                                            </m:r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𝜂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d>
                          </m:e>
                        </m:groupChr>
                      </m:e>
                      <m:lim>
                        <m:f>
                          <m:fPr>
                            <m:ctrlPr>
                              <a:rPr lang="en-US" sz="3200" i="1" smtClean="0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d>
                              <m:dPr>
                                <m:ctrlP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200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sz="3200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lim>
                    </m:limLow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579629" cy="7300899"/>
              </a:xfrm>
              <a:blipFill>
                <a:blip r:embed="rId2"/>
                <a:stretch>
                  <a:fillRect l="-1422" t="-2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D867E-F52E-4B44-8723-3E9D3667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36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96669-D70D-424F-904A-ED02B20C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+ (2) </a:t>
            </a:r>
            <a:r>
              <a:rPr lang="en-US" dirty="0" err="1"/>
              <a:t>MacroPru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836257" y="5228330"/>
                <a:ext cx="8535769" cy="8166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latin typeface="+mj-lt"/>
                  </a:rPr>
                  <a:t>given the optimal choice of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d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𝜆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 smtClean="0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</m:d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d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n-US" sz="2133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257" y="5228330"/>
                <a:ext cx="8535769" cy="816634"/>
              </a:xfrm>
              <a:prstGeom prst="rect">
                <a:avLst/>
              </a:prstGeom>
              <a:blipFill>
                <a:blip r:embed="rId3"/>
                <a:stretch>
                  <a:fillRect l="-1428" b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565913" y="6044964"/>
                <a:ext cx="789564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rgbClr val="667E84"/>
                    </a:solidFill>
                    <a:latin typeface="+mj-lt"/>
                  </a:rPr>
                  <a:t>not the competitive allocation  (unless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sz="3200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3200" dirty="0">
                    <a:solidFill>
                      <a:srgbClr val="667E84"/>
                    </a:solidFill>
                    <a:latin typeface="+mj-lt"/>
                  </a:rPr>
                  <a:t>)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913" y="6044964"/>
                <a:ext cx="7895645" cy="584775"/>
              </a:xfrm>
              <a:prstGeom prst="rect">
                <a:avLst/>
              </a:prstGeom>
              <a:blipFill>
                <a:blip r:embed="rId4"/>
                <a:stretch>
                  <a:fillRect l="-154" t="-12500" r="-232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634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6D958C6-AC51-4BF3-AD55-6262630AA9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512581" cy="7300899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Step 1: </a:t>
                </a:r>
                <a:r>
                  <a:rPr lang="en-US" dirty="0"/>
                  <a:t>Solve optimal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dirty="0"/>
                  <a:t> (or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) for a given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   Competitive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l-GR" dirty="0"/>
                  <a:t> </a:t>
                </a:r>
                <a:r>
                  <a:rPr lang="en-US" dirty="0"/>
                  <a:t>vs. minimizing cost of risk 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76D958C6-AC51-4BF3-AD55-6262630AA9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512581" cy="7300899"/>
              </a:xfrm>
              <a:blipFill>
                <a:blip r:embed="rId2"/>
                <a:stretch>
                  <a:fillRect l="-1430" t="-2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13CAB-9DDF-544F-BF7B-5FA2ED34F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37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79EA6D-9B40-6E4E-87FC-4100D76F6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46888"/>
            <a:ext cx="11610904" cy="1086327"/>
          </a:xfrm>
        </p:spPr>
        <p:txBody>
          <a:bodyPr>
            <a:normAutofit/>
          </a:bodyPr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+ (2) </a:t>
            </a:r>
            <a:r>
              <a:rPr lang="en-US" dirty="0" err="1"/>
              <a:t>MacroPru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4FC71F-94AE-2E44-8499-19D329920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17" y="2885526"/>
            <a:ext cx="8528284" cy="61116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38F478-C5B0-4312-B585-5CCB0C0EEB96}"/>
                  </a:ext>
                </a:extLst>
              </p:cNvPr>
              <p:cNvSpPr txBox="1"/>
              <p:nvPr/>
            </p:nvSpPr>
            <p:spPr>
              <a:xfrm rot="16200000">
                <a:off x="949027" y="5846617"/>
                <a:ext cx="3688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38F478-C5B0-4312-B585-5CCB0C0EEB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949027" y="5846617"/>
                <a:ext cx="36881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236E9DFE-15A8-45EC-B55A-B39CECDA73E9}"/>
              </a:ext>
            </a:extLst>
          </p:cNvPr>
          <p:cNvSpPr/>
          <p:nvPr/>
        </p:nvSpPr>
        <p:spPr>
          <a:xfrm>
            <a:off x="997516" y="5659580"/>
            <a:ext cx="274320" cy="2743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A869D5-B699-4195-B22F-7DC8398A1061}"/>
              </a:ext>
            </a:extLst>
          </p:cNvPr>
          <p:cNvSpPr/>
          <p:nvPr/>
        </p:nvSpPr>
        <p:spPr>
          <a:xfrm rot="5400000">
            <a:off x="5306576" y="4191541"/>
            <a:ext cx="828191" cy="248247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836265-19EC-4306-80E6-CD5E30B8BA79}"/>
                  </a:ext>
                </a:extLst>
              </p:cNvPr>
              <p:cNvSpPr txBox="1"/>
              <p:nvPr/>
            </p:nvSpPr>
            <p:spPr>
              <a:xfrm>
                <a:off x="4729089" y="5018682"/>
                <a:ext cx="2070182" cy="6135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836265-19EC-4306-80E6-CD5E30B8BA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9089" y="5018682"/>
                <a:ext cx="2070182" cy="61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D71A14AA-FC0C-43BF-A31F-51CF2861CC1E}"/>
              </a:ext>
            </a:extLst>
          </p:cNvPr>
          <p:cNvSpPr/>
          <p:nvPr/>
        </p:nvSpPr>
        <p:spPr>
          <a:xfrm rot="5400000">
            <a:off x="2593331" y="2836846"/>
            <a:ext cx="597188" cy="23966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2417357-EB61-42B0-8F2D-14B87B408039}"/>
                  </a:ext>
                </a:extLst>
              </p:cNvPr>
              <p:cNvSpPr txBox="1"/>
              <p:nvPr/>
            </p:nvSpPr>
            <p:spPr>
              <a:xfrm>
                <a:off x="1693624" y="3877002"/>
                <a:ext cx="3128805" cy="694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𝜅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d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d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2417357-EB61-42B0-8F2D-14B87B408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3624" y="3877002"/>
                <a:ext cx="3128805" cy="694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84596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911667" cy="7300899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dirty="0">
                    <a:solidFill>
                      <a:schemeClr val="bg1">
                        <a:lumMod val="75000"/>
                      </a:schemeClr>
                    </a:solidFill>
                  </a:rPr>
                  <a:t>Planner chooses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b="0" i="0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dirty="0">
                    <a:solidFill>
                      <a:schemeClr val="bg1">
                        <a:lumMod val="75000"/>
                      </a:schemeClr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>
                    <a:solidFill>
                      <a:schemeClr val="bg1">
                        <a:lumMod val="75000"/>
                      </a:schemeClr>
                    </a:solidFill>
                  </a:rPr>
                  <a:t> to max discount integral of </a:t>
                </a:r>
              </a:p>
              <a:p>
                <a:pPr>
                  <a:lnSpc>
                    <a:spcPct val="100000"/>
                  </a:lnSpc>
                  <a:buClr>
                    <a:schemeClr val="tx1"/>
                  </a:buClr>
                </a:pPr>
                <a:r>
                  <a:rPr lang="en-US" sz="3200" dirty="0">
                    <a:solidFill>
                      <a:schemeClr val="bg1">
                        <a:lumMod val="75000"/>
                      </a:schemeClr>
                    </a:solidFill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𝜆</m:t>
                    </m:r>
                    <m:func>
                      <m:funcPr>
                        <m:ctrlP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sSub>
                          <m:sSubPr>
                            <m:ctrlP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func>
                    <m:r>
                      <a:rPr lang="en-US" sz="3200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  <m:func>
                      <m:funcPr>
                        <m:ctrlP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3200" i="1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sz="3200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𝜄</m:t>
                            </m:r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3200" i="1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func>
                    <m:r>
                      <a:rPr lang="en-US" sz="3200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  <m:d>
                          <m:dPr>
                            <m:ctrlP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𝜄</m:t>
                            </m:r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3200" i="1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  <m: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𝛿</m:t>
                        </m:r>
                      </m:num>
                      <m:den>
                        <m: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  <m:r>
                      <a:rPr lang="en-US" sz="3200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chemeClr val="bg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br>
                  <a:rPr lang="en-US" sz="3200" i="1" dirty="0">
                    <a:solidFill>
                      <a:schemeClr val="bg1">
                        <a:lumMod val="75000"/>
                      </a:schemeClr>
                    </a:solidFill>
                    <a:latin typeface="Cambria Math" panose="02040503050406030204" pitchFamily="18" charset="0"/>
                  </a:rPr>
                </a:br>
                <a:r>
                  <a:rPr lang="en-US" sz="3200" i="1" dirty="0">
                    <a:latin typeface="Cambria Math" panose="02040503050406030204" pitchFamily="18" charset="0"/>
                  </a:rPr>
                  <a:t>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                                                          </m:t>
                    </m:r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𝜗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  <m:limLow>
                      <m:limLow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d>
                              <m:d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f>
                                  <m:f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i="1" smtClean="0">
                                            <a:latin typeface="Cambria Math" panose="02040503050406030204" pitchFamily="18" charset="0"/>
                                          </a:rPr>
                                          <m:t>𝜅</m:t>
                                        </m:r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i="1" smtClean="0">
                                            <a:latin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</m:d>
                                <m:f>
                                  <m:f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1−</m:t>
                                            </m:r>
                                            <m:r>
                                              <a:rPr lang="en-US" sz="3200" i="1" smtClean="0">
                                                <a:latin typeface="Cambria Math" panose="02040503050406030204" pitchFamily="18" charset="0"/>
                                              </a:rPr>
                                              <m:t>𝜅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1−</m:t>
                                            </m:r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𝜂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d>
                          </m:e>
                        </m:groupChr>
                      </m:e>
                      <m:lim>
                        <m:f>
                          <m:fPr>
                            <m:ctrlPr>
                              <a:rPr lang="en-US" sz="3200" i="1" smtClean="0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d>
                              <m:dPr>
                                <m:ctrlP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 smtClean="0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200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sz="3200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p>
                                <m:r>
                                  <a:rPr lang="en-US" sz="3200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lim>
                    </m:limLow>
                  </m:oMath>
                </a14:m>
                <a:endParaRPr lang="en-US" sz="3200" dirty="0"/>
              </a:p>
              <a:p>
                <a:pPr marL="0" indent="0">
                  <a:buClr>
                    <a:schemeClr val="tx1"/>
                  </a:buClr>
                  <a:buNone/>
                </a:pPr>
                <a:endParaRPr lang="en-US" sz="3200" dirty="0"/>
              </a:p>
              <a:p>
                <a:pPr>
                  <a:buClr>
                    <a:schemeClr val="tx1"/>
                  </a:buClr>
                </a:pPr>
                <a:r>
                  <a:rPr lang="en-US" sz="3200" dirty="0">
                    <a:solidFill>
                      <a:srgbClr val="667E84"/>
                    </a:solidFill>
                  </a:rPr>
                  <a:t>Step 2: </a:t>
                </a:r>
                <a:r>
                  <a:rPr lang="en-US" sz="3200" dirty="0"/>
                  <a:t>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</m:d>
                  </m:oMath>
                </a14:m>
                <a:r>
                  <a:rPr lang="en-US" sz="3200" dirty="0"/>
                  <a:t> (having used optimal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3200" dirty="0"/>
                  <a:t>) for each given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sz="3200" dirty="0"/>
              </a:p>
              <a:p>
                <a:pPr>
                  <a:buClr>
                    <a:schemeClr val="tx1"/>
                  </a:buClr>
                </a:pPr>
                <a:r>
                  <a:rPr lang="en-US" sz="3200" dirty="0"/>
                  <a:t>Given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sz="3200" dirty="0"/>
                  <a:t>, optimal to set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3200" dirty="0"/>
                  <a:t> to</a:t>
                </a:r>
              </a:p>
              <a:p>
                <a:pPr marL="0" indent="0">
                  <a:buClr>
                    <a:schemeClr val="tx1"/>
                  </a:buCl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𝜗</m:t>
                      </m:r>
                      <m:r>
                        <a:rPr lang="en-US" sz="3200" i="1" smtClean="0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𝜗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3200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limLow>
                        <m:limLowPr>
                          <m:ctrlP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sSup>
                                <m:sSupPr>
                                  <m:ctrlPr>
                                    <a:rPr lang="en-US" sz="32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sz="32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f>
                                <m:fPr>
                                  <m:ctrlPr>
                                    <a:rPr lang="en-US" sz="32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d>
                                    <m:dPr>
                                      <m:ctrlP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</m:d>
                                  <m:sSup>
                                    <m:sSupPr>
                                      <m:ctrlP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200" i="1" smtClean="0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  <m:sup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2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sSup>
                                    <m:sSupPr>
                                      <m:ctrlP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200" i="1" smtClean="0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  <m:sup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32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2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r>
                                            <a:rPr lang="en-US" sz="32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32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d>
                                    <m:dPr>
                                      <m:ctrlP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</m:d>
                                  <m:sSup>
                                    <m:sSupPr>
                                      <m:ctrlP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p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32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den>
                              </m:f>
                            </m:e>
                          </m:groupChr>
                        </m:e>
                        <m:lim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welfare</m:t>
                          </m:r>
                          <m:r>
                            <a:rPr lang="en-US" sz="320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weighted</m:t>
                          </m:r>
                          <m:r>
                            <a:rPr lang="en-US" sz="320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average</m:t>
                          </m:r>
                          <m:r>
                            <a:rPr lang="en-US" sz="320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risk</m:t>
                          </m:r>
                          <m:r>
                            <a:rPr lang="en-US" sz="320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exposure</m:t>
                          </m:r>
                        </m:lim>
                      </m:limLow>
                      <m:r>
                        <a:rPr lang="en-US" sz="3200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solidFill>
                    <a:srgbClr val="667E84"/>
                  </a:solidFill>
                </a:endParaRPr>
              </a:p>
              <a:p>
                <a:pPr marL="0" indent="0">
                  <a:buNone/>
                </a:pPr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911667" cy="7300899"/>
              </a:xfrm>
              <a:blipFill>
                <a:blip r:embed="rId2"/>
                <a:stretch>
                  <a:fillRect l="-1382" t="-2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D867E-F52E-4B44-8723-3E9D3667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38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96669-D70D-424F-904A-ED02B20C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+ (2) </a:t>
            </a:r>
            <a:r>
              <a:rPr lang="en-US" dirty="0" err="1"/>
              <a:t>MacroPru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250695" y="5019364"/>
                <a:ext cx="6884656" cy="6446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133" dirty="0">
                    <a:latin typeface="+mj-lt"/>
                  </a:rPr>
                  <a:t>given the optimal choice of </a:t>
                </a:r>
                <a14:m>
                  <m:oMath xmlns:m="http://schemas.openxmlformats.org/officeDocument/2006/math">
                    <m:r>
                      <a:rPr lang="en-US" sz="2133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sz="2133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133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133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133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133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d>
                        <m:sSup>
                          <m:sSupPr>
                            <m:ctrlPr>
                              <a:rPr lang="en-US" sz="2133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33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p>
                            <m:r>
                              <a:rPr lang="en-US" sz="2133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133" i="1">
                            <a:latin typeface="Cambria Math" panose="02040503050406030204" pitchFamily="18" charset="0"/>
                          </a:rPr>
                          <m:t>𝜆</m:t>
                        </m:r>
                        <m:sSup>
                          <m:sSupPr>
                            <m:ctrlPr>
                              <a:rPr lang="en-US" sz="2133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33" i="1" smtClean="0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p>
                            <m:r>
                              <a:rPr lang="en-US" sz="2133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2133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133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133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US" sz="2133" i="1"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</m:d>
                          </m:e>
                          <m:sup>
                            <m:r>
                              <a:rPr lang="en-US" sz="2133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133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2133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133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2133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d>
                        <m:sSup>
                          <m:sSupPr>
                            <m:ctrlPr>
                              <a:rPr lang="en-US" sz="2133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133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p>
                            <m:r>
                              <a:rPr lang="en-US" sz="2133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133" i="1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n-US" sz="2133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695" y="5019364"/>
                <a:ext cx="6884656" cy="644600"/>
              </a:xfrm>
              <a:prstGeom prst="rect">
                <a:avLst/>
              </a:prstGeom>
              <a:blipFill>
                <a:blip r:embed="rId3"/>
                <a:stretch>
                  <a:fillRect l="-1062" b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128001" y="5448115"/>
                <a:ext cx="632793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667E84"/>
                    </a:solidFill>
                    <a:latin typeface="+mj-lt"/>
                  </a:rPr>
                  <a:t>not the competitive allocation  (unless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sz="2400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>
                    <a:solidFill>
                      <a:srgbClr val="667E84"/>
                    </a:solidFill>
                    <a:latin typeface="+mj-lt"/>
                  </a:rPr>
                  <a:t>)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001" y="5448115"/>
                <a:ext cx="6327937" cy="461665"/>
              </a:xfrm>
              <a:prstGeom prst="rect">
                <a:avLst/>
              </a:prstGeom>
              <a:blipFill>
                <a:blip r:embed="rId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32059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3614621" cy="7616952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3800" dirty="0">
                    <a:solidFill>
                      <a:srgbClr val="667E84"/>
                    </a:solidFill>
                  </a:rPr>
                  <a:t>Step 3:</a:t>
                </a:r>
                <a:r>
                  <a:rPr lang="en-US" sz="3800" dirty="0"/>
                  <a:t> Optimal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sz="3800" dirty="0"/>
                  <a:t> (given </a:t>
                </a:r>
                <a14:m>
                  <m:oMath xmlns:m="http://schemas.openxmlformats.org/officeDocument/2006/math">
                    <m:r>
                      <a:rPr lang="en-US" sz="3800" b="0" i="1" smtClean="0"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3800" dirty="0"/>
                  <a:t>) </a:t>
                </a:r>
              </a:p>
              <a:p>
                <a:r>
                  <a:rPr lang="en-US" sz="3800" dirty="0"/>
                  <a:t>let’s look at terms containing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sz="3800" dirty="0"/>
              </a:p>
              <a:p>
                <a:r>
                  <a:rPr lang="en-US" sz="3800" dirty="0"/>
                  <a:t>Given </a:t>
                </a:r>
                <a14:m>
                  <m:oMath xmlns:m="http://schemas.openxmlformats.org/officeDocument/2006/math">
                    <m:r>
                      <a:rPr lang="en-US" sz="3800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sz="3800" dirty="0"/>
                  <a:t> and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sz="3800" dirty="0"/>
                  <a:t>, </a:t>
                </a:r>
                <a:endParaRPr lang="en-US" sz="33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3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3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30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3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lim>
                          </m:limLow>
                        </m:fName>
                        <m:e>
                          <m:r>
                            <a:rPr lang="en-US" sz="3300" i="1">
                              <a:latin typeface="Cambria Math" panose="02040503050406030204" pitchFamily="18" charset="0"/>
                            </a:rPr>
                            <m:t> </m:t>
                          </m:r>
                          <m:limLow>
                            <m:limLowPr>
                              <m:ctrlPr>
                                <a:rPr lang="en-US" sz="33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groupChr>
                                <m:groupChrPr>
                                  <m:chr m:val="⏟"/>
                                  <m:ctrlP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func>
                                    <m:funcPr>
                                      <m:ctrlP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33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sSub>
                                        <m:sSubPr>
                                          <m:ctrlP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func>
                                  <m: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d>
                                    <m:dPr>
                                      <m:ctrlP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</m:d>
                                  <m:func>
                                    <m:funcPr>
                                      <m:ctrlP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33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33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300" i="1"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3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</m:e>
                              </m:groupChr>
                            </m:e>
                            <m:lim>
                              <m:r>
                                <m:rPr>
                                  <m:sty m:val="p"/>
                                </m:rPr>
                                <a:rPr lang="en-US" sz="3300">
                                  <a:latin typeface="Cambria Math" panose="02040503050406030204" pitchFamily="18" charset="0"/>
                                </a:rPr>
                                <m:t>concave</m:t>
                              </m:r>
                              <m:r>
                                <a:rPr lang="en-US" sz="330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m:rPr>
                                  <m:sty m:val="p"/>
                                </m:rPr>
                                <a:rPr lang="en-US" sz="330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  <m:r>
                                <a:rPr lang="en-US" sz="33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3300">
                                  <a:latin typeface="Cambria Math" panose="02040503050406030204" pitchFamily="18" charset="0"/>
                                </a:rPr>
                                <m:t>at</m:t>
                              </m:r>
                              <m:r>
                                <a:rPr lang="en-US" sz="33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3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en-US" sz="33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33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sz="330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m:rPr>
                                  <m:sty m:val="p"/>
                                </m:rPr>
                                <a:rPr lang="en-US" sz="3300">
                                  <a:latin typeface="Cambria Math" panose="02040503050406030204" pitchFamily="18" charset="0"/>
                                </a:rPr>
                                <m:t>goes</m:t>
                              </m:r>
                              <m:r>
                                <a:rPr lang="en-US" sz="33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3300">
                                  <a:latin typeface="Cambria Math" panose="02040503050406030204" pitchFamily="18" charset="0"/>
                                </a:rPr>
                                <m:t>to</m:t>
                              </m:r>
                              <m:r>
                                <a:rPr lang="en-US" sz="3300">
                                  <a:latin typeface="Cambria Math" panose="02040503050406030204" pitchFamily="18" charset="0"/>
                                </a:rPr>
                                <m:t> −∞ </m:t>
                              </m:r>
                              <m:r>
                                <m:rPr>
                                  <m:sty m:val="p"/>
                                </m:rPr>
                                <a:rPr lang="en-US" sz="3300">
                                  <a:latin typeface="Cambria Math" panose="02040503050406030204" pitchFamily="18" charset="0"/>
                                </a:rPr>
                                <m:t>at</m:t>
                              </m:r>
                              <m:r>
                                <a:rPr lang="en-US" sz="3300">
                                  <a:latin typeface="Cambria Math" panose="02040503050406030204" pitchFamily="18" charset="0"/>
                                </a:rPr>
                                <m:t> 0 &amp; </m:t>
                              </m:r>
                              <m:r>
                                <a:rPr lang="en-US" sz="33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lim>
                          </m:limLow>
                          <m:r>
                            <a:rPr lang="en-US" altLang="zh-CN" sz="33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3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𝜗</m:t>
                                          </m:r>
                                        </m:e>
                                        <m:sub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3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3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den>
                          </m:f>
                          <m:limLow>
                            <m:limLowPr>
                              <m:ctrlPr>
                                <a:rPr lang="en-US" sz="33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groupChr>
                                <m:groupChrPr>
                                  <m:chr m:val="⏟"/>
                                  <m:ctrlP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f>
                                    <m:fPr>
                                      <m:ctrlP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  <m:d>
                                        <m:dPr>
                                          <m:ctrlP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</m:d>
                                      <m:sSup>
                                        <m:sSupPr>
                                          <m:ctrlP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300" i="1" smtClean="0">
                                              <a:latin typeface="Cambria Math" panose="02040503050406030204" pitchFamily="18" charset="0"/>
                                            </a:rPr>
                                            <m:t>𝜑</m:t>
                                          </m:r>
                                        </m:e>
                                        <m:sup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  <m:sSup>
                                        <m:sSupPr>
                                          <m:ctrlP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300" i="1" smtClean="0">
                                              <a:latin typeface="Cambria Math" panose="02040503050406030204" pitchFamily="18" charset="0"/>
                                            </a:rPr>
                                            <m:t>𝜑</m:t>
                                          </m:r>
                                        </m:e>
                                        <m:sup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sSup>
                                        <m:sSupPr>
                                          <m:ctrlP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33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3300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r>
                                                <a:rPr lang="en-US" sz="3300" i="1"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d>
                                        <m:dPr>
                                          <m:ctrlP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</m:d>
                                      <m:sSup>
                                        <m:sSupPr>
                                          <m:ctrlP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p>
                                          <m:r>
                                            <a:rPr lang="en-US" sz="33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den>
                                  </m:f>
                                </m:e>
                              </m:groupChr>
                            </m:e>
                            <m:lim>
                              <m:r>
                                <m:rPr>
                                  <m:sty m:val="p"/>
                                </m:rPr>
                                <a:rPr lang="en-US" sz="3300">
                                  <a:latin typeface="Cambria Math" panose="02040503050406030204" pitchFamily="18" charset="0"/>
                                </a:rPr>
                                <m:t>concave</m:t>
                              </m:r>
                              <m:r>
                                <a:rPr lang="en-US" sz="330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m:rPr>
                                  <m:sty m:val="p"/>
                                </m:rPr>
                                <a:rPr lang="en-US" sz="330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  <m:r>
                                <a:rPr lang="en-US" sz="33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3300">
                                  <a:latin typeface="Cambria Math" panose="02040503050406030204" pitchFamily="18" charset="0"/>
                                </a:rPr>
                                <m:t>at</m:t>
                              </m:r>
                              <m:r>
                                <a:rPr lang="en-US" sz="33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sSup>
                                    <m:sSupPr>
                                      <m:ctrlP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300" i="1" smtClean="0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  <m:sup>
                                      <m: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sSup>
                                    <m:sSupPr>
                                      <m:ctrlP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300" i="1" smtClean="0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  <m:sup>
                                      <m:r>
                                        <a:rPr lang="en-US" sz="33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  <m:t>+1−</m:t>
                                  </m:r>
                                  <m: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en-US" sz="33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den>
                              </m:f>
                              <m:r>
                                <a:rPr lang="en-US" sz="3300" i="1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sz="33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US" sz="33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lim>
                          </m:limLow>
                        </m:e>
                      </m:func>
                    </m:oMath>
                  </m:oMathPara>
                </a14:m>
                <a:endParaRPr lang="en-US" sz="3300" dirty="0"/>
              </a:p>
              <a:p>
                <a:r>
                  <a:rPr lang="en-US" sz="3800" dirty="0"/>
                  <a:t>hence it is </a:t>
                </a:r>
                <a:r>
                  <a:rPr lang="en-US" sz="3800" dirty="0">
                    <a:solidFill>
                      <a:srgbClr val="667E84"/>
                    </a:solidFill>
                  </a:rPr>
                  <a:t>optimal to set </a:t>
                </a:r>
                <a14:m>
                  <m:oMath xmlns:m="http://schemas.openxmlformats.org/officeDocument/2006/math">
                    <m:r>
                      <a:rPr lang="en-US" sz="3800" i="1" dirty="0" smtClean="0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sz="3800" b="0" i="0" dirty="0" smtClean="0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3800" b="0" i="1" dirty="0" smtClean="0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3800" dirty="0">
                    <a:solidFill>
                      <a:srgbClr val="667E84"/>
                    </a:solidFill>
                  </a:rPr>
                  <a:t> </a:t>
                </a:r>
                <a:br>
                  <a:rPr lang="en-US" sz="3800" dirty="0">
                    <a:solidFill>
                      <a:srgbClr val="C00000"/>
                    </a:solidFill>
                  </a:rPr>
                </a:br>
                <a:r>
                  <a:rPr lang="el-GR" sz="3800" dirty="0"/>
                  <a:t>(</a:t>
                </a:r>
                <a:r>
                  <a:rPr lang="en-US" sz="3800" dirty="0"/>
                  <a:t>unfortunately no closed-form expression for the optimal </a:t>
                </a:r>
                <a14:m>
                  <m:oMath xmlns:m="http://schemas.openxmlformats.org/officeDocument/2006/math">
                    <m:r>
                      <a:rPr lang="en-US" sz="3800" i="1" dirty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l-GR" sz="3800" dirty="0"/>
                  <a:t>) </a:t>
                </a:r>
              </a:p>
              <a:p>
                <a:r>
                  <a:rPr lang="en-US" sz="3800" dirty="0"/>
                  <a:t>push more risk onto intermediaries than they’d take under competitive outcome </a:t>
                </a:r>
              </a:p>
              <a:p>
                <a:r>
                  <a:rPr lang="en-US" sz="3800" dirty="0"/>
                  <a:t>relative to previous infinite switching model</a:t>
                </a:r>
              </a:p>
              <a:p>
                <a:pPr lvl="1"/>
                <a:r>
                  <a:rPr lang="en-US" sz="3300" dirty="0"/>
                  <a:t>it is optimal to give intermediaries more wealth, because they are more efficient at absorbing risk </a:t>
                </a:r>
              </a:p>
              <a:p>
                <a:pPr lvl="1"/>
                <a:r>
                  <a:rPr lang="en-US" sz="3300" dirty="0"/>
                  <a:t>overall risk is reduced and the value of money is lower (more intermediation)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3614621" cy="7616952"/>
              </a:xfrm>
              <a:blipFill>
                <a:blip r:embed="rId2"/>
                <a:stretch>
                  <a:fillRect l="-1164" t="-2402" r="-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D867E-F52E-4B44-8723-3E9D3667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39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96669-D70D-424F-904A-ED02B20C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+ (2) </a:t>
            </a:r>
            <a:r>
              <a:rPr lang="en-US" dirty="0" err="1"/>
              <a:t>MacroPru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209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623036-3A8D-4A3C-8FAF-5BD6A3FB53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solidFill>
                      <a:srgbClr val="667E84"/>
                    </a:solidFill>
                  </a:rPr>
                  <a:t>Expected Utility/Value function with log-utility </a:t>
                </a:r>
              </a:p>
              <a:p>
                <a:endParaRPr lang="en-US" dirty="0"/>
              </a:p>
              <a:p>
                <a:r>
                  <a:rPr lang="en-US" dirty="0"/>
                  <a:t>One sector model with stochastic idiosyncratic volatility</a:t>
                </a:r>
              </a:p>
              <a:p>
                <a:endParaRPr lang="en-US" dirty="0"/>
              </a:p>
              <a:p>
                <a:r>
                  <a:rPr lang="en-US" dirty="0"/>
                  <a:t>Two sector model </a:t>
                </a:r>
              </a:p>
              <a:p>
                <a:pPr lvl="1"/>
                <a:r>
                  <a:rPr lang="en-US" dirty="0"/>
                  <a:t>With exogenous net worth share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With endogenous wealth share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 </a:t>
                </a:r>
              </a:p>
              <a:p>
                <a:pPr lvl="1"/>
                <a:r>
                  <a:rPr lang="en-US" dirty="0"/>
                  <a:t>I theory (with two technologies)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623036-3A8D-4A3C-8FAF-5BD6A3FB53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62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70CC0-0F13-4A6B-B0DA-B0E88C0F8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FEC4F-5E5F-421E-8C8F-F766C34B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</p:spTree>
    <p:extLst>
      <p:ext uri="{BB962C8B-B14F-4D97-AF65-F5344CB8AC3E}">
        <p14:creationId xmlns:p14="http://schemas.microsoft.com/office/powerpoint/2010/main" val="9358646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CE951-D7C7-FD4E-B000-7DCEAC223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40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66F9C45-843E-3142-BA42-39882BC838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Optimizing over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66F9C45-843E-3142-BA42-39882BC838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29" t="-6154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20230520-0386-4341-AF56-F2FD4702F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3" y="1859493"/>
            <a:ext cx="7441456" cy="62306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3F70E3D-FD14-F043-B14B-CBD3E00E123A}"/>
                  </a:ext>
                </a:extLst>
              </p:cNvPr>
              <p:cNvSpPr/>
              <p:nvPr/>
            </p:nvSpPr>
            <p:spPr>
              <a:xfrm>
                <a:off x="559188" y="8208029"/>
                <a:ext cx="574599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=.05, 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=2, </m:t>
                      </m:r>
                      <m:acc>
                        <m:accPr>
                          <m:chr m:val="̃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en-US" sz="2800" i="1">
                          <a:latin typeface="Cambria Math" panose="02040503050406030204" pitchFamily="18" charset="0"/>
                        </a:rPr>
                        <m:t>=.3, 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=.5, 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=.2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3F70E3D-FD14-F043-B14B-CBD3E00E12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88" y="8208029"/>
                <a:ext cx="574599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78A306-2C69-497A-A8A7-07BAEFDB9C29}"/>
                  </a:ext>
                </a:extLst>
              </p:cNvPr>
              <p:cNvSpPr txBox="1"/>
              <p:nvPr/>
            </p:nvSpPr>
            <p:spPr>
              <a:xfrm rot="16200000">
                <a:off x="526464" y="6054433"/>
                <a:ext cx="3688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78A306-2C69-497A-A8A7-07BAEFDB9C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526464" y="6054433"/>
                <a:ext cx="36881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909D05A5-87A6-41DC-B0B0-0CE04230ADB2}"/>
              </a:ext>
            </a:extLst>
          </p:cNvPr>
          <p:cNvSpPr/>
          <p:nvPr/>
        </p:nvSpPr>
        <p:spPr>
          <a:xfrm>
            <a:off x="574953" y="5867396"/>
            <a:ext cx="320587" cy="2701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652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2EA87C-D34D-A549-A5EC-E6CCFEC6BF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2000573" cy="796956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Planner cannot alter competitive </a:t>
                </a:r>
                <a:r>
                  <a:rPr lang="en-US" dirty="0" err="1"/>
                  <a:t>alloc</a:t>
                </a:r>
                <a:r>
                  <a:rPr lang="en-US" dirty="0"/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Welfare is the discount integral of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latin typeface="Cambria Math" panose="02040503050406030204" pitchFamily="18" charset="0"/>
                        </a:rPr>
                        <m:t>𝜆</m:t>
                      </m:r>
                      <m:func>
                        <m:func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67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b>
                            <m:sSub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func>
                      <m:r>
                        <a:rPr lang="en-US" sz="2667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func>
                        <m:func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67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667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67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𝜄</m:t>
                              </m:r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  <m:r>
                        <a:rPr lang="en-US" sz="2667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667">
                              <a:latin typeface="Cambria Math" panose="02040503050406030204" pitchFamily="18" charset="0"/>
                            </a:rPr>
                            <m:t>Φ</m:t>
                          </m:r>
                          <m:d>
                            <m:d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𝜄</m:t>
                              </m:r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𝛿</m:t>
                          </m:r>
                        </m:num>
                        <m:den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en-US" sz="2667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en-US" sz="2667" i="1">
                          <a:latin typeface="Cambria Math" panose="02040503050406030204" pitchFamily="18" charset="0"/>
                        </a:rPr>
                        <m:t> </m:t>
                      </m:r>
                    </m:oMath>
                    <m:oMath xmlns:m="http://schemas.openxmlformats.org/officeDocument/2006/math">
                      <m:r>
                        <a:rPr lang="en-US" sz="2667" i="1">
                          <a:latin typeface="Cambria Math" panose="02040503050406030204" pitchFamily="18" charset="0"/>
                        </a:rPr>
                        <m:t>                                             </m:t>
                      </m:r>
                      <m:r>
                        <a:rPr lang="en-US" altLang="zh-CN" sz="2667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e>
                                    <m:sub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limLow>
                        <m:limLow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d>
                                <m:d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f>
                                    <m:f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2667" i="1" smtClean="0">
                                              <a:latin typeface="Cambria Math" panose="02040503050406030204" pitchFamily="18" charset="0"/>
                                            </a:rPr>
                                            <m:t>𝜅</m:t>
                                          </m:r>
                                        </m:e>
                                        <m:sub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sSup>
                                        <m:sSup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667" i="1" smtClean="0">
                                              <a:latin typeface="Cambria Math" panose="02040503050406030204" pitchFamily="18" charset="0"/>
                                            </a:rPr>
                                            <m:t>𝜑</m:t>
                                          </m:r>
                                        </m:e>
                                        <m:sup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bSup>
                                        <m:sSubSup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den>
                                  </m:f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d>
                                    <m:d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</m:d>
                                  <m:f>
                                    <m:f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2667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667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𝜅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667" i="1"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1−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sz="2667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667" i="1">
                                                      <a:latin typeface="Cambria Math" panose="02040503050406030204" pitchFamily="18" charset="0"/>
                                                    </a:rPr>
                                                    <m:t>𝜂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667" i="1"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</m:groupChr>
                        </m:e>
                        <m:lim>
                          <m:f>
                            <m:f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sSup>
                                <m:sSup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67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67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667" i="1" smtClean="0">
                                              <a:latin typeface="Cambria Math" panose="02040503050406030204" pitchFamily="18" charset="0"/>
                                            </a:rPr>
                                            <m:t>𝜑</m:t>
                                          </m:r>
                                        </m:e>
                                        <m:sup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667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lim>
                      </m:limLow>
                    </m:oMath>
                  </m:oMathPara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err="1"/>
                  <a:t>s.t.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sz="2667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667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2667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667" i="1" dirty="0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667" i="1" dirty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2667" i="1" dirty="0"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667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2667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667" i="1" dirty="0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667" i="1" dirty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2667" i="1" dirty="0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2667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sz="2667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f>
                        <m:f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e>
                                    <m:sub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67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67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67" i="1" smtClean="0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  <m:sup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667" i="1"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n-US" sz="2667" dirty="0"/>
              </a:p>
              <a:p>
                <a:r>
                  <a:rPr lang="en-US" dirty="0"/>
                  <a:t>Planner can not choose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but </a:t>
                </a:r>
                <a:br>
                  <a:rPr lang="en-US" dirty="0"/>
                </a:br>
                <a:r>
                  <a:rPr lang="en-US" dirty="0"/>
                  <a:t>has </a:t>
                </a:r>
                <a:r>
                  <a:rPr lang="en-US" dirty="0">
                    <a:solidFill>
                      <a:srgbClr val="667E84"/>
                    </a:solidFill>
                  </a:rPr>
                  <a:t>some control over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sup>
                    </m:sSubSup>
                  </m:oMath>
                </a14:m>
                <a:endParaRPr lang="en-US" dirty="0"/>
              </a:p>
              <a:p>
                <a:r>
                  <a:rPr lang="en-US" dirty="0"/>
                  <a:t>Now, fully dynamic problem!</a:t>
                </a:r>
                <a:endParaRPr lang="el-GR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2EA87C-D34D-A549-A5EC-E6CCFEC6BF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2000573" cy="7969563"/>
              </a:xfrm>
              <a:blipFill>
                <a:blip r:embed="rId2"/>
                <a:stretch>
                  <a:fillRect l="-1372" t="-1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ED97A2-BDE6-A944-8DB2-FA542953D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41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462936-946C-5442-A96C-8AEFD3D72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only</a:t>
            </a:r>
          </a:p>
        </p:txBody>
      </p:sp>
    </p:spTree>
    <p:extLst>
      <p:ext uri="{BB962C8B-B14F-4D97-AF65-F5344CB8AC3E}">
        <p14:creationId xmlns:p14="http://schemas.microsoft.com/office/powerpoint/2010/main" val="27774880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E920AF-9451-6149-930C-E43F0BE9FE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679731" cy="7300899"/>
              </a:xfrm>
            </p:spPr>
            <p:txBody>
              <a:bodyPr>
                <a:normAutofit fontScale="85000" lnSpcReduction="10000"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dirty="0"/>
                  <a:t>Payoff flow: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𝜗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𝜌𝜙</m:t>
                        </m:r>
                      </m:den>
                    </m:f>
                  </m:oMath>
                </a14:m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</a:rPr>
                          <m:t>𝜙</m:t>
                        </m:r>
                      </m:den>
                    </m:f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en-US" sz="3200" i="1" smtClean="0">
                                <a:latin typeface="Cambria Math" panose="02040503050406030204" pitchFamily="18" charset="0"/>
                              </a:rPr>
                              <m:t>𝜙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+1−</m:t>
                            </m:r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𝜗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𝜆</m:t>
                        </m:r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  <m:t>𝜅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d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>
                                      <m:sSub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 smtClean="0">
                                            <a:latin typeface="Cambria Math" panose="02040503050406030204" pitchFamily="18" charset="0"/>
                                          </a:rPr>
                                          <m:t>𝜅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>
                                      <m:sSub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32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10000"/>
                  </a:lnSpc>
                </a:pPr>
                <a:r>
                  <a:rPr lang="en-US" dirty="0"/>
                  <a:t>with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𝜂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𝜂</m:t>
                        </m:r>
                      </m:den>
                    </m:f>
                  </m:oMath>
                </a14:m>
                <a:endParaRPr lang="en-US" dirty="0"/>
              </a:p>
              <a:p>
                <a:pPr>
                  <a:lnSpc>
                    <a:spcPct val="110000"/>
                  </a:lnSpc>
                </a:pPr>
                <a:endParaRPr lang="en-US" dirty="0"/>
              </a:p>
              <a:p>
                <a:pPr>
                  <a:lnSpc>
                    <a:spcPct val="110000"/>
                  </a:lnSpc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HJB equation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Law of motion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</m:d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𝑑𝑍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E920AF-9451-6149-930C-E43F0BE9FE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679731" cy="7300899"/>
              </a:xfrm>
              <a:blipFill>
                <a:blip r:embed="rId2"/>
                <a:stretch>
                  <a:fillRect l="-1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E786F-1513-524A-B445-A56197E0D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42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C4B2DE-EE33-8242-9337-2F6E90D52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only</a:t>
            </a:r>
          </a:p>
        </p:txBody>
      </p:sp>
    </p:spTree>
    <p:extLst>
      <p:ext uri="{BB962C8B-B14F-4D97-AF65-F5344CB8AC3E}">
        <p14:creationId xmlns:p14="http://schemas.microsoft.com/office/powerpoint/2010/main" val="36792838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E920AF-9451-6149-930C-E43F0BE9FE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3916770" cy="7300899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dirty="0"/>
                  <a:t>Payoff flow: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𝜗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𝜌𝜙</m:t>
                        </m:r>
                      </m:den>
                    </m:f>
                  </m:oMath>
                </a14:m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</a:rPr>
                          <m:t>𝜙</m:t>
                        </m:r>
                      </m:den>
                    </m:f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  <m:r>
                              <a:rPr lang="en-US" sz="3200" i="1" smtClean="0">
                                <a:latin typeface="Cambria Math" panose="02040503050406030204" pitchFamily="18" charset="0"/>
                              </a:rPr>
                              <m:t>𝜙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+1−</m:t>
                            </m:r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altLang="zh-CN" sz="32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𝜗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̃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𝜆</m:t>
                        </m:r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  <m:t>𝜅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</m:d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>
                                      <m:sSub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 smtClean="0">
                                            <a:latin typeface="Cambria Math" panose="02040503050406030204" pitchFamily="18" charset="0"/>
                                          </a:rPr>
                                          <m:t>𝜅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>
                                      <m:sSub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32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10000"/>
                  </a:lnSpc>
                </a:pPr>
                <a:r>
                  <a:rPr lang="en-US" dirty="0"/>
                  <a:t>with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𝜂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𝜂</m:t>
                        </m:r>
                      </m:den>
                    </m:f>
                  </m:oMath>
                </a14:m>
                <a:endParaRPr lang="en-US" dirty="0"/>
              </a:p>
              <a:p>
                <a:pPr>
                  <a:lnSpc>
                    <a:spcPct val="110000"/>
                  </a:lnSpc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HJB equation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lim>
                          </m:limLow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e>
                          </m:d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𝜂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Law of motion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</m:d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𝑑𝑍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3E920AF-9451-6149-930C-E43F0BE9FE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3916770" cy="7300899"/>
              </a:xfrm>
              <a:blipFill>
                <a:blip r:embed="rId2"/>
                <a:stretch>
                  <a:fillRect l="-1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E786F-1513-524A-B445-A56197E0D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43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C4B2DE-EE33-8242-9337-2F6E90D52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only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F03B21C-A214-472E-9903-8A2561196DC6}"/>
              </a:ext>
            </a:extLst>
          </p:cNvPr>
          <p:cNvCxnSpPr/>
          <p:nvPr/>
        </p:nvCxnSpPr>
        <p:spPr>
          <a:xfrm flipV="1">
            <a:off x="11160790" y="6286510"/>
            <a:ext cx="93784" cy="143987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5FCFA2-40DE-4E2D-9CD5-6205184E2BA9}"/>
              </a:ext>
            </a:extLst>
          </p:cNvPr>
          <p:cNvCxnSpPr/>
          <p:nvPr/>
        </p:nvCxnSpPr>
        <p:spPr>
          <a:xfrm flipV="1">
            <a:off x="9623416" y="5579772"/>
            <a:ext cx="2576319" cy="568224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024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ED567D-6E5F-9040-9FC0-8D455B6493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sz="3200" dirty="0"/>
                  <a:t>Optimal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3200" dirty="0"/>
              </a:p>
              <a:p>
                <a:pPr>
                  <a:lnSpc>
                    <a:spcPct val="100000"/>
                  </a:lnSpc>
                </a:pPr>
                <a:r>
                  <a:rPr lang="en-US" sz="3200" dirty="0"/>
                  <a:t>HJB equation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max</m:t>
                          </m:r>
                        </m:e>
                        <m:li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𝜗</m:t>
                          </m:r>
                        </m:lim>
                      </m:limLow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den>
                      </m:f>
                      <m:func>
                        <m:func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+1−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𝜗</m:t>
                              </m:r>
                            </m:e>
                          </m:d>
                        </m:e>
                      </m:func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𝜗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𝜆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  <m:t>𝜅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d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  <m:t>𝜅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d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𝜂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2400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3200" dirty="0"/>
                  <a:t> affects the drift of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sz="3200" dirty="0"/>
                  <a:t>, it is optimal to choose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𝜗</m:t>
                          </m:r>
                        </m:e>
                        <m:sup>
                          <m:r>
                            <a:rPr lang="en-US" sz="2667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sz="2667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̃"/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667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f>
                                <m:f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67" i="1" smtClean="0">
                                          <a:latin typeface="Cambria Math" panose="02040503050406030204" pitchFamily="18" charset="0"/>
                                        </a:rPr>
                                        <m:t>𝜅</m:t>
                                      </m:r>
                                    </m:e>
                                    <m:sup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67" i="1" smtClean="0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  <m:sup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p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2667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</m:d>
                              <m:f>
                                <m:fPr>
                                  <m:ctrlPr>
                                    <a:rPr lang="en-US" sz="2667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r>
                                            <a:rPr lang="en-US" sz="2667" i="1" smtClean="0">
                                              <a:latin typeface="Cambria Math" panose="02040503050406030204" pitchFamily="18" charset="0"/>
                                            </a:rPr>
                                            <m:t>𝜅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r>
                                            <a:rPr lang="en-US" sz="2667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667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sz="2667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sz="2667" i="1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  <m:sSup>
                            <m:sSupPr>
                              <m:ctrlPr>
                                <a:rPr lang="en-US" sz="2667" i="1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67" i="1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p>
                              <m:r>
                                <a:rPr lang="en-US" sz="2667" i="1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667" i="1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67" i="1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d>
                          <m:f>
                            <m:fPr>
                              <m:ctrlPr>
                                <a:rPr lang="en-US" sz="2667" i="1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67" i="1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  <m:d>
                                <m:dPr>
                                  <m:ctrlPr>
                                    <a:rPr lang="en-US" sz="2667" i="1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67" i="1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667" i="1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sz="2667" i="1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2667" i="1">
                                          <a:solidFill>
                                            <a:schemeClr val="bg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667" i="1">
                                          <a:solidFill>
                                            <a:schemeClr val="bg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sz="2667" i="1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2667" i="1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67" i="1" smtClean="0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sz="2667" i="1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667" i="1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67" i="1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US" sz="2667" i="1">
                                          <a:solidFill>
                                            <a:schemeClr val="bg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67" i="1" smtClean="0">
                                          <a:solidFill>
                                            <a:schemeClr val="bg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  <m:sup>
                                      <m:r>
                                        <a:rPr lang="en-US" sz="2667" i="1">
                                          <a:solidFill>
                                            <a:schemeClr val="bg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num>
                            <m:den>
                              <m:sSup>
                                <m:sSupPr>
                                  <m:ctrlPr>
                                    <a:rPr lang="en-US" sz="2667" i="1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667" i="1">
                                          <a:solidFill>
                                            <a:schemeClr val="bg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2667" i="1">
                                              <a:solidFill>
                                                <a:schemeClr val="bg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667" i="1" smtClean="0">
                                              <a:solidFill>
                                                <a:schemeClr val="bg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𝜑</m:t>
                                          </m:r>
                                        </m:e>
                                        <m:sup>
                                          <m:r>
                                            <a:rPr lang="en-US" sz="2667" i="1">
                                              <a:solidFill>
                                                <a:schemeClr val="bg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sz="2667" i="1">
                                              <a:solidFill>
                                                <a:schemeClr val="bg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667" i="1">
                                              <a:solidFill>
                                                <a:schemeClr val="bg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r>
                                            <a:rPr lang="en-US" sz="2667" i="1">
                                              <a:solidFill>
                                                <a:schemeClr val="bg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</m:d>
                                      <m:r>
                                        <a:rPr lang="en-US" sz="2667" i="1">
                                          <a:solidFill>
                                            <a:schemeClr val="bg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2667" i="1">
                                          <a:solidFill>
                                            <a:schemeClr val="bg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667" i="1">
                                      <a:solidFill>
                                        <a:schemeClr val="bg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en-US" sz="3200" dirty="0"/>
              </a:p>
              <a:p>
                <a:pPr>
                  <a:lnSpc>
                    <a:spcPct val="100000"/>
                  </a:lnSpc>
                </a:pPr>
                <a:endParaRPr lang="en-US" sz="3200" dirty="0"/>
              </a:p>
              <a:p>
                <a:pPr>
                  <a:lnSpc>
                    <a:spcPct val="100000"/>
                  </a:lnSpc>
                </a:pPr>
                <a:r>
                  <a:rPr lang="en-US" sz="3200" dirty="0"/>
                  <a:t>Speed up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sz="3200" dirty="0"/>
                  <a:t> when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3200" dirty="0"/>
                  <a:t>, slow down when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32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ED567D-6E5F-9040-9FC0-8D455B6493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5" t="-1043" b="-1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C37A8-6966-9147-918C-4C9B4A5BC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44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C06FE5-2D8C-8640-A014-A19A9B704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only</a:t>
            </a:r>
          </a:p>
        </p:txBody>
      </p:sp>
    </p:spTree>
    <p:extLst>
      <p:ext uri="{BB962C8B-B14F-4D97-AF65-F5344CB8AC3E}">
        <p14:creationId xmlns:p14="http://schemas.microsoft.com/office/powerpoint/2010/main" val="35196218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598FB-C56D-DE4C-896C-099BFEA28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45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95A753C-4187-6647-8850-3F498286B99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Example: using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dirty="0"/>
                  <a:t> to push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95A753C-4187-6647-8850-3F498286B9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29" t="-6154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820DD2A-AA10-E041-B8D6-28644EECE6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71" y="1331709"/>
            <a:ext cx="9623384" cy="76705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5063E0C-1570-FF49-B0A3-AA0BFAB9C412}"/>
                  </a:ext>
                </a:extLst>
              </p:cNvPr>
              <p:cNvSpPr/>
              <p:nvPr/>
            </p:nvSpPr>
            <p:spPr>
              <a:xfrm>
                <a:off x="10822361" y="1388534"/>
                <a:ext cx="489877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=.05, 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=2, </m:t>
                      </m:r>
                      <m:acc>
                        <m:accPr>
                          <m:chr m:val="̃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=.3, 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=.5,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5063E0C-1570-FF49-B0A3-AA0BFAB9C4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361" y="1388534"/>
                <a:ext cx="4898777" cy="461665"/>
              </a:xfrm>
              <a:prstGeom prst="rect">
                <a:avLst/>
              </a:prstGeom>
              <a:blipFill>
                <a:blip r:embed="rId4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8EDD2D9C-B418-4C4A-A480-0002C4C71722}"/>
              </a:ext>
            </a:extLst>
          </p:cNvPr>
          <p:cNvSpPr/>
          <p:nvPr/>
        </p:nvSpPr>
        <p:spPr>
          <a:xfrm>
            <a:off x="5597238" y="4225632"/>
            <a:ext cx="320587" cy="2701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DAA853D-DF24-4C17-98FE-1BACBEC69636}"/>
                  </a:ext>
                </a:extLst>
              </p:cNvPr>
              <p:cNvSpPr txBox="1"/>
              <p:nvPr/>
            </p:nvSpPr>
            <p:spPr>
              <a:xfrm rot="16200000">
                <a:off x="5548749" y="4204850"/>
                <a:ext cx="3688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DAA853D-DF24-4C17-98FE-1BACBEC696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5548749" y="4204850"/>
                <a:ext cx="36881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9986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42DC6EE-8074-4BAA-8094-1BFFFE1C3E5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Using </a:t>
                </a:r>
                <a:r>
                  <a:rPr lang="en-US" dirty="0" err="1"/>
                  <a:t>MoPo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dirty="0"/>
                  <a:t> to push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</a:t>
                </a:r>
                <a:r>
                  <a:rPr lang="en-US" sz="3200" dirty="0"/>
                  <a:t>(to recapitalize banks via risk premia)</a:t>
                </a:r>
                <a:endParaRPr lang="en-US" dirty="0"/>
              </a:p>
              <a:p>
                <a:r>
                  <a:rPr lang="en-US" dirty="0"/>
                  <a:t>Using screwdriver as hammer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42DC6EE-8074-4BAA-8094-1BFFFE1C3E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1" t="-1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939746-157F-4BF0-BB2E-B0D784D9B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46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0670C1-EDFE-434C-B573-94D7169B7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only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AD43CB-1923-4A81-AFAA-11F566327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918" y="2950451"/>
            <a:ext cx="6272567" cy="523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2839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623036-3A8D-4A3C-8FAF-5BD6A3FB53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Clr>
                    <a:schemeClr val="tx1"/>
                  </a:buClr>
                </a:pPr>
                <a:r>
                  <a:rPr lang="en-US" dirty="0"/>
                  <a:t>Expected Utility/Value function with log-utility </a:t>
                </a:r>
              </a:p>
              <a:p>
                <a:pPr>
                  <a:buClr>
                    <a:schemeClr val="tx1"/>
                  </a:buClr>
                </a:pPr>
                <a:endParaRPr lang="en-US" dirty="0"/>
              </a:p>
              <a:p>
                <a:pPr>
                  <a:buClr>
                    <a:schemeClr val="tx1"/>
                  </a:buClr>
                </a:pPr>
                <a:r>
                  <a:rPr lang="en-US" dirty="0"/>
                  <a:t>One sector model with stochastic idiosyncratic volatility</a:t>
                </a:r>
              </a:p>
              <a:p>
                <a:pPr>
                  <a:buClr>
                    <a:schemeClr val="tx1"/>
                  </a:buClr>
                </a:pPr>
                <a:endParaRPr lang="en-US" dirty="0"/>
              </a:p>
              <a:p>
                <a:pPr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Two sector model 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>
                    <a:solidFill>
                      <a:schemeClr val="tx1"/>
                    </a:solidFill>
                  </a:rPr>
                  <a:t>With exogenously fixed net worth share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lvl="1">
                  <a:buClr>
                    <a:schemeClr val="tx1"/>
                  </a:buClr>
                </a:pPr>
                <a:r>
                  <a:rPr lang="en-US" dirty="0">
                    <a:solidFill>
                      <a:schemeClr val="tx1"/>
                    </a:solidFill>
                  </a:rPr>
                  <a:t>With endogenous wealth share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 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I theory (with two technologies)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623036-3A8D-4A3C-8FAF-5BD6A3FB53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62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70CC0-0F13-4A6B-B0DA-B0E88C0F8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47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6FEC4F-5E5F-421E-8C8F-F766C34B7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</p:spTree>
    <p:extLst>
      <p:ext uri="{BB962C8B-B14F-4D97-AF65-F5344CB8AC3E}">
        <p14:creationId xmlns:p14="http://schemas.microsoft.com/office/powerpoint/2010/main" val="11827759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1B2664-AC57-4752-9E92-70C09BC311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3041284" cy="780777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Aim: intermediary sector is not perfectly hedged</a:t>
                </a:r>
              </a:p>
              <a:p>
                <a:r>
                  <a:rPr lang="en-US" dirty="0"/>
                  <a:t>Idiosyncratic risk that HH have to bear is time-varying</a:t>
                </a:r>
              </a:p>
              <a:p>
                <a:r>
                  <a:rPr lang="en-US" dirty="0"/>
                  <a:t>Needed: Intermediaries’ aggregate risk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dirty="0"/>
                  <a:t> aggregate risk of economy</a:t>
                </a:r>
              </a:p>
              <a:p>
                <a:pPr lvl="1"/>
                <a:r>
                  <a:rPr lang="en-US" dirty="0"/>
                  <a:t>One way to model: 2 technologies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Fundamental risk of money = of economy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1B2664-AC57-4752-9E92-70C09BC311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3041284" cy="7807772"/>
              </a:xfrm>
              <a:blipFill>
                <a:blip r:embed="rId2"/>
                <a:stretch>
                  <a:fillRect l="-1262" t="-1953" r="-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EE585-CDA3-4220-A618-5DC461585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48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CAA96D-A47F-4E7C-A63F-A3727088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Theory of Money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3F0CDE2A-78A8-49C4-B44A-6D9C64D535E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25470074"/>
                  </p:ext>
                </p:extLst>
              </p:nvPr>
            </p:nvGraphicFramePr>
            <p:xfrm>
              <a:off x="224374" y="3959607"/>
              <a:ext cx="14773171" cy="514150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54008">
                      <a:extLst>
                        <a:ext uri="{9D8B030D-6E8A-4147-A177-3AD203B41FA5}">
                          <a16:colId xmlns:a16="http://schemas.microsoft.com/office/drawing/2014/main" val="4012142388"/>
                        </a:ext>
                      </a:extLst>
                    </a:gridCol>
                    <a:gridCol w="5340927">
                      <a:extLst>
                        <a:ext uri="{9D8B030D-6E8A-4147-A177-3AD203B41FA5}">
                          <a16:colId xmlns:a16="http://schemas.microsoft.com/office/drawing/2014/main" val="3754674074"/>
                        </a:ext>
                      </a:extLst>
                    </a:gridCol>
                    <a:gridCol w="5978236">
                      <a:extLst>
                        <a:ext uri="{9D8B030D-6E8A-4147-A177-3AD203B41FA5}">
                          <a16:colId xmlns:a16="http://schemas.microsoft.com/office/drawing/2014/main" val="2800574494"/>
                        </a:ext>
                      </a:extLst>
                    </a:gridCol>
                  </a:tblGrid>
                  <a:tr h="60960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Technology</a:t>
                          </a: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US" sz="3200" b="0" dirty="0"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en-US" sz="3200" b="0" dirty="0"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val="2591470683"/>
                      </a:ext>
                    </a:extLst>
                  </a:tr>
                  <a:tr h="676187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Capital share </a:t>
                          </a:r>
                          <a:r>
                            <a:rPr lang="en-US" sz="1800" dirty="0">
                              <a:latin typeface="+mj-lt"/>
                            </a:rPr>
                            <a:t>(</a:t>
                          </a:r>
                          <a:r>
                            <a:rPr lang="en-US" sz="1800" dirty="0" err="1">
                              <a:latin typeface="+mj-lt"/>
                            </a:rPr>
                            <a:t>Leontieff</a:t>
                          </a:r>
                          <a:r>
                            <a:rPr lang="en-US" sz="1800" dirty="0">
                              <a:latin typeface="+mj-lt"/>
                            </a:rPr>
                            <a:t>)</a:t>
                          </a:r>
                          <a:endParaRPr lang="en-US" sz="3200" dirty="0"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3200" dirty="0"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3200" dirty="0"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extLst>
                      <a:ext uri="{0D108BD9-81ED-4DB2-BD59-A6C34878D82A}">
                        <a16:rowId xmlns:a16="http://schemas.microsoft.com/office/drawing/2014/main" val="3490171721"/>
                      </a:ext>
                    </a:extLst>
                  </a:tr>
                  <a:tr h="2122932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Risk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  <m:sSub>
                                      <m:sSub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⋅</m:t>
                                    </m:r>
                                  </m:e>
                                </m:d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𝑑𝑡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p>
                                </m:s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dirty="0">
                            <a:latin typeface="+mj-lt"/>
                          </a:endParaRP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  <m:sSub>
                                      <m:sSub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⋅</m:t>
                                    </m:r>
                                  </m:e>
                                </m:d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𝑑𝑡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p>
                                </m:s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acc>
                                  <m:accPr>
                                    <m:chr m:val="̃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sSub>
                                  <m:sSub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𝑍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dirty="0">
                            <a:latin typeface="+mj-lt"/>
                          </a:endParaRPr>
                        </a:p>
                      </a:txBody>
                      <a:tcPr marL="121920" marR="121920" marT="60960" marB="60960" anchor="ctr"/>
                    </a:tc>
                    <a:extLst>
                      <a:ext uri="{0D108BD9-81ED-4DB2-BD59-A6C34878D82A}">
                        <a16:rowId xmlns:a16="http://schemas.microsoft.com/office/drawing/2014/main" val="2034704342"/>
                      </a:ext>
                    </a:extLst>
                  </a:tr>
                  <a:tr h="6096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kern="1200" dirty="0">
                              <a:solidFill>
                                <a:schemeClr val="dk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Intermediaries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kern="1200" dirty="0">
                              <a:solidFill>
                                <a:schemeClr val="dk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No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sz="2800" kern="1200" dirty="0" smtClean="0">
                                  <a:solidFill>
                                    <a:schemeClr val="dk1"/>
                                  </a:solidFill>
                                  <a:latin typeface="+mj-lt"/>
                                  <a:ea typeface="+mn-ea"/>
                                  <a:cs typeface="+mn-cs"/>
                                </a:rPr>
                                <m:t>Yes</m:t>
                              </m:r>
                              <m:r>
                                <m:rPr>
                                  <m:nor/>
                                </m:rPr>
                                <a:rPr lang="en-US" sz="2800" kern="1200" dirty="0" smtClean="0">
                                  <a:solidFill>
                                    <a:schemeClr val="dk1"/>
                                  </a:solidFill>
                                  <a:latin typeface="+mj-lt"/>
                                  <a:ea typeface="+mn-ea"/>
                                  <a:cs typeface="+mn-cs"/>
                                </a:rPr>
                                <m:t>, </m:t>
                              </m:r>
                              <m:r>
                                <m:rPr>
                                  <m:nor/>
                                </m:rPr>
                                <a:rPr lang="en-US" sz="2800" kern="1200" dirty="0" smtClean="0">
                                  <a:solidFill>
                                    <a:schemeClr val="dk1"/>
                                  </a:solidFill>
                                  <a:latin typeface="+mj-lt"/>
                                  <a:ea typeface="+mn-ea"/>
                                  <a:cs typeface="+mn-cs"/>
                                </a:rPr>
                                <m:t>reduce</m:t>
                              </m:r>
                              <m:r>
                                <a:rPr lang="en-US" sz="2800" i="1" kern="1200" dirty="0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2800" kern="1200" dirty="0">
                                  <a:solidFill>
                                    <a:schemeClr val="dk1"/>
                                  </a:solidFill>
                                  <a:latin typeface="+mj-lt"/>
                                  <a:ea typeface="+mn-ea"/>
                                  <a:cs typeface="+mn-cs"/>
                                </a:rPr>
                                <m:t>to</m:t>
                              </m:r>
                            </m:oMath>
                          </a14:m>
                          <a:r>
                            <a:rPr lang="en-US" sz="2400" kern="1200" dirty="0">
                              <a:solidFill>
                                <a:schemeClr val="dk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kern="1200" dirty="0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𝜑</m:t>
                              </m:r>
                              <m:acc>
                                <m:accPr>
                                  <m:chr m:val="̃"/>
                                  <m:ctrlPr>
                                    <a:rPr lang="en-US" sz="2400" b="0" i="1" kern="1200" dirty="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kern="1200" dirty="0" smtClean="0">
                                      <a:solidFill>
                                        <a:schemeClr val="dk1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𝜎</m:t>
                                  </m:r>
                                </m:e>
                              </m:acc>
                            </m:oMath>
                          </a14:m>
                          <a:endParaRPr lang="en-US" sz="2400" kern="1200" dirty="0">
                            <a:solidFill>
                              <a:schemeClr val="dk1"/>
                            </a:solidFill>
                            <a:latin typeface="+mj-lt"/>
                            <a:ea typeface="+mn-ea"/>
                            <a:cs typeface="+mn-cs"/>
                          </a:endParaRPr>
                        </a:p>
                      </a:txBody>
                      <a:tcPr marL="121920" marR="121920" marT="60960" marB="60960" anchor="ctr"/>
                    </a:tc>
                    <a:extLst>
                      <a:ext uri="{0D108BD9-81ED-4DB2-BD59-A6C34878D82A}">
                        <a16:rowId xmlns:a16="http://schemas.microsoft.com/office/drawing/2014/main" val="2959234013"/>
                      </a:ext>
                    </a:extLst>
                  </a:tr>
                  <a:tr h="1123188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Excess risk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𝜅</m:t>
                                    </m:r>
                                  </m:e>
                                </m:acc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𝜗</m:t>
                                        </m:r>
                                      </m:sup>
                                    </m:s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𝑀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𝜗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>
                            <a:latin typeface="+mj-lt"/>
                          </a:endParaRP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acc>
                                      <m:accPr>
                                        <m:chr m:val="̅"/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𝜅</m:t>
                                        </m:r>
                                      </m:e>
                                    </m:acc>
                                  </m:e>
                                </m:d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𝜗</m:t>
                                        </m:r>
                                      </m:sup>
                                    </m:sSup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sz="3200" b="0" i="1" smtClean="0">
                                            <a:latin typeface="Cambria Math" panose="02040503050406030204" pitchFamily="18" charset="0"/>
                                          </a:rPr>
                                          <m:t>𝑀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𝜗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121920" marR="121920" marT="60960" marB="60960" anchor="ctr"/>
                    </a:tc>
                    <a:extLst>
                      <a:ext uri="{0D108BD9-81ED-4DB2-BD59-A6C34878D82A}">
                        <a16:rowId xmlns:a16="http://schemas.microsoft.com/office/drawing/2014/main" val="1273607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3F0CDE2A-78A8-49C4-B44A-6D9C64D535E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25470074"/>
                  </p:ext>
                </p:extLst>
              </p:nvPr>
            </p:nvGraphicFramePr>
            <p:xfrm>
              <a:off x="224374" y="3959607"/>
              <a:ext cx="14773171" cy="514150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54008">
                      <a:extLst>
                        <a:ext uri="{9D8B030D-6E8A-4147-A177-3AD203B41FA5}">
                          <a16:colId xmlns:a16="http://schemas.microsoft.com/office/drawing/2014/main" val="4012142388"/>
                        </a:ext>
                      </a:extLst>
                    </a:gridCol>
                    <a:gridCol w="5340927">
                      <a:extLst>
                        <a:ext uri="{9D8B030D-6E8A-4147-A177-3AD203B41FA5}">
                          <a16:colId xmlns:a16="http://schemas.microsoft.com/office/drawing/2014/main" val="3754674074"/>
                        </a:ext>
                      </a:extLst>
                    </a:gridCol>
                    <a:gridCol w="5978236">
                      <a:extLst>
                        <a:ext uri="{9D8B030D-6E8A-4147-A177-3AD203B41FA5}">
                          <a16:colId xmlns:a16="http://schemas.microsoft.com/office/drawing/2014/main" val="2800574494"/>
                        </a:ext>
                      </a:extLst>
                    </a:gridCol>
                  </a:tblGrid>
                  <a:tr h="609600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Technology</a:t>
                          </a: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blipFill>
                          <a:blip r:embed="rId3"/>
                          <a:stretch>
                            <a:fillRect l="-64766" t="-10000" r="-112315" b="-747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blipFill>
                          <a:blip r:embed="rId3"/>
                          <a:stretch>
                            <a:fillRect l="-147299" t="-10000" r="-408" b="-747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91470683"/>
                      </a:ext>
                    </a:extLst>
                  </a:tr>
                  <a:tr h="676187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Capital share </a:t>
                          </a:r>
                          <a:r>
                            <a:rPr lang="en-US" sz="1800" dirty="0">
                              <a:latin typeface="+mj-lt"/>
                            </a:rPr>
                            <a:t>(</a:t>
                          </a:r>
                          <a:r>
                            <a:rPr lang="en-US" sz="1800" dirty="0" err="1">
                              <a:latin typeface="+mj-lt"/>
                            </a:rPr>
                            <a:t>Leontieff</a:t>
                          </a:r>
                          <a:r>
                            <a:rPr lang="en-US" sz="1800" dirty="0">
                              <a:latin typeface="+mj-lt"/>
                            </a:rPr>
                            <a:t>)</a:t>
                          </a:r>
                          <a:endParaRPr lang="en-US" sz="3200" dirty="0">
                            <a:latin typeface="+mj-lt"/>
                          </a:endParaRPr>
                        </a:p>
                      </a:txBody>
                      <a:tcPr marL="121920" marR="121920" marT="60960" marB="6096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blipFill>
                          <a:blip r:embed="rId3"/>
                          <a:stretch>
                            <a:fillRect l="-64766" t="-99099" r="-112315" b="-57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blipFill>
                          <a:blip r:embed="rId3"/>
                          <a:stretch>
                            <a:fillRect l="-147299" t="-99099" r="-408" b="-57297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0171721"/>
                      </a:ext>
                    </a:extLst>
                  </a:tr>
                  <a:tr h="2122932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Risk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3"/>
                          <a:stretch>
                            <a:fillRect l="-64766" t="-63324" r="-112315" b="-822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3"/>
                          <a:stretch>
                            <a:fillRect l="-147299" t="-63324" r="-408" b="-822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34704342"/>
                      </a:ext>
                    </a:extLst>
                  </a:tr>
                  <a:tr h="6096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kern="1200" dirty="0">
                              <a:solidFill>
                                <a:schemeClr val="dk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Intermediaries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kern="1200" dirty="0">
                              <a:solidFill>
                                <a:schemeClr val="dk1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No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3"/>
                          <a:stretch>
                            <a:fillRect l="-147299" t="-570000" r="-408" b="-187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59234013"/>
                      </a:ext>
                    </a:extLst>
                  </a:tr>
                  <a:tr h="1123188">
                    <a:tc>
                      <a:txBody>
                        <a:bodyPr/>
                        <a:lstStyle/>
                        <a:p>
                          <a:r>
                            <a:rPr lang="en-US" sz="3200" dirty="0">
                              <a:latin typeface="+mj-lt"/>
                            </a:rPr>
                            <a:t>Excess risk</a:t>
                          </a:r>
                        </a:p>
                      </a:txBody>
                      <a:tcPr marL="121920" marR="121920" marT="60960" marB="6096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3"/>
                          <a:stretch>
                            <a:fillRect l="-64766" t="-364130" r="-112315" b="-16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 anchor="ctr">
                        <a:blipFill>
                          <a:blip r:embed="rId3"/>
                          <a:stretch>
                            <a:fillRect l="-147299" t="-364130" r="-408" b="-16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360700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891810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4269" y="7337655"/>
            <a:ext cx="11679731" cy="182917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Frictions: </a:t>
            </a:r>
          </a:p>
          <a:p>
            <a:pPr lvl="1"/>
            <a:r>
              <a:rPr lang="en-US" dirty="0"/>
              <a:t>Household cannot diversify </a:t>
            </a:r>
            <a:r>
              <a:rPr lang="en-US" dirty="0" err="1"/>
              <a:t>idio</a:t>
            </a:r>
            <a:r>
              <a:rPr lang="en-US" dirty="0"/>
              <a:t> risk</a:t>
            </a:r>
          </a:p>
          <a:p>
            <a:pPr lvl="1"/>
            <a:r>
              <a:rPr lang="en-US" dirty="0"/>
              <a:t>Limited risky claims issuance</a:t>
            </a:r>
          </a:p>
          <a:p>
            <a:pPr lvl="1"/>
            <a:r>
              <a:rPr lang="en-US" dirty="0"/>
              <a:t>Only nominal deposits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Theory: Balance Sheets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DD6CCD5-409C-4D7C-90AD-713E51800206}"/>
              </a:ext>
            </a:extLst>
          </p:cNvPr>
          <p:cNvGrpSpPr/>
          <p:nvPr/>
        </p:nvGrpSpPr>
        <p:grpSpPr>
          <a:xfrm>
            <a:off x="411480" y="1554480"/>
            <a:ext cx="11724209" cy="4463801"/>
            <a:chOff x="2277750" y="1005726"/>
            <a:chExt cx="11724209" cy="4463801"/>
          </a:xfrm>
        </p:grpSpPr>
        <p:cxnSp>
          <p:nvCxnSpPr>
            <p:cNvPr id="101" name="Straight Connector 100"/>
            <p:cNvCxnSpPr>
              <a:cxnSpLocks/>
            </p:cNvCxnSpPr>
            <p:nvPr/>
          </p:nvCxnSpPr>
          <p:spPr>
            <a:xfrm>
              <a:off x="8465749" y="3723605"/>
              <a:ext cx="0" cy="907048"/>
            </a:xfrm>
            <a:prstGeom prst="line">
              <a:avLst/>
            </a:prstGeom>
            <a:ln w="12700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EE8E84F6-E134-4785-8D56-D5997532CCFF}"/>
                </a:ext>
              </a:extLst>
            </p:cNvPr>
            <p:cNvCxnSpPr>
              <a:cxnSpLocks/>
            </p:cNvCxnSpPr>
            <p:nvPr/>
          </p:nvCxnSpPr>
          <p:spPr>
            <a:xfrm>
              <a:off x="8872149" y="3309944"/>
              <a:ext cx="0" cy="907048"/>
            </a:xfrm>
            <a:prstGeom prst="line">
              <a:avLst/>
            </a:prstGeom>
            <a:ln w="12700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CEB3E1BA-9AB9-4D9C-B280-802BA990EFDA}"/>
                </a:ext>
              </a:extLst>
            </p:cNvPr>
            <p:cNvCxnSpPr>
              <a:cxnSpLocks/>
            </p:cNvCxnSpPr>
            <p:nvPr/>
          </p:nvCxnSpPr>
          <p:spPr>
            <a:xfrm>
              <a:off x="8674416" y="3527709"/>
              <a:ext cx="0" cy="907048"/>
            </a:xfrm>
            <a:prstGeom prst="line">
              <a:avLst/>
            </a:prstGeom>
            <a:ln w="12700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DBB5ED47-6ADF-4266-BC80-08787EA527E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29843" y="4206639"/>
              <a:ext cx="4754880" cy="0"/>
            </a:xfrm>
            <a:prstGeom prst="line">
              <a:avLst/>
            </a:prstGeom>
            <a:ln w="12700"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F4C0B814-B96F-4129-9357-A018F619A29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26643" y="4413471"/>
              <a:ext cx="4754880" cy="0"/>
            </a:xfrm>
            <a:prstGeom prst="line">
              <a:avLst/>
            </a:prstGeom>
            <a:ln w="12700"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793858B6-8E30-4A3A-AF48-CD9A1351A34C}"/>
                </a:ext>
              </a:extLst>
            </p:cNvPr>
            <p:cNvSpPr/>
            <p:nvPr/>
          </p:nvSpPr>
          <p:spPr>
            <a:xfrm>
              <a:off x="8423350" y="1504981"/>
              <a:ext cx="1280628" cy="81686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102" name="Straight Connector 101"/>
            <p:cNvCxnSpPr/>
            <p:nvPr/>
          </p:nvCxnSpPr>
          <p:spPr>
            <a:xfrm>
              <a:off x="12129968" y="1888192"/>
              <a:ext cx="0" cy="24384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Rectangle 98"/>
            <p:cNvSpPr/>
            <p:nvPr/>
          </p:nvSpPr>
          <p:spPr>
            <a:xfrm>
              <a:off x="12173159" y="1946130"/>
              <a:ext cx="1828800" cy="2032847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11970304" y="2157116"/>
              <a:ext cx="1828800" cy="204788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10082915" y="3177295"/>
              <a:ext cx="1828800" cy="102770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+mj-lt"/>
                </a:rPr>
                <a:t>Money</a:t>
              </a:r>
            </a:p>
          </p:txBody>
        </p:sp>
        <p:cxnSp>
          <p:nvCxnSpPr>
            <p:cNvPr id="70" name="Straight Connector 69"/>
            <p:cNvCxnSpPr/>
            <p:nvPr/>
          </p:nvCxnSpPr>
          <p:spPr>
            <a:xfrm>
              <a:off x="10293352" y="1892021"/>
              <a:ext cx="3657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10022036" y="1544012"/>
              <a:ext cx="338554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A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3702199" y="1565009"/>
              <a:ext cx="298480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L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0260875" y="1961764"/>
              <a:ext cx="1828800" cy="9753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75" name="Straight Connector 74"/>
            <p:cNvCxnSpPr/>
            <p:nvPr/>
          </p:nvCxnSpPr>
          <p:spPr>
            <a:xfrm>
              <a:off x="10087811" y="2110224"/>
              <a:ext cx="3657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9981344" y="1762215"/>
              <a:ext cx="338554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A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10072569" y="2179575"/>
              <a:ext cx="1828800" cy="9753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9784035" y="1974207"/>
              <a:ext cx="338554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A</a:t>
              </a:r>
              <a:endParaRPr lang="en-US" sz="2400" dirty="0">
                <a:latin typeface="+mj-lt"/>
              </a:endParaRPr>
            </a:p>
          </p:txBody>
        </p:sp>
        <p:cxnSp>
          <p:nvCxnSpPr>
            <p:cNvPr id="81" name="Straight Connector 80"/>
            <p:cNvCxnSpPr/>
            <p:nvPr/>
          </p:nvCxnSpPr>
          <p:spPr>
            <a:xfrm>
              <a:off x="11729484" y="2316583"/>
              <a:ext cx="829" cy="24384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9863333" y="3381703"/>
              <a:ext cx="1828800" cy="104318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+mj-lt"/>
                </a:rPr>
                <a:t>Money</a:t>
              </a:r>
            </a:p>
          </p:txBody>
        </p:sp>
        <p:cxnSp>
          <p:nvCxnSpPr>
            <p:cNvPr id="86" name="Straight Connector 85"/>
            <p:cNvCxnSpPr/>
            <p:nvPr/>
          </p:nvCxnSpPr>
          <p:spPr>
            <a:xfrm>
              <a:off x="9893611" y="2318504"/>
              <a:ext cx="3657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2" name="Rectangle 131"/>
            <p:cNvSpPr/>
            <p:nvPr/>
          </p:nvSpPr>
          <p:spPr>
            <a:xfrm>
              <a:off x="9330511" y="2353465"/>
              <a:ext cx="365760" cy="9753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133" name="Straight Connector 132"/>
            <p:cNvCxnSpPr/>
            <p:nvPr/>
          </p:nvCxnSpPr>
          <p:spPr>
            <a:xfrm>
              <a:off x="7064491" y="1472835"/>
              <a:ext cx="268224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4" name="TextBox 133"/>
            <p:cNvSpPr txBox="1"/>
            <p:nvPr/>
          </p:nvSpPr>
          <p:spPr>
            <a:xfrm>
              <a:off x="6950212" y="1140457"/>
              <a:ext cx="338554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A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9513631" y="1138007"/>
              <a:ext cx="298480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L</a:t>
              </a:r>
              <a:endParaRPr lang="en-US" sz="2400" dirty="0">
                <a:latin typeface="+mj-lt"/>
              </a:endParaRPr>
            </a:p>
          </p:txBody>
        </p:sp>
        <p:cxnSp>
          <p:nvCxnSpPr>
            <p:cNvPr id="136" name="Straight Connector 135"/>
            <p:cNvCxnSpPr/>
            <p:nvPr/>
          </p:nvCxnSpPr>
          <p:spPr>
            <a:xfrm>
              <a:off x="8386848" y="1472835"/>
              <a:ext cx="0" cy="18288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7" name="Rectangle 136"/>
            <p:cNvSpPr/>
            <p:nvPr/>
          </p:nvSpPr>
          <p:spPr>
            <a:xfrm>
              <a:off x="7119599" y="1511313"/>
              <a:ext cx="1219200" cy="18288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138" name="Straight Connector 137"/>
            <p:cNvCxnSpPr/>
            <p:nvPr/>
          </p:nvCxnSpPr>
          <p:spPr>
            <a:xfrm>
              <a:off x="6860549" y="1691037"/>
              <a:ext cx="268224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9" name="TextBox 138"/>
            <p:cNvSpPr txBox="1"/>
            <p:nvPr/>
          </p:nvSpPr>
          <p:spPr>
            <a:xfrm>
              <a:off x="6746275" y="1358660"/>
              <a:ext cx="338554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A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9309694" y="1364025"/>
              <a:ext cx="298480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L</a:t>
              </a:r>
              <a:endParaRPr lang="en-US" sz="2400" dirty="0">
                <a:latin typeface="+mj-lt"/>
              </a:endParaRPr>
            </a:p>
          </p:txBody>
        </p:sp>
        <p:cxnSp>
          <p:nvCxnSpPr>
            <p:cNvPr id="141" name="Straight Connector 140"/>
            <p:cNvCxnSpPr/>
            <p:nvPr/>
          </p:nvCxnSpPr>
          <p:spPr>
            <a:xfrm>
              <a:off x="8206359" y="1691037"/>
              <a:ext cx="0" cy="18288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6931137" y="1743512"/>
              <a:ext cx="1219200" cy="18288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6553386" y="1558687"/>
              <a:ext cx="338554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A</a:t>
              </a:r>
              <a:endParaRPr lang="en-US" sz="2400" dirty="0">
                <a:latin typeface="+mj-lt"/>
              </a:endParaRPr>
            </a:p>
          </p:txBody>
        </p:sp>
        <p:cxnSp>
          <p:nvCxnSpPr>
            <p:cNvPr id="144" name="Straight Connector 143"/>
            <p:cNvCxnSpPr/>
            <p:nvPr/>
          </p:nvCxnSpPr>
          <p:spPr>
            <a:xfrm>
              <a:off x="8012159" y="1899317"/>
              <a:ext cx="829" cy="18288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5" name="Rectangle 144"/>
            <p:cNvSpPr/>
            <p:nvPr/>
          </p:nvSpPr>
          <p:spPr>
            <a:xfrm>
              <a:off x="9182511" y="2576031"/>
              <a:ext cx="365760" cy="9753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/>
                <p:cNvSpPr txBox="1"/>
                <p:nvPr/>
              </p:nvSpPr>
              <p:spPr>
                <a:xfrm>
                  <a:off x="7661399" y="1005726"/>
                  <a:ext cx="125079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latin typeface="+mj-lt"/>
                    </a:rPr>
                    <a:t>Firms </a:t>
                  </a:r>
                  <a14:m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𝑖</m:t>
                      </m:r>
                    </m:oMath>
                  </a14:m>
                  <a:r>
                    <a:rPr lang="en-US" sz="2400" dirty="0"/>
                    <a:t>…</a:t>
                  </a:r>
                </a:p>
              </p:txBody>
            </p:sp>
          </mc:Choice>
          <mc:Fallback xmlns="">
            <p:sp>
              <p:nvSpPr>
                <p:cNvPr id="150" name="TextBox 1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61399" y="1005726"/>
                  <a:ext cx="1250792" cy="461665"/>
                </a:xfrm>
                <a:prstGeom prst="rect">
                  <a:avLst/>
                </a:prstGeom>
                <a:blipFill>
                  <a:blip r:embed="rId2"/>
                  <a:stretch>
                    <a:fillRect l="-7805" t="-10526" r="-6341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Rectangle 150"/>
                <p:cNvSpPr/>
                <p:nvPr/>
              </p:nvSpPr>
              <p:spPr>
                <a:xfrm>
                  <a:off x="6741891" y="1961364"/>
                  <a:ext cx="1219200" cy="841248"/>
                </a:xfrm>
                <a:prstGeom prst="rect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>
                      <a:latin typeface="+mj-lt"/>
                    </a:rPr>
                    <a:t>Tech. </a:t>
                  </a:r>
                  <a14:m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a14:m>
                  <a:endParaRPr lang="en-US" sz="2400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151" name="Rectangle 1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1891" y="1961364"/>
                  <a:ext cx="1219200" cy="841248"/>
                </a:xfrm>
                <a:prstGeom prst="rect">
                  <a:avLst/>
                </a:prstGeom>
                <a:blipFill>
                  <a:blip r:embed="rId3"/>
                  <a:stretch>
                    <a:fillRect l="-14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2" name="Rectangle 151"/>
            <p:cNvSpPr/>
            <p:nvPr/>
          </p:nvSpPr>
          <p:spPr>
            <a:xfrm>
              <a:off x="9874405" y="2374861"/>
              <a:ext cx="1828800" cy="9753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8422081" y="2381988"/>
              <a:ext cx="853440" cy="9753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10857171" y="1488845"/>
                  <a:ext cx="201863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>
                      <a:latin typeface="+mj-lt"/>
                    </a:rPr>
                    <a:t>Households </a:t>
                  </a:r>
                  <a14:m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𝑖</m:t>
                      </m:r>
                    </m:oMath>
                  </a14:m>
                  <a:r>
                    <a:rPr lang="en-US" sz="2400" dirty="0">
                      <a:latin typeface="+mj-lt"/>
                    </a:rPr>
                    <a:t>…</a:t>
                  </a: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57171" y="1488845"/>
                  <a:ext cx="2018630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4834" t="-10526" r="-3625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3" name="Straight Connector 102"/>
            <p:cNvCxnSpPr/>
            <p:nvPr/>
          </p:nvCxnSpPr>
          <p:spPr>
            <a:xfrm>
              <a:off x="4222149" y="2319234"/>
              <a:ext cx="0" cy="279355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6" name="Rectangle 105"/>
            <p:cNvSpPr/>
            <p:nvPr/>
          </p:nvSpPr>
          <p:spPr>
            <a:xfrm>
              <a:off x="2340851" y="2381734"/>
              <a:ext cx="1828800" cy="26385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+mj-lt"/>
                </a:rPr>
                <a:t>Out-Money</a:t>
              </a: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4283191" y="4859927"/>
              <a:ext cx="1828800" cy="6096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+mj-lt"/>
                </a:rPr>
                <a:t>Net worth</a:t>
              </a:r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2458668" y="2671968"/>
              <a:ext cx="1706880" cy="4876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2419483" y="3048191"/>
              <a:ext cx="1706880" cy="4876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2368988" y="3461708"/>
              <a:ext cx="1706880" cy="4876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3" name="TextBox 112"/>
            <p:cNvSpPr txBox="1"/>
            <p:nvPr/>
          </p:nvSpPr>
          <p:spPr>
            <a:xfrm rot="5400000">
              <a:off x="3163312" y="3908633"/>
              <a:ext cx="3930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+mj-lt"/>
                </a:rPr>
                <a:t>…</a:t>
              </a: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2424480" y="4975303"/>
              <a:ext cx="1706880" cy="4876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115" name="Straight Connector 114"/>
            <p:cNvCxnSpPr/>
            <p:nvPr/>
          </p:nvCxnSpPr>
          <p:spPr>
            <a:xfrm>
              <a:off x="2384792" y="2319257"/>
              <a:ext cx="3657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6" name="TextBox 115"/>
            <p:cNvSpPr txBox="1"/>
            <p:nvPr/>
          </p:nvSpPr>
          <p:spPr>
            <a:xfrm>
              <a:off x="2277750" y="1996073"/>
              <a:ext cx="338554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A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810579" y="1996073"/>
              <a:ext cx="298480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L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 rot="5400000">
              <a:off x="3155254" y="4486212"/>
              <a:ext cx="3930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+mj-lt"/>
                </a:rPr>
                <a:t>…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3149859" y="1856301"/>
              <a:ext cx="19852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+mj-lt"/>
                </a:rPr>
                <a:t>Intermediaries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761885" y="3424858"/>
              <a:ext cx="957313" cy="6260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2400" dirty="0">
                  <a:latin typeface="+mj-lt"/>
                </a:rPr>
                <a:t>Risky </a:t>
              </a:r>
            </a:p>
            <a:p>
              <a:pPr>
                <a:lnSpc>
                  <a:spcPct val="70000"/>
                </a:lnSpc>
              </a:pPr>
              <a:r>
                <a:rPr lang="en-US" sz="2400" dirty="0">
                  <a:latin typeface="+mj-lt"/>
                </a:rPr>
                <a:t>claims</a:t>
              </a:r>
            </a:p>
          </p:txBody>
        </p:sp>
        <p:cxnSp>
          <p:nvCxnSpPr>
            <p:cNvPr id="122" name="Straight Connector 121"/>
            <p:cNvCxnSpPr/>
            <p:nvPr/>
          </p:nvCxnSpPr>
          <p:spPr>
            <a:xfrm>
              <a:off x="11994392" y="2106527"/>
              <a:ext cx="0" cy="24384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4" name="Rectangle 123"/>
            <p:cNvSpPr/>
            <p:nvPr/>
          </p:nvSpPr>
          <p:spPr>
            <a:xfrm>
              <a:off x="11778867" y="2359255"/>
              <a:ext cx="1828800" cy="207222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3319694" y="1988375"/>
              <a:ext cx="298480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L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11982892" y="3033359"/>
              <a:ext cx="1580689" cy="5027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>
                  <a:latin typeface="+mj-lt"/>
                </a:rPr>
                <a:t>Net worth</a:t>
              </a: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DA13E7D8-947F-4C69-BD5A-016555513E31}"/>
                </a:ext>
              </a:extLst>
            </p:cNvPr>
            <p:cNvSpPr/>
            <p:nvPr/>
          </p:nvSpPr>
          <p:spPr>
            <a:xfrm>
              <a:off x="8262382" y="1730859"/>
              <a:ext cx="1280628" cy="81686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4277861" y="2637605"/>
              <a:ext cx="1828800" cy="0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/>
            <p:cNvSpPr/>
            <p:nvPr/>
          </p:nvSpPr>
          <p:spPr>
            <a:xfrm>
              <a:off x="8256804" y="2598300"/>
              <a:ext cx="853440" cy="9753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326C1A8-8EB6-4389-B09D-A2B5D79EEA69}"/>
                </a:ext>
              </a:extLst>
            </p:cNvPr>
            <p:cNvSpPr/>
            <p:nvPr/>
          </p:nvSpPr>
          <p:spPr>
            <a:xfrm>
              <a:off x="8074029" y="1976343"/>
              <a:ext cx="1280628" cy="81686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8982084" y="2823868"/>
              <a:ext cx="365760" cy="97536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49" name="TextBox 148"/>
            <p:cNvSpPr txBox="1"/>
            <p:nvPr/>
          </p:nvSpPr>
          <p:spPr>
            <a:xfrm rot="16200000">
              <a:off x="8799832" y="2965715"/>
              <a:ext cx="1077539" cy="613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60000"/>
                </a:lnSpc>
              </a:pPr>
              <a:r>
                <a:rPr lang="en-US" sz="2667" dirty="0">
                  <a:latin typeface="+mj-lt"/>
                </a:rPr>
                <a:t>Inside </a:t>
              </a:r>
            </a:p>
            <a:p>
              <a:pPr>
                <a:lnSpc>
                  <a:spcPct val="60000"/>
                </a:lnSpc>
              </a:pPr>
              <a:endParaRPr lang="en-US" sz="2667" dirty="0">
                <a:latin typeface="+mj-lt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091EAEE-0827-4150-99AC-42DC2E9859DA}"/>
                </a:ext>
              </a:extLst>
            </p:cNvPr>
            <p:cNvSpPr txBox="1"/>
            <p:nvPr/>
          </p:nvSpPr>
          <p:spPr>
            <a:xfrm>
              <a:off x="8222561" y="2242976"/>
              <a:ext cx="1040478" cy="3673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60000"/>
                </a:lnSpc>
              </a:pPr>
              <a:r>
                <a:rPr lang="en-US" sz="2667" dirty="0">
                  <a:latin typeface="+mj-lt"/>
                </a:rPr>
                <a:t>Equity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BB1FE460-3E40-4949-B9CE-4C69B8CF49A1}"/>
                    </a:ext>
                  </a:extLst>
                </p:cNvPr>
                <p:cNvSpPr/>
                <p:nvPr/>
              </p:nvSpPr>
              <p:spPr>
                <a:xfrm>
                  <a:off x="6739887" y="2831504"/>
                  <a:ext cx="1219200" cy="963168"/>
                </a:xfrm>
                <a:prstGeom prst="rect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>
                      <a:latin typeface="+mj-lt"/>
                    </a:rPr>
                    <a:t>Tech. </a:t>
                  </a:r>
                  <a14:m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𝑏</m:t>
                      </m:r>
                    </m:oMath>
                  </a14:m>
                  <a:endParaRPr lang="en-US" sz="2400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BB1FE460-3E40-4949-B9CE-4C69B8CF49A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39887" y="2831504"/>
                  <a:ext cx="1219200" cy="963168"/>
                </a:xfrm>
                <a:prstGeom prst="rect">
                  <a:avLst/>
                </a:prstGeom>
                <a:blipFill>
                  <a:blip r:embed="rId5"/>
                  <a:stretch>
                    <a:fillRect l="-9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3F39D4C5-FD88-4600-B99E-3DC9A90DDE0E}"/>
                </a:ext>
              </a:extLst>
            </p:cNvPr>
            <p:cNvSpPr txBox="1"/>
            <p:nvPr/>
          </p:nvSpPr>
          <p:spPr>
            <a:xfrm>
              <a:off x="13489888" y="1773676"/>
              <a:ext cx="298480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L</a:t>
              </a:r>
              <a:endParaRPr lang="en-US" sz="2400" dirty="0">
                <a:latin typeface="+mj-lt"/>
              </a:endParaRPr>
            </a:p>
          </p:txBody>
        </p:sp>
        <p:cxnSp>
          <p:nvCxnSpPr>
            <p:cNvPr id="147" name="Straight Connector 146"/>
            <p:cNvCxnSpPr/>
            <p:nvPr/>
          </p:nvCxnSpPr>
          <p:spPr>
            <a:xfrm>
              <a:off x="6666357" y="1899317"/>
              <a:ext cx="268224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9115494" y="1580121"/>
              <a:ext cx="298480" cy="420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>
                  <a:latin typeface="+mj-lt"/>
                </a:rPr>
                <a:t>L</a:t>
              </a:r>
              <a:endParaRPr lang="en-US" sz="2400" dirty="0">
                <a:latin typeface="+mj-lt"/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8081465" y="2829357"/>
              <a:ext cx="853440" cy="9753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8057398" y="3044307"/>
              <a:ext cx="957313" cy="6260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2400" dirty="0">
                  <a:latin typeface="+mj-lt"/>
                </a:rPr>
                <a:t>Risky </a:t>
              </a:r>
            </a:p>
            <a:p>
              <a:pPr>
                <a:lnSpc>
                  <a:spcPct val="70000"/>
                </a:lnSpc>
              </a:pPr>
              <a:r>
                <a:rPr lang="en-US" sz="2400" dirty="0">
                  <a:latin typeface="+mj-lt"/>
                </a:rPr>
                <a:t>claims</a:t>
              </a:r>
            </a:p>
          </p:txBody>
        </p:sp>
        <p:cxnSp>
          <p:nvCxnSpPr>
            <p:cNvPr id="105" name="Straight Connector 104"/>
            <p:cNvCxnSpPr>
              <a:cxnSpLocks/>
            </p:cNvCxnSpPr>
            <p:nvPr/>
          </p:nvCxnSpPr>
          <p:spPr>
            <a:xfrm flipH="1" flipV="1">
              <a:off x="3723443" y="4620315"/>
              <a:ext cx="4754880" cy="0"/>
            </a:xfrm>
            <a:prstGeom prst="line">
              <a:avLst/>
            </a:prstGeom>
            <a:ln w="12700"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7" name="Rectangle 106"/>
            <p:cNvSpPr/>
            <p:nvPr/>
          </p:nvSpPr>
          <p:spPr>
            <a:xfrm>
              <a:off x="4278752" y="2382944"/>
              <a:ext cx="1828800" cy="2438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+mj-lt"/>
                </a:rPr>
                <a:t>Money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880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885792" cy="812537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 welfare for any agent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acc>
                  </m:oMath>
                </a14:m>
                <a:r>
                  <a:rPr lang="en-US" dirty="0"/>
                  <a:t> of type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acc>
                                        <m:accPr>
                                          <m:chr m:val="̃"/>
                                          <m:ctrlP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 dirty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acc>
                                    </m:sup>
                                  </m:sSub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=1,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acc>
                                <m:accPr>
                                  <m:chr m:val="̃"/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acc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acc>
                                <m:accPr>
                                  <m:chr m:val="̃"/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acc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sSup>
                            <m:sSup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acc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acc>
                            <m:accPr>
                              <m:chr m:val="̃"/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acc>
                        </m:sup>
                      </m:sSubSup>
                      <m:r>
                        <a:rPr lang="en-US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endParaRPr lang="en-US" b="0" dirty="0"/>
              </a:p>
              <a:p>
                <a:r>
                  <a:rPr lang="en-US" b="0" dirty="0"/>
                  <a:t>Recall from general model with log utility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acc>
                          </m:sup>
                        </m:sSubSup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𝜿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𝜄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acc>
                          <m:accPr>
                            <m:chr m:val="̃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acc>
                      </m:sup>
                    </m:sSubSup>
                  </m:oMath>
                </a14:m>
                <a:r>
                  <a:rPr lang="en-US" b="0" dirty="0"/>
                  <a:t>   using goods market clearing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885792" cy="8125377"/>
              </a:xfrm>
              <a:blipFill>
                <a:blip r:embed="rId2"/>
                <a:stretch>
                  <a:fillRect l="-1385" t="-1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Welfare with log utility</a:t>
            </a:r>
          </a:p>
        </p:txBody>
      </p:sp>
    </p:spTree>
    <p:extLst>
      <p:ext uri="{BB962C8B-B14F-4D97-AF65-F5344CB8AC3E}">
        <p14:creationId xmlns:p14="http://schemas.microsoft.com/office/powerpoint/2010/main" val="24415692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3D96EC-0A85-2E48-8A29-52F1F2D057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3"/>
                <a:ext cx="12423064" cy="7017174"/>
              </a:xfrm>
            </p:spPr>
            <p:txBody>
              <a:bodyPr/>
              <a:lstStyle/>
              <a:p>
                <a:r>
                  <a:rPr lang="en-US" dirty="0"/>
                  <a:t>Model Setup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ⅆ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𝜄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limLow>
                        <m:limLow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ⅆ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groupChr>
                        </m:e>
                        <m:lim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aggregate</m:t>
                          </m:r>
                        </m:lim>
                      </m:limLow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limLow>
                        <m:limLow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acc>
                                <m:accPr>
                                  <m:chr m:val="̃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ⅆ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 dirty="0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groupChr>
                        </m:e>
                        <m:lim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idiosyncratic</m:t>
                          </m:r>
                        </m:lim>
                      </m:limLow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Intermediaries can hold equality share up to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</m:ac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can diversify some idiosyncratic risk, reduce it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Intermediaries’ wealth share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Welfare weights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on intermediaries,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on HH 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3D96EC-0A85-2E48-8A29-52F1F2D057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3"/>
                <a:ext cx="12423064" cy="7017174"/>
              </a:xfrm>
              <a:blipFill>
                <a:blip r:embed="rId3"/>
                <a:stretch>
                  <a:fillRect l="-1325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1B7209-35CB-4848-B3E3-F0C9A31D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50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7003C1-7E11-C140-8D47-FA3D38E98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Model with Intermediaries – new policy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D423A6-0874-4D6C-9EBE-E8652359E652}"/>
                  </a:ext>
                </a:extLst>
              </p:cNvPr>
              <p:cNvSpPr txBox="1"/>
              <p:nvPr/>
            </p:nvSpPr>
            <p:spPr>
              <a:xfrm>
                <a:off x="707567" y="6407205"/>
                <a:ext cx="11065048" cy="2065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+mj-lt"/>
                  </a:rPr>
                  <a:t>Two policy settings:</a:t>
                </a:r>
              </a:p>
              <a:p>
                <a:r>
                  <a:rPr lang="en-US" sz="3200" dirty="0">
                    <a:latin typeface="+mj-lt"/>
                  </a:rPr>
                  <a:t>(1) money growth rate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bSup>
                  </m:oMath>
                </a14:m>
                <a:r>
                  <a:rPr lang="en-US" sz="3200" dirty="0">
                    <a:latin typeface="+mj-lt"/>
                  </a:rPr>
                  <a:t> only</a:t>
                </a:r>
              </a:p>
              <a:p>
                <a:r>
                  <a:rPr lang="en-US" sz="3200" dirty="0">
                    <a:latin typeface="+mj-lt"/>
                  </a:rPr>
                  <a:t>(1) + (2) also choose allocation (macroprudential) and transfer wealth between group </a:t>
                </a:r>
                <a:r>
                  <a:rPr lang="en-US" sz="3200" dirty="0">
                    <a:solidFill>
                      <a:srgbClr val="667E84"/>
                    </a:solidFill>
                    <a:latin typeface="+mj-lt"/>
                  </a:rPr>
                  <a:t>(why/how?)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D423A6-0874-4D6C-9EBE-E8652359E6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567" y="6407205"/>
                <a:ext cx="11065048" cy="2065758"/>
              </a:xfrm>
              <a:prstGeom prst="rect">
                <a:avLst/>
              </a:prstGeom>
              <a:blipFill>
                <a:blip r:embed="rId4"/>
                <a:stretch>
                  <a:fillRect l="-1377" t="-3835" b="-8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76769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A36AC2-63E8-4814-9209-A0A9BC18AC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883851" cy="7300899"/>
              </a:xfrm>
            </p:spPr>
            <p:txBody>
              <a:bodyPr/>
              <a:lstStyle/>
              <a:p>
                <a:pPr>
                  <a:buClr>
                    <a:schemeClr val="tx1"/>
                  </a:buClr>
                </a:pPr>
                <a:r>
                  <a:rPr lang="en-US" dirty="0"/>
                  <a:t>Same steps as above</a:t>
                </a:r>
              </a:p>
              <a:p>
                <a:pPr>
                  <a:buClr>
                    <a:schemeClr val="tx1"/>
                  </a:buClr>
                </a:pPr>
                <a:endParaRPr lang="en-US" dirty="0">
                  <a:solidFill>
                    <a:srgbClr val="C00000"/>
                  </a:solidFill>
                </a:endParaRPr>
              </a:p>
              <a:p>
                <a:pPr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Step 1: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:r>
                  <a:rPr lang="en-US" dirty="0"/>
                  <a:t>Optimal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</m:d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</m:d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𝜅</m:t>
                                </m:r>
                              </m:e>
                            </m:acc>
                          </m:e>
                        </m:d>
                      </m:e>
                    </m:func>
                  </m:oMath>
                </a14:m>
                <a:r>
                  <a:rPr lang="en-US" dirty="0"/>
                  <a:t> given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/>
              </a:p>
              <a:p>
                <a:pPr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Step 2: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:r>
                  <a:rPr lang="en-US" dirty="0"/>
                  <a:t>Optimal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(</m:t>
                    </m:r>
                    <m:limLow>
                      <m:limLowPr>
                        <m:ctrlPr>
                          <a:rPr lang="en-US" i="1">
                            <a:solidFill>
                              <a:srgbClr val="667E84"/>
                            </a:solidFill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</m:d>
                                <m:sSup>
                                  <m:sSupPr>
                                    <m:ctrlP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smtClean="0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solidFill>
                                              <a:srgbClr val="667E8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>
                                            <a:solidFill>
                                              <a:srgbClr val="667E8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i="1">
                                            <a:solidFill>
                                              <a:srgbClr val="667E84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</m:d>
                                <m:sSup>
                                  <m:sSupPr>
                                    <m:ctrlP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solidFill>
                                          <a:srgbClr val="667E84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solidFill>
                                      <a:srgbClr val="667E84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den>
                            </m:f>
                          </m:e>
                        </m:groupChr>
                      </m:e>
                      <m:lim>
                        <m:eqArr>
                          <m:eqArrPr>
                            <m:ctrlPr>
                              <a:rPr lang="en-US" i="1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welfare</m:t>
                            </m:r>
                            <m:r>
                              <a:rPr lang="en-US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weighted</m:t>
                            </m:r>
                            <m:r>
                              <a:rPr lang="en-US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average</m:t>
                            </m:r>
                            <m:r>
                              <a:rPr lang="en-US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risk</m:t>
                            </m:r>
                            <m:r>
                              <a:rPr lang="en-US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rgbClr val="667E84"/>
                                </a:solidFill>
                                <a:latin typeface="Cambria Math" panose="02040503050406030204" pitchFamily="18" charset="0"/>
                              </a:rPr>
                              <m:t>exposure</m:t>
                            </m:r>
                          </m:e>
                        </m:eqArr>
                      </m:lim>
                    </m:limLow>
                    <m:r>
                      <a:rPr lang="en-US" i="1">
                        <a:solidFill>
                          <a:srgbClr val="667E84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rgbClr val="667E84"/>
                  </a:solidFill>
                </a:endParaRPr>
              </a:p>
              <a:p>
                <a:pPr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Step 3:</a:t>
                </a:r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:r>
                  <a:rPr lang="en-US" dirty="0"/>
                  <a:t>Optimal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(given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dirty="0"/>
                  <a:t>) as a function of Pareto weight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A36AC2-63E8-4814-9209-A0A9BC18AC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883851" cy="7300899"/>
              </a:xfrm>
              <a:blipFill>
                <a:blip r:embed="rId2"/>
                <a:stretch>
                  <a:fillRect l="-1385" t="-2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BE627B-6B5F-419B-8A0F-29C2C91A4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51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BB74F5-26AB-46F5-8C0E-934C66BB4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+ (2) </a:t>
            </a:r>
            <a:r>
              <a:rPr lang="en-US" dirty="0" err="1"/>
              <a:t>MacroPru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4316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3172" y="1530773"/>
                <a:ext cx="14182592" cy="7017174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sz="4133" dirty="0">
                    <a:solidFill>
                      <a:srgbClr val="667E84"/>
                    </a:solidFill>
                  </a:rPr>
                  <a:t>Step 3:</a:t>
                </a:r>
                <a:r>
                  <a:rPr lang="en-US" sz="4133" dirty="0">
                    <a:solidFill>
                      <a:srgbClr val="C00000"/>
                    </a:solidFill>
                  </a:rPr>
                  <a:t> </a:t>
                </a:r>
                <a:r>
                  <a:rPr lang="en-US" sz="4133" dirty="0"/>
                  <a:t>Optimal </a:t>
                </a:r>
                <a14:m>
                  <m:oMath xmlns:m="http://schemas.openxmlformats.org/officeDocument/2006/math">
                    <m:r>
                      <a:rPr lang="en-US" sz="4133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sz="4133" dirty="0"/>
                  <a:t> (given </a:t>
                </a:r>
                <a14:m>
                  <m:oMath xmlns:m="http://schemas.openxmlformats.org/officeDocument/2006/math">
                    <m:r>
                      <a:rPr lang="en-US" sz="4133" i="1"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4133" dirty="0"/>
                  <a:t>) - let’s look at terms containing </a:t>
                </a:r>
                <a14:m>
                  <m:oMath xmlns:m="http://schemas.openxmlformats.org/officeDocument/2006/math">
                    <m:r>
                      <a:rPr lang="en-US" sz="4133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sz="4133" dirty="0"/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lim>
                          </m:limLow>
                        </m:fName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 </m:t>
                          </m:r>
                          <m:limLow>
                            <m:limLow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groupChr>
                                <m:groupChrPr>
                                  <m:chr m:val="⏟"/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func>
                                    <m:func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32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func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d>
                                    <m:d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</m:d>
                                  <m:func>
                                    <m:func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320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2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func>
                                </m:e>
                              </m:groupChr>
                            </m:e>
                            <m:lim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concave</m:t>
                              </m:r>
                              <m:r>
                                <a:rPr lang="en-US" sz="320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  <m:r>
                                <a:rPr lang="en-US" sz="32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at</m:t>
                              </m:r>
                              <m:r>
                                <a:rPr lang="en-US" sz="32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η</m:t>
                              </m:r>
                              <m:r>
                                <a:rPr lang="en-US" sz="32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λ</m:t>
                              </m:r>
                              <m:r>
                                <a:rPr lang="en-US" sz="3200">
                                  <a:latin typeface="Cambria Math" panose="02040503050406030204" pitchFamily="18" charset="0"/>
                                </a:rPr>
                                <m:t>,   </m:t>
                              </m:r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goes</m:t>
                              </m:r>
                              <m:r>
                                <a:rPr lang="en-US" sz="32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to</m:t>
                              </m:r>
                              <m:r>
                                <a:rPr lang="en-US" sz="3200">
                                  <a:latin typeface="Cambria Math" panose="02040503050406030204" pitchFamily="18" charset="0"/>
                                </a:rPr>
                                <m:t> −∞ </m:t>
                              </m:r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 panose="02040503050406030204" pitchFamily="18" charset="0"/>
                                </a:rPr>
                                <m:t>at</m:t>
                              </m:r>
                              <m:r>
                                <a:rPr lang="en-US" sz="3200">
                                  <a:latin typeface="Cambria Math" panose="02040503050406030204" pitchFamily="18" charset="0"/>
                                </a:rPr>
                                <m:t> 0 &amp; 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lim>
                          </m:limLow>
                          <m:r>
                            <a:rPr lang="en-US" altLang="zh-CN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𝜗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den>
                          </m:f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d>
                                <m:d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US" sz="3200" dirty="0"/>
              </a:p>
              <a:p>
                <a:endParaRPr lang="en-US" dirty="0"/>
              </a:p>
              <a:p>
                <a:r>
                  <a:rPr lang="en-US" dirty="0"/>
                  <a:t>     							For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, the optimal policy as a</a:t>
                </a:r>
                <a:br>
                  <a:rPr lang="en-US" dirty="0"/>
                </a:br>
                <a:r>
                  <a:rPr lang="en-US" dirty="0"/>
                  <a:t>							 as a function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is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3172" y="1530773"/>
                <a:ext cx="14182592" cy="7017174"/>
              </a:xfrm>
              <a:blipFill>
                <a:blip r:embed="rId2"/>
                <a:stretch>
                  <a:fillRect l="-1419" t="-2433" r="-1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D867E-F52E-4B44-8723-3E9D3667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52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96669-D70D-424F-904A-ED02B20C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+ (2) </a:t>
            </a:r>
            <a:r>
              <a:rPr lang="en-US" dirty="0" err="1"/>
              <a:t>MacroPru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6BAE3E-38A5-944E-A5DE-B29AF7DCB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99" y="4145661"/>
            <a:ext cx="8114699" cy="48569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2B75DA-2485-4E35-96A7-79FBD45D7E13}"/>
                  </a:ext>
                </a:extLst>
              </p:cNvPr>
              <p:cNvSpPr txBox="1"/>
              <p:nvPr/>
            </p:nvSpPr>
            <p:spPr>
              <a:xfrm rot="16200000">
                <a:off x="5521041" y="6456227"/>
                <a:ext cx="3688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2B75DA-2485-4E35-96A7-79FBD45D7E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5521041" y="6456227"/>
                <a:ext cx="36881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2B07F2C3-5980-4FFA-9C02-A7F85541169E}"/>
              </a:ext>
            </a:extLst>
          </p:cNvPr>
          <p:cNvSpPr/>
          <p:nvPr/>
        </p:nvSpPr>
        <p:spPr>
          <a:xfrm>
            <a:off x="5569530" y="6269190"/>
            <a:ext cx="320587" cy="2701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2536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</m:acc>
                    <m:r>
                      <a:rPr lang="en-US" i="1" dirty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=0.6</m:t>
                    </m:r>
                  </m:oMath>
                </a14:m>
                <a:r>
                  <a:rPr lang="en-US" dirty="0">
                    <a:solidFill>
                      <a:srgbClr val="FFC000"/>
                    </a:solidFill>
                  </a:rPr>
                  <a:t> </a:t>
                </a:r>
                <a:r>
                  <a:rPr lang="en-US" sz="2667" dirty="0"/>
                  <a:t>(intermediaries’ risk taking is constrained)</a:t>
                </a: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62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D867E-F52E-4B44-8723-3E9D3667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53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96669-D70D-424F-904A-ED02B20C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+ (2) </a:t>
            </a:r>
            <a:r>
              <a:rPr lang="en-US" dirty="0" err="1"/>
              <a:t>MacroPru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65D9EA-6B97-2641-86DE-DE1B052979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67" y="2433859"/>
            <a:ext cx="8051616" cy="60611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2C2FA7-7601-44BD-BF12-5DB941892B9A}"/>
                  </a:ext>
                </a:extLst>
              </p:cNvPr>
              <p:cNvSpPr txBox="1"/>
              <p:nvPr/>
            </p:nvSpPr>
            <p:spPr>
              <a:xfrm rot="16200000">
                <a:off x="5915894" y="5382495"/>
                <a:ext cx="3688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2C2FA7-7601-44BD-BF12-5DB941892B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5915894" y="5382495"/>
                <a:ext cx="36881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66318EEA-B3F2-4F0B-BB1B-7CA076F39046}"/>
              </a:ext>
            </a:extLst>
          </p:cNvPr>
          <p:cNvSpPr/>
          <p:nvPr/>
        </p:nvSpPr>
        <p:spPr>
          <a:xfrm>
            <a:off x="6061362" y="5195458"/>
            <a:ext cx="182880" cy="2701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5297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2082453" cy="730089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=0.8</m:t>
                    </m:r>
                  </m:oMath>
                </a14:m>
                <a:r>
                  <a:rPr lang="en-US" dirty="0">
                    <a:solidFill>
                      <a:srgbClr val="92D050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</m:acc>
                    <m:r>
                      <a:rPr lang="en-US" i="1" dirty="0">
                        <a:solidFill>
                          <a:srgbClr val="92D050"/>
                        </a:solidFill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b="0" dirty="0"/>
                  <a:t> and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=0.8</m:t>
                    </m:r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</m:acc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=0.8</m:t>
                    </m:r>
                  </m:oMath>
                </a14:m>
                <a:br>
                  <a:rPr lang="en-US" b="0" dirty="0"/>
                </a:br>
                <a:r>
                  <a:rPr lang="en-US" sz="3200" dirty="0"/>
                  <a:t>Intermediaries given a lot more risk when they can diversify it</a:t>
                </a: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2082453" cy="7300899"/>
              </a:xfrm>
              <a:blipFill>
                <a:blip r:embed="rId2"/>
                <a:stretch>
                  <a:fillRect l="-1362" t="-2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D867E-F52E-4B44-8723-3E9D3667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54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96669-D70D-424F-904A-ED02B20C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+ (2) </a:t>
            </a:r>
            <a:r>
              <a:rPr lang="en-US" dirty="0" err="1"/>
              <a:t>MacroPru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F95AFB-E416-DA4E-9922-4305EBBE9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14" y="2706256"/>
            <a:ext cx="9111315" cy="61879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1CAB32-3211-495D-AB0F-D0A9FD54DBB9}"/>
                  </a:ext>
                </a:extLst>
              </p:cNvPr>
              <p:cNvSpPr txBox="1"/>
              <p:nvPr/>
            </p:nvSpPr>
            <p:spPr>
              <a:xfrm rot="16200000">
                <a:off x="6851074" y="5701145"/>
                <a:ext cx="3688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1CAB32-3211-495D-AB0F-D0A9FD54D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851074" y="5701145"/>
                <a:ext cx="36881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FCB21281-60E2-4983-9D86-66230765FCCF}"/>
              </a:ext>
            </a:extLst>
          </p:cNvPr>
          <p:cNvSpPr/>
          <p:nvPr/>
        </p:nvSpPr>
        <p:spPr>
          <a:xfrm>
            <a:off x="6899563" y="5514108"/>
            <a:ext cx="320587" cy="2701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068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>
                  <a:buClr>
                    <a:schemeClr val="tx1"/>
                  </a:buClr>
                </a:pPr>
                <a:r>
                  <a:rPr lang="en-US" dirty="0">
                    <a:solidFill>
                      <a:srgbClr val="667E84"/>
                    </a:solidFill>
                  </a:rPr>
                  <a:t>Step 3:</a:t>
                </a:r>
                <a:r>
                  <a:rPr lang="en-US" dirty="0"/>
                  <a:t> Optimal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(given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dirty="0"/>
                  <a:t>) - let’s look at terms containing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Same as above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Given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, </a:t>
                </a:r>
                <a:r>
                  <a:rPr lang="en-US" sz="3200" dirty="0"/>
                  <a:t>opti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lim>
                        </m:limLow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 </m:t>
                        </m:r>
                        <m:limLow>
                          <m:limLow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groupChr>
                              <m:groupChrPr>
                                <m:chr m:val="⏟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groupChr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func>
                                  <m:func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20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func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</m:d>
                                <m:func>
                                  <m:func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320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𝜂</m:t>
                                            </m:r>
                                          </m:e>
                                          <m:sub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func>
                              </m:e>
                            </m:groupCh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concave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max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at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η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λ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goes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to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 −∞ </m:t>
                            </m:r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at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 0 &amp; 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lim>
                        </m:limLow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b>
                                      <m:sSub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𝜗</m:t>
                                        </m:r>
                                      </m:e>
                                      <m:sub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den>
                        </m:f>
                        <m:limLow>
                          <m:limLow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groupChr>
                              <m:groupChrPr>
                                <m:chr m:val="⏟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groupChrPr>
                              <m:e>
                                <m:f>
                                  <m:f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  <m:d>
                                      <m:d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𝜆</m:t>
                                        </m:r>
                                      </m:e>
                                    </m:d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i="1" smtClean="0">
                                            <a:latin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i="1" smtClean="0">
                                            <a:latin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1−</m:t>
                                            </m:r>
                                            <m:r>
                                              <a:rPr lang="en-US" sz="3200" i="1">
                                                <a:latin typeface="Cambria Math" panose="02040503050406030204" pitchFamily="18" charset="0"/>
                                              </a:rPr>
                                              <m:t>𝜂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d>
                                      <m:d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𝜆</m:t>
                                        </m:r>
                                      </m:e>
                                    </m:d>
                                    <m:sSup>
                                      <m:sSupPr>
                                        <m:ctrlP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p>
                                        <m:r>
                                          <a:rPr lang="en-US" sz="32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den>
                                </m:f>
                              </m:e>
                            </m:groupCh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concave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also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,   </m:t>
                            </m:r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max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at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sSup>
                                  <m:s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sSup>
                                  <m:s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+1−</m:t>
                                </m:r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den>
                            </m:f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 </m:t>
                            </m:r>
                          </m:lim>
                        </m:limLow>
                      </m:e>
                    </m:func>
                  </m:oMath>
                </a14:m>
                <a:endParaRPr lang="en-US" sz="3200" dirty="0"/>
              </a:p>
              <a:p>
                <a:r>
                  <a:rPr lang="en-US" dirty="0"/>
                  <a:t>Assuming FOC holds uniquely, it is optimal to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push more risk to intermediaries and they’d take under competitive outcome</a:t>
                </a:r>
              </a:p>
              <a:p>
                <a:r>
                  <a:rPr lang="en-US" dirty="0"/>
                  <a:t>relative to previous infinite switching model</a:t>
                </a:r>
              </a:p>
              <a:p>
                <a:pPr lvl="1"/>
                <a:r>
                  <a:rPr lang="en-US" dirty="0"/>
                  <a:t> it is optimal to give intermediaries more wealth, because they are more efficient at absorbing risk </a:t>
                </a:r>
              </a:p>
              <a:p>
                <a:pPr lvl="1"/>
                <a:r>
                  <a:rPr lang="en-US" dirty="0"/>
                  <a:t>overall risk is reduced and the value of money is lower (more intermediation)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8D3E841-73AB-7B45-B7AF-CFDF175261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44" t="-2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D867E-F52E-4B44-8723-3E9D3667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55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96669-D70D-424F-904A-ED02B20C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policy: (1) </a:t>
            </a:r>
            <a:r>
              <a:rPr lang="en-US" dirty="0" err="1"/>
              <a:t>MoPo</a:t>
            </a:r>
            <a:r>
              <a:rPr lang="en-US" dirty="0"/>
              <a:t> + (2) </a:t>
            </a:r>
            <a:r>
              <a:rPr lang="en-US" dirty="0" err="1"/>
              <a:t>MacroPru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79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CE951-D7C7-FD4E-B000-7DCEAC223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56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66F9C45-843E-3142-BA42-39882BC8384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Optimizing over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66F9C45-843E-3142-BA42-39882BC838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29" t="-6154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3F70E3D-FD14-F043-B14B-CBD3E00E123A}"/>
                  </a:ext>
                </a:extLst>
              </p:cNvPr>
              <p:cNvSpPr/>
              <p:nvPr/>
            </p:nvSpPr>
            <p:spPr>
              <a:xfrm>
                <a:off x="587681" y="8561095"/>
                <a:ext cx="489877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=.05, 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=2, </m:t>
                      </m:r>
                      <m:acc>
                        <m:accPr>
                          <m:chr m:val="̃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=.3, 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=.5,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3F70E3D-FD14-F043-B14B-CBD3E00E12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681" y="8561095"/>
                <a:ext cx="4898777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CA6D8123-AB2B-9849-A317-4608DAE523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72" y="1594248"/>
            <a:ext cx="8229009" cy="67611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165AB2-D9C4-458B-A2DF-FEAA01D3FEE1}"/>
                  </a:ext>
                </a:extLst>
              </p:cNvPr>
              <p:cNvSpPr txBox="1"/>
              <p:nvPr/>
            </p:nvSpPr>
            <p:spPr>
              <a:xfrm rot="16200000">
                <a:off x="422551" y="6733314"/>
                <a:ext cx="3688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165AB2-D9C4-458B-A2DF-FEAA01D3F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22551" y="6733314"/>
                <a:ext cx="36881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F397FAE2-DB53-42C0-9815-EC8217B9B0E3}"/>
              </a:ext>
            </a:extLst>
          </p:cNvPr>
          <p:cNvSpPr/>
          <p:nvPr/>
        </p:nvSpPr>
        <p:spPr>
          <a:xfrm>
            <a:off x="471040" y="6546277"/>
            <a:ext cx="320587" cy="2701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860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2EA87C-D34D-A549-A5EC-E6CCFEC6BF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Using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dirty="0"/>
                  <a:t> to push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- Same analytical steps as before</a:t>
                </a:r>
                <a:endParaRPr lang="el-GR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72EA87C-D34D-A549-A5EC-E6CCFEC6BF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1" t="-1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ED97A2-BDE6-A944-8DB2-FA542953D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57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462936-946C-5442-A96C-8AEFD3D72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policy, (1) </a:t>
            </a:r>
            <a:r>
              <a:rPr lang="en-US" dirty="0" err="1"/>
              <a:t>MoPo</a:t>
            </a:r>
            <a:r>
              <a:rPr lang="en-US" dirty="0"/>
              <a:t> only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ECE485-164E-44A7-B07E-D26EC8B25A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90" y="2263832"/>
            <a:ext cx="8759984" cy="66304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70BFA27-B7B8-4FE1-A9D0-5EDD31D86C20}"/>
                  </a:ext>
                </a:extLst>
              </p:cNvPr>
              <p:cNvSpPr/>
              <p:nvPr/>
            </p:nvSpPr>
            <p:spPr>
              <a:xfrm>
                <a:off x="11011781" y="1617946"/>
                <a:ext cx="489877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=.05, 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=2, </m:t>
                      </m:r>
                      <m:acc>
                        <m:accPr>
                          <m:chr m:val="̃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</a:rPr>
                        <m:t>=.3, 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=.5,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=.2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70BFA27-B7B8-4FE1-A9D0-5EDD31D86C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1781" y="1617946"/>
                <a:ext cx="4898777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32EDAFB-7EF2-44F5-B99B-152AF95A5957}"/>
                  </a:ext>
                </a:extLst>
              </p:cNvPr>
              <p:cNvSpPr txBox="1"/>
              <p:nvPr/>
            </p:nvSpPr>
            <p:spPr>
              <a:xfrm rot="16200000">
                <a:off x="5077693" y="3629892"/>
                <a:ext cx="3688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𝜅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32EDAFB-7EF2-44F5-B99B-152AF95A59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5077693" y="3629892"/>
                <a:ext cx="36881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EA87D070-7FE4-442C-9E4D-390602FC8528}"/>
              </a:ext>
            </a:extLst>
          </p:cNvPr>
          <p:cNvSpPr/>
          <p:nvPr/>
        </p:nvSpPr>
        <p:spPr>
          <a:xfrm>
            <a:off x="5126182" y="3442855"/>
            <a:ext cx="320587" cy="2701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235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F873B5D-6D56-47C3-A561-102AB0605A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Baseline (one-sector) model</a:t>
                </a:r>
              </a:p>
              <a:p>
                <a:pPr lvl="1"/>
                <a:r>
                  <a:rPr lang="en-US" dirty="0"/>
                  <a:t>Trade-off: insurance vs. investment (growth)</a:t>
                </a:r>
              </a:p>
              <a:p>
                <a:r>
                  <a:rPr lang="en-US" dirty="0"/>
                  <a:t>Multi-sector model</a:t>
                </a:r>
              </a:p>
              <a:p>
                <a:pPr lvl="1"/>
                <a:r>
                  <a:rPr lang="en-US" dirty="0"/>
                  <a:t>Allocation of risk/assets</a:t>
                </a:r>
              </a:p>
              <a:p>
                <a:r>
                  <a:rPr lang="en-US" dirty="0"/>
                  <a:t>Money is not super-neutral </a:t>
                </a:r>
              </a:p>
              <a:p>
                <a:pPr lvl="1"/>
                <a:r>
                  <a:rPr lang="en-US" dirty="0"/>
                  <a:t>since it affect portfolio choice, risk allocation</a:t>
                </a:r>
              </a:p>
              <a:p>
                <a:pPr lvl="1"/>
                <a:r>
                  <a:rPr lang="en-US" dirty="0"/>
                  <a:t>Price of risk (risk premia),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-drift</a:t>
                </a:r>
              </a:p>
              <a:p>
                <a:r>
                  <a:rPr lang="en-US" dirty="0"/>
                  <a:t>(1) </a:t>
                </a:r>
                <a:r>
                  <a:rPr lang="en-US" dirty="0" err="1"/>
                  <a:t>MoPo</a:t>
                </a:r>
                <a:r>
                  <a:rPr lang="en-US" dirty="0"/>
                  <a:t> + (2) </a:t>
                </a:r>
                <a:r>
                  <a:rPr lang="en-US" dirty="0" err="1"/>
                  <a:t>MacroPru</a:t>
                </a:r>
                <a:endParaRPr lang="en-US" dirty="0"/>
              </a:p>
              <a:p>
                <a:pPr lvl="1"/>
                <a:r>
                  <a:rPr lang="en-US" dirty="0"/>
                  <a:t>Static problem – 3 steps maximization </a:t>
                </a:r>
              </a:p>
              <a:p>
                <a:pPr lvl="2"/>
                <a:r>
                  <a:rPr lang="en-US" dirty="0"/>
                  <a:t>Always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</m:d>
                  </m:oMath>
                </a14:m>
                <a:r>
                  <a:rPr lang="en-US" dirty="0"/>
                  <a:t>-function</a:t>
                </a:r>
              </a:p>
              <a:p>
                <a:r>
                  <a:rPr lang="en-US" dirty="0"/>
                  <a:t>(1) </a:t>
                </a:r>
                <a:r>
                  <a:rPr lang="en-US" dirty="0" err="1"/>
                  <a:t>MoPo</a:t>
                </a:r>
                <a:r>
                  <a:rPr lang="en-US" dirty="0"/>
                  <a:t> only</a:t>
                </a:r>
              </a:p>
              <a:p>
                <a:pPr lvl="1"/>
                <a:r>
                  <a:rPr lang="en-US" dirty="0"/>
                  <a:t>Using screwdriver as hammer to push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F873B5D-6D56-47C3-A561-102AB0605A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01" t="-1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5B7A9-5B43-4195-B5F0-C859274E8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58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985DC9-54EB-4C4D-8CB5-B369FF941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Take-aways of Optimal Policy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F37A77-3153-4021-9B0E-A2D4EEB32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481" y="6910310"/>
            <a:ext cx="2590732" cy="216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8257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48CFD-731F-49BE-8464-ED1B12DF4F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667E84"/>
                </a:solidFill>
              </a:rPr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F77E07-3B3D-4156-82FA-5E4AE0955C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4132" y="5045941"/>
            <a:ext cx="4646507" cy="92567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markus@princeton.edu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8FE75-B5A4-4B82-83D4-446959581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82227-37B3-43BC-ADC8-5578DB9E1C2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86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885792" cy="8125377"/>
              </a:xfrm>
            </p:spPr>
            <p:txBody>
              <a:bodyPr>
                <a:normAutofit/>
              </a:bodyPr>
              <a:lstStyle/>
              <a:p>
                <a:r>
                  <a:rPr lang="en-US" b="0" dirty="0"/>
                  <a:t>The welfare of any agent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acc>
                  </m:oMath>
                </a14:m>
                <a:r>
                  <a:rPr lang="en-US" b="0" dirty="0"/>
                  <a:t> is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sSubSup>
                                    <m:sSub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acc>
                                    </m:sup>
                                  </m:sSub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Sup>
                                    <m:sSub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  <m:d>
                                        <m:d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32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200" b="1" i="1">
                                                  <a:latin typeface="Cambria Math" panose="02040503050406030204" pitchFamily="18" charset="0"/>
                                                </a:rPr>
                                                <m:t>𝜿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200" b="1" i="1">
                                                  <a:latin typeface="Cambria Math" panose="02040503050406030204" pitchFamily="18" charset="0"/>
                                                </a:rPr>
                                                <m:t>𝒕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𝜄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bSup>
                                    <m:sSub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acc>
                                    </m:sup>
                                  </m:sSub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) </m:t>
                                  </m:r>
                                </m:e>
                              </m:func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p>
                                  </m:sSubSup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  <m:t>𝜿</m:t>
                                          </m:r>
                                        </m:e>
                                        <m:sub>
                                          <m: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  <m:t>𝒕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𝜄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) 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3200" dirty="0"/>
              </a:p>
              <a:p>
                <a:pPr marL="0" indent="0">
                  <a:buNone/>
                </a:pPr>
                <a:endParaRPr lang="en-US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sSubSup>
                                    <m:sSubSup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b="0" i="1" dirty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b="0" i="1" dirty="0" smtClean="0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acc>
                                        <m:accPr>
                                          <m:chr m:val="̃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acc>
                                    </m:sup>
                                  </m:sSubSup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885792" cy="8125377"/>
              </a:xfrm>
              <a:blipFill>
                <a:blip r:embed="rId2"/>
                <a:stretch>
                  <a:fillRect l="-1385" t="-1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Welfare with log utility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69513B-9DC7-47F9-AA62-67DC6361C9B8}"/>
                  </a:ext>
                </a:extLst>
              </p:cNvPr>
              <p:cNvSpPr txBox="1"/>
              <p:nvPr/>
            </p:nvSpPr>
            <p:spPr>
              <a:xfrm>
                <a:off x="10684495" y="3023131"/>
                <a:ext cx="2924968" cy="6790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ignoring constant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</m:func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69513B-9DC7-47F9-AA62-67DC6361C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4495" y="3023131"/>
                <a:ext cx="2924968" cy="679097"/>
              </a:xfrm>
              <a:prstGeom prst="rect">
                <a:avLst/>
              </a:prstGeom>
              <a:blipFill>
                <a:blip r:embed="rId3"/>
                <a:stretch>
                  <a:fillRect l="-3333"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6962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4EB41C-B2C8-4F10-9286-62FE5B919F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512581" cy="779290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Recall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func>
                        </m:e>
                      </m:nary>
                    </m:oMath>
                  </m:oMathPara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Apply to Ito’s lemma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func>
                        <m:func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func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p>
                          </m:sSubSup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p>
                      </m:sSubSup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p>
                      </m:sSubSup>
                      <m:r>
                        <a:rPr lang="en-US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Plug into Expected integral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) 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sup>
                                  </m:sSub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𝑋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acc>
                                                <m:accPr>
                                                  <m:chr m:val="̃"/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𝜎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𝑋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F4EB41C-B2C8-4F10-9286-62FE5B919F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512581" cy="7792904"/>
              </a:xfrm>
              <a:blipFill>
                <a:blip r:embed="rId2"/>
                <a:stretch>
                  <a:fillRect l="-1430" t="-19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B7D88-4C7F-48CD-8EAF-C8979D85D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7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FBE0F-E8BE-4F4C-8622-65F7EFE6C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Welfare with log utility</a:t>
            </a:r>
          </a:p>
        </p:txBody>
      </p:sp>
    </p:spTree>
    <p:extLst>
      <p:ext uri="{BB962C8B-B14F-4D97-AF65-F5344CB8AC3E}">
        <p14:creationId xmlns:p14="http://schemas.microsoft.com/office/powerpoint/2010/main" val="3373307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80" y="1527048"/>
                <a:ext cx="11885792" cy="8125377"/>
              </a:xfrm>
            </p:spPr>
            <p:txBody>
              <a:bodyPr>
                <a:normAutofit/>
              </a:bodyPr>
              <a:lstStyle/>
              <a:p>
                <a:r>
                  <a:rPr lang="en-US" b="0" dirty="0"/>
                  <a:t>The welfare of any agent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acc>
                  </m:oMath>
                </a14:m>
                <a:r>
                  <a:rPr lang="en-US" b="0" dirty="0"/>
                  <a:t> is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sSubSup>
                                    <m:sSub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acc>
                                    </m:sup>
                                  </m:sSub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func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Sup>
                                    <m:sSub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  <m:d>
                                        <m:d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32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200" b="1" i="1">
                                                  <a:latin typeface="Cambria Math" panose="02040503050406030204" pitchFamily="18" charset="0"/>
                                                </a:rPr>
                                                <m:t>𝜿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200" b="1" i="1">
                                                  <a:latin typeface="Cambria Math" panose="02040503050406030204" pitchFamily="18" charset="0"/>
                                                </a:rPr>
                                                <m:t>𝒕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𝜄</m:t>
                                          </m:r>
                                        </m:e>
                                        <m:sub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sSubSup>
                                    <m:sSubSupPr>
                                      <m:ctrlP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32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acc>
                                    </m:sup>
                                  </m:sSubSup>
                                  <m:r>
                                    <a:rPr lang="en-US" sz="3200" i="1">
                                      <a:latin typeface="Cambria Math" panose="02040503050406030204" pitchFamily="18" charset="0"/>
                                    </a:rPr>
                                    <m:t>) </m:t>
                                  </m:r>
                                </m:e>
                              </m:func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p>
                                  </m:sSubSup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  <m:t>𝜿</m:t>
                                          </m:r>
                                        </m:e>
                                        <m:sub>
                                          <m:r>
                                            <a:rPr lang="en-US" b="1" i="1">
                                              <a:latin typeface="Cambria Math" panose="02040503050406030204" pitchFamily="18" charset="0"/>
                                            </a:rPr>
                                            <m:t>𝒕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𝜄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) </m:t>
                                  </m:r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3200" dirty="0"/>
              </a:p>
              <a:p>
                <a:pPr marL="0" indent="0">
                  <a:buNone/>
                </a:pPr>
                <a:endParaRPr lang="en-US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sSubSup>
                                    <m:sSubSup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b="0" i="1" dirty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b="0" i="1" dirty="0" smtClean="0">
                                              <a:latin typeface="Cambria Math" panose="02040503050406030204" pitchFamily="18" charset="0"/>
                                            </a:rPr>
                                            <m:t>𝜂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acc>
                                        <m:accPr>
                                          <m:chr m:val="̃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e>
                                      </m:acc>
                                    </m:sup>
                                  </m:sSubSup>
                                </m:e>
                              </m:func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527048"/>
                <a:ext cx="11885792" cy="8125377"/>
              </a:xfrm>
              <a:blipFill>
                <a:blip r:embed="rId2"/>
                <a:stretch>
                  <a:fillRect l="-1385" t="-1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Welfare with log utility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7028437-904F-D748-8B44-00EF23E7BD74}"/>
                  </a:ext>
                </a:extLst>
              </p:cNvPr>
              <p:cNvSpPr/>
              <p:nvPr/>
            </p:nvSpPr>
            <p:spPr>
              <a:xfrm>
                <a:off x="1067747" y="4942752"/>
                <a:ext cx="4880952" cy="11529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133" i="1" smtClean="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133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Sup>
                                <m:sSubSupPr>
                                  <m:ctrlP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p>
                              </m:sSubSup>
                            </m:e>
                          </m:func>
                        </m:num>
                        <m:den>
                          <m:r>
                            <a:rPr lang="en-US" sz="2133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en-US" sz="2133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133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133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US" sz="21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21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  <m:sub>
                                          <m:r>
                                            <a:rPr lang="en-US" sz="21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sSup>
                                            <m:sSupPr>
                                              <m:ctrlPr>
                                                <a:rPr lang="en-US" sz="2133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2133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𝜂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2133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p>
                                          </m:sSup>
                                        </m:sup>
                                      </m:sSubSup>
                                    </m:num>
                                    <m:den>
                                      <m: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1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133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Sup>
                                                <m:sSubSupPr>
                                                  <m:ctrlPr>
                                                    <a:rPr lang="en-US" sz="2133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r>
                                                    <a:rPr lang="en-US" sz="2133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𝜎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133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  <m:sup>
                                                  <m:sSup>
                                                    <m:sSupPr>
                                                      <m:ctrlPr>
                                                        <a:rPr lang="en-US" sz="2133" i="1">
                                                          <a:solidFill>
                                                            <a:srgbClr val="667E84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pPr>
                                                    <m:e>
                                                      <m:r>
                                                        <a:rPr lang="en-US" sz="2133" i="1">
                                                          <a:solidFill>
                                                            <a:srgbClr val="667E84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𝜂</m:t>
                                                      </m:r>
                                                    </m:e>
                                                    <m:sup>
                                                      <m:r>
                                                        <a:rPr lang="en-US" sz="2133" i="1">
                                                          <a:solidFill>
                                                            <a:srgbClr val="667E84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𝑖</m:t>
                                                      </m:r>
                                                    </m:sup>
                                                  </m:sSup>
                                                </m:sup>
                                              </m:sSubSup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1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2133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7028437-904F-D748-8B44-00EF23E7BD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747" y="4942752"/>
                <a:ext cx="4880952" cy="11529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Brace 6">
            <a:extLst>
              <a:ext uri="{FF2B5EF4-FFF2-40B4-BE49-F238E27FC236}">
                <a16:creationId xmlns:a16="http://schemas.microsoft.com/office/drawing/2014/main" id="{6B057240-FA0A-4442-92F7-DF2A4568C6E4}"/>
              </a:ext>
            </a:extLst>
          </p:cNvPr>
          <p:cNvSpPr/>
          <p:nvPr/>
        </p:nvSpPr>
        <p:spPr>
          <a:xfrm rot="5400000">
            <a:off x="3246917" y="2787754"/>
            <a:ext cx="242399" cy="4215340"/>
          </a:xfrm>
          <a:prstGeom prst="rightBrace">
            <a:avLst/>
          </a:prstGeom>
          <a:ln w="28575">
            <a:solidFill>
              <a:srgbClr val="667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4455F30-566E-124F-AE1C-D2563ED1DC72}"/>
                  </a:ext>
                </a:extLst>
              </p:cNvPr>
              <p:cNvSpPr/>
              <p:nvPr/>
            </p:nvSpPr>
            <p:spPr>
              <a:xfrm>
                <a:off x="1194274" y="7549516"/>
                <a:ext cx="5482398" cy="8399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133" i="1" smtClean="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133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r>
                            <a:rPr lang="en-US" sz="2133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en-US" sz="2133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133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133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sz="2133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Φ</m:t>
                                      </m:r>
                                      <m:d>
                                        <m:dPr>
                                          <m:ctrlPr>
                                            <a:rPr lang="en-US" sz="21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2133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2133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133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num>
                                    <m:den>
                                      <m: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1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133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Sup>
                                                <m:sSubSupPr>
                                                  <m:ctrlPr>
                                                    <a:rPr lang="en-US" sz="2133" i="1" dirty="0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r>
                                                    <a:rPr lang="en-US" sz="2133" i="1" dirty="0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𝜎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133" i="1" dirty="0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sz="2133" i="1" dirty="0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𝐾</m:t>
                                                  </m:r>
                                                </m:sup>
                                              </m:sSubSup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1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2133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4455F30-566E-124F-AE1C-D2563ED1DC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274" y="7549516"/>
                <a:ext cx="5482398" cy="8399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ight Brace 11">
            <a:extLst>
              <a:ext uri="{FF2B5EF4-FFF2-40B4-BE49-F238E27FC236}">
                <a16:creationId xmlns:a16="http://schemas.microsoft.com/office/drawing/2014/main" id="{D47DDB7B-5F70-804A-B064-4E790E52A9FE}"/>
              </a:ext>
            </a:extLst>
          </p:cNvPr>
          <p:cNvSpPr/>
          <p:nvPr/>
        </p:nvSpPr>
        <p:spPr>
          <a:xfrm rot="5400000">
            <a:off x="3863089" y="4902069"/>
            <a:ext cx="206623" cy="4831895"/>
          </a:xfrm>
          <a:prstGeom prst="rightBrace">
            <a:avLst/>
          </a:prstGeom>
          <a:ln w="28575">
            <a:solidFill>
              <a:srgbClr val="667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C559E460-8CFC-8642-A265-9CBABD3BB70F}"/>
              </a:ext>
            </a:extLst>
          </p:cNvPr>
          <p:cNvSpPr/>
          <p:nvPr/>
        </p:nvSpPr>
        <p:spPr>
          <a:xfrm rot="5400000">
            <a:off x="8848577" y="5353571"/>
            <a:ext cx="206623" cy="3966627"/>
          </a:xfrm>
          <a:prstGeom prst="rightBrace">
            <a:avLst/>
          </a:prstGeom>
          <a:ln w="28575">
            <a:solidFill>
              <a:srgbClr val="667E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31ACDB9-6B24-9C48-BDF1-8678D89AC09F}"/>
                  </a:ext>
                </a:extLst>
              </p:cNvPr>
              <p:cNvSpPr/>
              <p:nvPr/>
            </p:nvSpPr>
            <p:spPr>
              <a:xfrm>
                <a:off x="7305069" y="7541985"/>
                <a:ext cx="3459087" cy="11529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33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133" i="1" smtClean="0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133" i="1" smtClean="0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133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133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1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sz="2133" i="1">
                                                  <a:solidFill>
                                                    <a:srgbClr val="667E8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Sup>
                                                <m:sSubSupPr>
                                                  <m:ctrlPr>
                                                    <a:rPr lang="en-US" sz="2133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acc>
                                                    <m:accPr>
                                                      <m:chr m:val="̃"/>
                                                      <m:ctrlPr>
                                                        <a:rPr lang="en-US" sz="2133" i="1">
                                                          <a:solidFill>
                                                            <a:srgbClr val="667E84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r>
                                                        <a:rPr lang="en-US" sz="2133" i="1">
                                                          <a:solidFill>
                                                            <a:srgbClr val="667E84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𝜎</m:t>
                                                      </m:r>
                                                    </m:e>
                                                  </m:acc>
                                                </m:e>
                                                <m:sub>
                                                  <m:r>
                                                    <a:rPr lang="en-US" sz="2133" i="1">
                                                      <a:solidFill>
                                                        <a:srgbClr val="667E84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  <m:sup>
                                                  <m:sSup>
                                                    <m:sSupPr>
                                                      <m:ctrlPr>
                                                        <a:rPr lang="en-US" sz="2133" i="1" dirty="0">
                                                          <a:solidFill>
                                                            <a:srgbClr val="667E84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sSupPr>
                                                    <m:e>
                                                      <m:acc>
                                                        <m:accPr>
                                                          <m:chr m:val="̃"/>
                                                          <m:ctrlPr>
                                                            <a:rPr lang="en-US" sz="2133" i="1">
                                                              <a:solidFill>
                                                                <a:srgbClr val="667E84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</m:ctrlPr>
                                                        </m:accPr>
                                                        <m:e>
                                                          <m:r>
                                                            <a:rPr lang="en-US" sz="2133" i="1">
                                                              <a:solidFill>
                                                                <a:srgbClr val="667E84"/>
                                                              </a:solidFill>
                                                              <a:latin typeface="Cambria Math" panose="02040503050406030204" pitchFamily="18" charset="0"/>
                                                            </a:rPr>
                                                            <m:t>𝜂</m:t>
                                                          </m:r>
                                                        </m:e>
                                                      </m:acc>
                                                    </m:e>
                                                    <m:sup>
                                                      <m:r>
                                                        <m:rPr>
                                                          <m:sty m:val="p"/>
                                                        </m:rPr>
                                                        <a:rPr lang="en-US" sz="2133" dirty="0">
                                                          <a:solidFill>
                                                            <a:srgbClr val="667E84"/>
                                                          </a:solidFill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i</m:t>
                                                      </m:r>
                                                    </m:sup>
                                                  </m:sSup>
                                                </m:sup>
                                              </m:sSubSup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sz="21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1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sz="2133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2133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31ACDB9-6B24-9C48-BDF1-8678D89AC0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069" y="7541985"/>
                <a:ext cx="3459087" cy="11529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69513B-9DC7-47F9-AA62-67DC6361C9B8}"/>
                  </a:ext>
                </a:extLst>
              </p:cNvPr>
              <p:cNvSpPr txBox="1"/>
              <p:nvPr/>
            </p:nvSpPr>
            <p:spPr>
              <a:xfrm>
                <a:off x="11018072" y="2926148"/>
                <a:ext cx="2924968" cy="6790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ignoring constant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</m:func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69513B-9DC7-47F9-AA62-67DC6361C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8072" y="2926148"/>
                <a:ext cx="2924968" cy="679097"/>
              </a:xfrm>
              <a:prstGeom prst="rect">
                <a:avLst/>
              </a:prstGeom>
              <a:blipFill>
                <a:blip r:embed="rId6"/>
                <a:stretch>
                  <a:fillRect l="-3125"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837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05A52F-DA13-134A-A740-BCAA1BF0EE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follows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𝑑𝑋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Integral by parts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933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933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933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933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933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func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  <m:r>
                        <a:rPr lang="en-US" sz="2933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933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933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933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933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den>
                          </m:f>
                          <m:nary>
                            <m:naryPr>
                              <m:ctrlPr>
                                <a:rPr lang="en-US" sz="2933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933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func>
                                <m:funcPr>
                                  <m:ctrlP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933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func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nary>
                        </m:e>
                      </m:d>
                      <m:r>
                        <a:rPr lang="en-US" sz="2933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933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933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933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933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den>
                          </m:f>
                          <m:d>
                            <m:dPr>
                              <m:ctrlPr>
                                <a:rPr lang="en-US" sz="2933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933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func>
                              <m:r>
                                <a:rPr lang="en-US" sz="2933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trlP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2933" i="1">
                                      <a:latin typeface="Cambria Math" panose="02040503050406030204" pitchFamily="18" charset="0"/>
                                    </a:rPr>
                                    <m:t>∞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  <m:r>
                                        <a:rPr lang="en-US" sz="2933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p>
                                  </m:sSup>
                                  <m:r>
                                    <a:rPr lang="en-US" sz="2933" i="1" smtClean="0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func>
                                    <m:funcPr>
                                      <m:ctrlPr>
                                        <a:rPr lang="en-US" sz="2933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933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sSub>
                                        <m:sSubPr>
                                          <m:ctrlPr>
                                            <a:rPr lang="en-US" sz="29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9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e>
                                        <m:sub>
                                          <m:r>
                                            <a:rPr lang="en-US" sz="2933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e>
                                  </m:func>
                                </m:e>
                              </m:nary>
                            </m:e>
                          </m:d>
                        </m:e>
                      </m:d>
                    </m:oMath>
                  </m:oMathPara>
                </a14:m>
                <a:endParaRPr lang="en-US" sz="2933" dirty="0"/>
              </a:p>
              <a:p>
                <a:r>
                  <a:rPr lang="en-US" dirty="0"/>
                  <a:t>Apply to Ito’s lemma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func>
                        <m:funcPr>
                          <m:ctrlP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func>
                      <m:r>
                        <a:rPr lang="en-US" sz="3200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p>
                          </m:sSubSup>
                          <m: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solidFill>
                                        <a:srgbClr val="667E8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32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3200" i="1">
                                              <a:solidFill>
                                                <a:srgbClr val="667E8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3200" i="1">
                                          <a:solidFill>
                                            <a:srgbClr val="667E8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3200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sz="3200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p>
                      </m:sSubSup>
                      <m:r>
                        <a:rPr lang="en-US" sz="3200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3200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̃"/>
                              <m:ctrlP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sup>
                      </m:sSubSup>
                      <m:r>
                        <a:rPr lang="en-US" sz="3200" i="1">
                          <a:solidFill>
                            <a:srgbClr val="667E84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667E84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solidFill>
                                <a:srgbClr val="667E84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3200" dirty="0">
                  <a:solidFill>
                    <a:srgbClr val="667E84"/>
                  </a:solidFill>
                </a:endParaRPr>
              </a:p>
              <a:p>
                <a:r>
                  <a:rPr lang="en-US" sz="3200" dirty="0"/>
                  <a:t>Plug into Expected integral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func>
                                <m:func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) </m:t>
                                  </m:r>
                                </m:e>
                              </m:func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func>
                        <m:func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sup>
                                  </m:sSub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𝑋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acc>
                                                <m:accPr>
                                                  <m:chr m:val="̃"/>
                                                  <m:ctrlP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sz="2800" i="1">
                                                      <a:latin typeface="Cambria Math" panose="02040503050406030204" pitchFamily="18" charset="0"/>
                                                    </a:rPr>
                                                    <m:t>𝜎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2800" i="1">
                                                  <a:latin typeface="Cambria Math" panose="02040503050406030204" pitchFamily="18" charset="0"/>
                                                </a:rPr>
                                                <m:t>𝑋</m:t>
                                              </m:r>
                                            </m:sup>
                                          </m:sSubSup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05A52F-DA13-134A-A740-BCAA1BF0EE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62" t="-2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0AD485-AFDF-C54D-88B6-E223B9181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8EFA5-B9E7-4918-BF97-C27C2BBB1656}" type="slidenum">
              <a:rPr lang="en-US" smtClean="0"/>
              <a:t>9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ECDF32-9574-E742-87A5-E74AACA77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Aside: Expected Integral </a:t>
            </a:r>
          </a:p>
        </p:txBody>
      </p:sp>
    </p:spTree>
    <p:extLst>
      <p:ext uri="{BB962C8B-B14F-4D97-AF65-F5344CB8AC3E}">
        <p14:creationId xmlns:p14="http://schemas.microsoft.com/office/powerpoint/2010/main" val="40179135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1747</TotalTime>
  <Words>3517</Words>
  <Application>Microsoft Office PowerPoint</Application>
  <PresentationFormat>Custom</PresentationFormat>
  <Paragraphs>662</Paragraphs>
  <Slides>59</Slides>
  <Notes>4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7" baseType="lpstr">
      <vt:lpstr>等线</vt:lpstr>
      <vt:lpstr>Arial</vt:lpstr>
      <vt:lpstr>Calibri</vt:lpstr>
      <vt:lpstr>Calibri Light</vt:lpstr>
      <vt:lpstr>Cambria Math</vt:lpstr>
      <vt:lpstr>Segoe UI</vt:lpstr>
      <vt:lpstr>Wingdings</vt:lpstr>
      <vt:lpstr>1_Office Theme</vt:lpstr>
      <vt:lpstr>Modern Macro, Money, and  International Finance Eco 529 Lecture 12: Welfare – Optimal Policy  </vt:lpstr>
      <vt:lpstr>The Big Roadmap: Towards the I Theory of Money</vt:lpstr>
      <vt:lpstr>Optimal Policy</vt:lpstr>
      <vt:lpstr>Roadmap</vt:lpstr>
      <vt:lpstr>Welfare with log utility</vt:lpstr>
      <vt:lpstr>Welfare with log utility</vt:lpstr>
      <vt:lpstr>Welfare with log utility</vt:lpstr>
      <vt:lpstr>Welfare with log utility</vt:lpstr>
      <vt:lpstr>Aside: Expected Integral </vt:lpstr>
      <vt:lpstr>Welfare of Intermediaries I and HH h</vt:lpstr>
      <vt:lpstr>Roadmap</vt:lpstr>
      <vt:lpstr>One Sector Model with Money</vt:lpstr>
      <vt:lpstr>One Sector Model with Money</vt:lpstr>
      <vt:lpstr>One Sector Model with Money</vt:lpstr>
      <vt:lpstr>One Sector Model with Money/Gov. Bond</vt:lpstr>
      <vt:lpstr>Optimal Policy</vt:lpstr>
      <vt:lpstr>Optimal Policy</vt:lpstr>
      <vt:lpstr>Optimal Policy</vt:lpstr>
      <vt:lpstr>Pecuniary Externality Explanation</vt:lpstr>
      <vt:lpstr>Optimal Policy</vt:lpstr>
      <vt:lpstr>Optimal Policy</vt:lpstr>
      <vt:lpstr>PowerPoint Presentation</vt:lpstr>
      <vt:lpstr>Roadmap</vt:lpstr>
      <vt:lpstr>Two Switching Sector model with Exogenous wealth dist.</vt:lpstr>
      <vt:lpstr>Remark</vt:lpstr>
      <vt:lpstr>Equilibrium capital allocation</vt:lpstr>
      <vt:lpstr>Welfare of Intermediaries I and HH h</vt:lpstr>
      <vt:lpstr>Welfare</vt:lpstr>
      <vt:lpstr>Money valuation</vt:lpstr>
      <vt:lpstr>Macroprudential tools</vt:lpstr>
      <vt:lpstr>Remarks</vt:lpstr>
      <vt:lpstr>Roadmap</vt:lpstr>
      <vt:lpstr>Endogenous law of motion of η</vt:lpstr>
      <vt:lpstr>Fixed types (no switching)</vt:lpstr>
      <vt:lpstr>Welfare of Intermediaries I and HH h</vt:lpstr>
      <vt:lpstr>Optimal policy: (1) MoPo + (2) MacroPru</vt:lpstr>
      <vt:lpstr>Optimal policy: (1) MoPo + (2) MacroPru</vt:lpstr>
      <vt:lpstr>Optimal policy: (1) MoPo + (2) MacroPru</vt:lpstr>
      <vt:lpstr>Optimal policy: (1) MoPo + (2) MacroPru</vt:lpstr>
      <vt:lpstr>Optimizing over η</vt:lpstr>
      <vt:lpstr>Optimal policy: (1) MoPo only</vt:lpstr>
      <vt:lpstr>Optimal policy: (1) MoPo only</vt:lpstr>
      <vt:lpstr>Optimal policy: (1) MoPo only</vt:lpstr>
      <vt:lpstr>Optimal policy: (1) MoPo only</vt:lpstr>
      <vt:lpstr>Example: using ϑ to push η</vt:lpstr>
      <vt:lpstr>Optimal policy: (1) MoPo only</vt:lpstr>
      <vt:lpstr>Roadmap</vt:lpstr>
      <vt:lpstr>I Theory of Money</vt:lpstr>
      <vt:lpstr>I Theory: Balance Sheets</vt:lpstr>
      <vt:lpstr>Model with Intermediaries – new policy</vt:lpstr>
      <vt:lpstr>Optimal policy: (1) MoPo + (2) MacroPru</vt:lpstr>
      <vt:lpstr>Optimal policy: (1) MoPo + (2) MacroPru</vt:lpstr>
      <vt:lpstr>Optimal policy: (1) MoPo + (2) MacroPru</vt:lpstr>
      <vt:lpstr>Optimal policy: (1) MoPo + (2) MacroPru</vt:lpstr>
      <vt:lpstr>Optimal policy: (1) MoPo + (2) MacroPru</vt:lpstr>
      <vt:lpstr>Optimizing over η</vt:lpstr>
      <vt:lpstr>Optimal policy, (1) MoPo only</vt:lpstr>
      <vt:lpstr>Take-aways of Optimal Policy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Markus K. Brunnermeier</dc:creator>
  <cp:lastModifiedBy>Markus K. Brunnermeier</cp:lastModifiedBy>
  <cp:revision>475</cp:revision>
  <cp:lastPrinted>2020-09-02T01:17:03Z</cp:lastPrinted>
  <dcterms:created xsi:type="dcterms:W3CDTF">2020-05-22T02:43:19Z</dcterms:created>
  <dcterms:modified xsi:type="dcterms:W3CDTF">2021-10-14T21:44:02Z</dcterms:modified>
</cp:coreProperties>
</file>