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61"/>
  </p:notesMasterIdLst>
  <p:sldIdLst>
    <p:sldId id="1465" r:id="rId2"/>
    <p:sldId id="1489" r:id="rId3"/>
    <p:sldId id="1491" r:id="rId4"/>
    <p:sldId id="1404" r:id="rId5"/>
    <p:sldId id="1348" r:id="rId6"/>
    <p:sldId id="1347" r:id="rId7"/>
    <p:sldId id="1406" r:id="rId8"/>
    <p:sldId id="1405" r:id="rId9"/>
    <p:sldId id="1360" r:id="rId10"/>
    <p:sldId id="1423" r:id="rId11"/>
    <p:sldId id="1407" r:id="rId12"/>
    <p:sldId id="1167" r:id="rId13"/>
    <p:sldId id="1156" r:id="rId14"/>
    <p:sldId id="1368" r:id="rId15"/>
    <p:sldId id="1492" r:id="rId16"/>
    <p:sldId id="1493" r:id="rId17"/>
    <p:sldId id="1494" r:id="rId18"/>
    <p:sldId id="1365" r:id="rId19"/>
    <p:sldId id="1495" r:id="rId20"/>
    <p:sldId id="1497" r:id="rId21"/>
    <p:sldId id="1496" r:id="rId22"/>
    <p:sldId id="1367" r:id="rId23"/>
    <p:sldId id="1410" r:id="rId24"/>
    <p:sldId id="1366" r:id="rId25"/>
    <p:sldId id="1369" r:id="rId26"/>
    <p:sldId id="1370" r:id="rId27"/>
    <p:sldId id="1411" r:id="rId28"/>
    <p:sldId id="1371" r:id="rId29"/>
    <p:sldId id="1374" r:id="rId30"/>
    <p:sldId id="1372" r:id="rId31"/>
    <p:sldId id="1373" r:id="rId32"/>
    <p:sldId id="1412" r:id="rId33"/>
    <p:sldId id="1375" r:id="rId34"/>
    <p:sldId id="1377" r:id="rId35"/>
    <p:sldId id="1378" r:id="rId36"/>
    <p:sldId id="1379" r:id="rId37"/>
    <p:sldId id="1380" r:id="rId38"/>
    <p:sldId id="1417" r:id="rId39"/>
    <p:sldId id="1416" r:id="rId40"/>
    <p:sldId id="1383" r:id="rId41"/>
    <p:sldId id="1384" r:id="rId42"/>
    <p:sldId id="1385" r:id="rId43"/>
    <p:sldId id="1424" r:id="rId44"/>
    <p:sldId id="1386" r:id="rId45"/>
    <p:sldId id="1387" r:id="rId46"/>
    <p:sldId id="1418" r:id="rId47"/>
    <p:sldId id="1490" r:id="rId48"/>
    <p:sldId id="1414" r:id="rId49"/>
    <p:sldId id="1498" r:id="rId50"/>
    <p:sldId id="1389" r:id="rId51"/>
    <p:sldId id="1420" r:id="rId52"/>
    <p:sldId id="1394" r:id="rId53"/>
    <p:sldId id="1396" r:id="rId54"/>
    <p:sldId id="1397" r:id="rId55"/>
    <p:sldId id="1398" r:id="rId56"/>
    <p:sldId id="1399" r:id="rId57"/>
    <p:sldId id="1400" r:id="rId58"/>
    <p:sldId id="1421" r:id="rId59"/>
    <p:sldId id="1413" r:id="rId60"/>
  </p:sldIdLst>
  <p:sldSz cx="16256000" cy="9144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051840-0807-4006-AB4E-BA9CE51740F0}">
          <p14:sldIdLst>
            <p14:sldId id="1465"/>
          </p14:sldIdLst>
        </p14:section>
        <p14:section name="Default Section" id="{84CFE2F9-19CB-4D20-9179-B4E9AD27FA96}">
          <p14:sldIdLst>
            <p14:sldId id="1489"/>
          </p14:sldIdLst>
        </p14:section>
        <p14:section name="Challenge" id="{1E93CD6D-822C-48CD-8CFB-3298BD7DADFD}">
          <p14:sldIdLst>
            <p14:sldId id="1491"/>
          </p14:sldIdLst>
        </p14:section>
        <p14:section name="wealfare analysis" id="{98BF81B8-D176-194D-B343-6FC273CF2BEA}">
          <p14:sldIdLst>
            <p14:sldId id="1404"/>
            <p14:sldId id="1348"/>
            <p14:sldId id="1347"/>
            <p14:sldId id="1406"/>
            <p14:sldId id="1405"/>
            <p14:sldId id="1360"/>
            <p14:sldId id="1423"/>
          </p14:sldIdLst>
        </p14:section>
        <p14:section name="1 Sector + Stochastic idio risk" id="{F2D1ABDA-38FC-934A-B09D-4F55C9479C97}">
          <p14:sldIdLst>
            <p14:sldId id="1407"/>
            <p14:sldId id="1167"/>
            <p14:sldId id="1156"/>
            <p14:sldId id="1368"/>
            <p14:sldId id="1492"/>
            <p14:sldId id="1493"/>
            <p14:sldId id="1494"/>
            <p14:sldId id="1365"/>
            <p14:sldId id="1495"/>
            <p14:sldId id="1497"/>
            <p14:sldId id="1496"/>
            <p14:sldId id="1367"/>
          </p14:sldIdLst>
        </p14:section>
        <p14:section name="Exogenous eta - switching type" id="{78802559-29EC-994C-BCA5-AE793F3D5D46}">
          <p14:sldIdLst>
            <p14:sldId id="1410"/>
            <p14:sldId id="1366"/>
            <p14:sldId id="1369"/>
            <p14:sldId id="1370"/>
            <p14:sldId id="1411"/>
            <p14:sldId id="1371"/>
            <p14:sldId id="1374"/>
            <p14:sldId id="1372"/>
            <p14:sldId id="1373"/>
          </p14:sldIdLst>
        </p14:section>
        <p14:section name="Non-switching type" id="{C72357C4-8F36-FE41-9853-E3363026F3BE}">
          <p14:sldIdLst>
            <p14:sldId id="1412"/>
            <p14:sldId id="1375"/>
            <p14:sldId id="1377"/>
            <p14:sldId id="1378"/>
            <p14:sldId id="1379"/>
            <p14:sldId id="1380"/>
            <p14:sldId id="1417"/>
            <p14:sldId id="1416"/>
            <p14:sldId id="1383"/>
            <p14:sldId id="1384"/>
            <p14:sldId id="1385"/>
            <p14:sldId id="1424"/>
            <p14:sldId id="1386"/>
            <p14:sldId id="1387"/>
            <p14:sldId id="1418"/>
          </p14:sldIdLst>
        </p14:section>
        <p14:section name="New policy" id="{18B07157-97EB-1E41-9623-9A7CE3598D46}">
          <p14:sldIdLst>
            <p14:sldId id="1490"/>
            <p14:sldId id="1414"/>
            <p14:sldId id="1498"/>
            <p14:sldId id="1389"/>
            <p14:sldId id="1420"/>
            <p14:sldId id="1394"/>
            <p14:sldId id="1396"/>
            <p14:sldId id="1397"/>
            <p14:sldId id="1398"/>
            <p14:sldId id="1399"/>
            <p14:sldId id="1400"/>
            <p14:sldId id="1421"/>
            <p14:sldId id="1413"/>
          </p14:sldIdLst>
        </p14:section>
        <p14:section name="Extra Slides" id="{9D751E33-7810-428D-9F9F-3B24883D2AC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E84"/>
    <a:srgbClr val="8C948C"/>
    <a:srgbClr val="1CADE4"/>
    <a:srgbClr val="92CBEF"/>
    <a:srgbClr val="FFCC66"/>
    <a:srgbClr val="A6ACA6"/>
    <a:srgbClr val="7A807A"/>
    <a:srgbClr val="62A39F"/>
    <a:srgbClr val="B71A19"/>
    <a:srgbClr val="783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8" autoAdjust="0"/>
    <p:restoredTop sz="85369" autoAdjust="0"/>
  </p:normalViewPr>
  <p:slideViewPr>
    <p:cSldViewPr snapToGrid="0">
      <p:cViewPr varScale="1">
        <p:scale>
          <a:sx n="119" d="100"/>
          <a:sy n="119" d="100"/>
        </p:scale>
        <p:origin x="32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6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6366-3BA8-4424-B128-47774AD6A6B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57281-7219-4CD9-8F7B-AA936CF84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5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3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7E84"/>
                </a:solidFill>
              </a:defRPr>
            </a:lvl1pPr>
          </a:lstStyle>
          <a:p>
            <a:fld id="{DDE82227-37B3-43BC-ADC8-5578DB9E1C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D2157F-F89D-466F-9CA6-B4A846B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0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37628" y="1669473"/>
            <a:ext cx="3505200" cy="6777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171" y="1669473"/>
            <a:ext cx="11817313" cy="687847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D2157F-F89D-466F-9CA6-B4A846B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9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573" y="1530350"/>
            <a:ext cx="15342084" cy="3183467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573" y="5242368"/>
            <a:ext cx="12192000" cy="925676"/>
          </a:xfrm>
        </p:spPr>
        <p:txBody>
          <a:bodyPr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1573" y="8561095"/>
            <a:ext cx="2375409" cy="533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573" y="8547947"/>
            <a:ext cx="14469069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9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9133" y="8547947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514" y="8547947"/>
            <a:ext cx="14291997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72" y="1490132"/>
            <a:ext cx="7613228" cy="7071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490133"/>
            <a:ext cx="7680958" cy="7071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72" y="1447800"/>
            <a:ext cx="5949529" cy="1752902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6682" y="1447800"/>
            <a:ext cx="9003876" cy="6967583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173" y="3333266"/>
            <a:ext cx="5949528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72" y="1530773"/>
            <a:ext cx="15497386" cy="701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21654" y="8561095"/>
            <a:ext cx="988904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57426709-093A-476B-97F5-7029BDCDAF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B53583-44CC-4817-8C58-D6664AE1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 rot="298739">
            <a:off x="6971343" y="8563057"/>
            <a:ext cx="11653936" cy="10636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172" y="8547947"/>
            <a:ext cx="14401339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799" r:id="rId1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Tx/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1pPr>
      <a:lvl2pPr marL="64008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2pPr>
      <a:lvl3pPr marL="91440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3pPr>
      <a:lvl4pPr marL="118872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4pPr>
      <a:lvl5pPr marL="146304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1.png"/><Relationship Id="rId4" Type="http://schemas.openxmlformats.org/officeDocument/2006/relationships/image" Target="../media/image5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3AB-1E76-404D-97BE-CFD45DA8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73" y="1392865"/>
            <a:ext cx="15342084" cy="4853763"/>
          </a:xfrm>
        </p:spPr>
        <p:txBody>
          <a:bodyPr>
            <a:normAutofit/>
          </a:bodyPr>
          <a:lstStyle/>
          <a:p>
            <a:r>
              <a:rPr lang="en-US" sz="7300" b="1" dirty="0">
                <a:solidFill>
                  <a:srgbClr val="667E84"/>
                </a:solidFill>
              </a:rPr>
              <a:t>Modern Macro, Money, and </a:t>
            </a:r>
            <a:br>
              <a:rPr lang="en-US" sz="7300" b="1" dirty="0">
                <a:solidFill>
                  <a:srgbClr val="667E84"/>
                </a:solidFill>
              </a:rPr>
            </a:br>
            <a:r>
              <a:rPr lang="en-US" sz="7300" b="1" dirty="0">
                <a:solidFill>
                  <a:srgbClr val="667E84"/>
                </a:solidFill>
              </a:rPr>
              <a:t>International Finance</a:t>
            </a:r>
            <a:br>
              <a:rPr lang="en-US" sz="7300" dirty="0">
                <a:solidFill>
                  <a:srgbClr val="667E84"/>
                </a:solidFill>
              </a:rPr>
            </a:br>
            <a:r>
              <a:rPr lang="en-US" sz="4800" dirty="0">
                <a:solidFill>
                  <a:srgbClr val="667E84"/>
                </a:solidFill>
              </a:rPr>
              <a:t>Eco 529</a:t>
            </a:r>
            <a:br>
              <a:rPr lang="en-US" sz="4800" dirty="0">
                <a:solidFill>
                  <a:srgbClr val="667E84"/>
                </a:solidFill>
              </a:rPr>
            </a:br>
            <a:r>
              <a:rPr lang="en-US" sz="4800" b="1" dirty="0">
                <a:solidFill>
                  <a:srgbClr val="667E84"/>
                </a:solidFill>
              </a:rPr>
              <a:t>Lecture 12: Welfare – Optimal Policy</a:t>
            </a:r>
            <a:br>
              <a:rPr lang="en-US" sz="4800" b="1" dirty="0">
                <a:solidFill>
                  <a:srgbClr val="667E84"/>
                </a:solidFill>
              </a:rPr>
            </a:br>
            <a:br>
              <a:rPr lang="en-US" sz="4800" b="1" dirty="0">
                <a:solidFill>
                  <a:srgbClr val="667E84"/>
                </a:solidFill>
              </a:rPr>
            </a:br>
            <a:endParaRPr lang="en-US" sz="3600" dirty="0">
              <a:solidFill>
                <a:srgbClr val="667E8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C50A0-E1F6-4C23-B605-0F21E693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573" y="5917019"/>
            <a:ext cx="12192000" cy="1201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Markus K. Brunnermeier</a:t>
            </a:r>
          </a:p>
          <a:p>
            <a:pPr>
              <a:lnSpc>
                <a:spcPct val="80000"/>
              </a:lnSpc>
            </a:pPr>
            <a:r>
              <a:rPr lang="en-US" dirty="0"/>
              <a:t>Princeton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59DC4-A40A-4BD2-8CED-1786A93A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59D-1188-804C-AF34-6753D9B20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79" y="1527048"/>
                <a:ext cx="13835862" cy="7300899"/>
              </a:xfrm>
            </p:spPr>
            <p:txBody>
              <a:bodyPr/>
              <a:lstStyle/>
              <a:p>
                <a:r>
                  <a:rPr lang="en-US" dirty="0"/>
                  <a:t>Intermediaries (Pareto weight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Households (Pareto weight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8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59D-1188-804C-AF34-6753D9B20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79" y="1527048"/>
                <a:ext cx="13835862" cy="7300899"/>
              </a:xfrm>
              <a:blipFill>
                <a:blip r:embed="rId2"/>
                <a:stretch>
                  <a:fillRect l="-1145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8E2BE-6374-094D-AD81-EC3356EA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7DBA1B-9B17-ED43-B114-A5B71DC4F9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Welfare of Intermediaries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HH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7DBA1B-9B17-ED43-B114-A5B71DC4F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49" t="-10526"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65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Expected Utility/Value function with log-utility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667E84"/>
                    </a:solidFill>
                  </a:rPr>
                  <a:t>One sector model with stochastic idiosyncratic volatility</a:t>
                </a:r>
              </a:p>
              <a:p>
                <a:endParaRPr lang="en-US" dirty="0"/>
              </a:p>
              <a:p>
                <a:r>
                  <a:rPr lang="en-US" dirty="0"/>
                  <a:t>Two sector model </a:t>
                </a:r>
              </a:p>
              <a:p>
                <a:pPr lvl="1"/>
                <a:r>
                  <a:rPr lang="en-US" dirty="0"/>
                  <a:t>with exogenous net worth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endogenous wealth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I theory (with two technologies)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70CC0-0F13-4A6B-B0DA-B0E88C0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EC4F-5E5F-421E-8C8F-F766C34B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55162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7C061AE-54F6-E84C-8B5B-F4645304F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885676" cy="78564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467" dirty="0"/>
                  <a:t>Agent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467" dirty="0"/>
                  <a:t>’s preferences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e>
                    </m:d>
                  </m:oMath>
                </a14:m>
                <a:endParaRPr lang="en-US" sz="3467" dirty="0"/>
              </a:p>
              <a:p>
                <a:r>
                  <a:rPr lang="en-US" sz="3467" dirty="0"/>
                  <a:t>Each agent operates one firm</a:t>
                </a:r>
              </a:p>
              <a:p>
                <a:pPr lvl="1"/>
                <a:r>
                  <a:rPr lang="en-US" dirty="0"/>
                  <a:t>Output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Physical capital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𝑑𝑡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609585" lvl="1" indent="0">
                  <a:buNone/>
                </a:pPr>
                <a:endParaRPr lang="en-US" dirty="0"/>
              </a:p>
              <a:p>
                <a:pPr lvl="1">
                  <a:buClr>
                    <a:schemeClr val="tx1"/>
                  </a:buClr>
                </a:pPr>
                <a:r>
                  <a:rPr lang="en-US" sz="2933" dirty="0">
                    <a:solidFill>
                      <a:srgbClr val="667E84"/>
                    </a:solidFill>
                  </a:rPr>
                  <a:t>Idiosyncratic risk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3467" i="1" dirty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33" dirty="0">
                    <a:solidFill>
                      <a:srgbClr val="667E84"/>
                    </a:solidFill>
                  </a:rPr>
                  <a:t>is stochastic</a:t>
                </a:r>
                <a:r>
                  <a:rPr lang="en-US" sz="2933" dirty="0">
                    <a:solidFill>
                      <a:srgbClr val="C00000"/>
                    </a:solidFill>
                  </a:rPr>
                  <a:t> </a:t>
                </a:r>
                <a:r>
                  <a:rPr lang="en-US" sz="2933" dirty="0"/>
                  <a:t>(hence a state variable)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467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3467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467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67" i="1" dirty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467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67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4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67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467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467" i="1" dirty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3467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467" i="1" dirty="0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467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467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34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467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467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467" i="1" dirty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3733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33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733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bSup>
                    </m:oMath>
                  </m:oMathPara>
                </a14:m>
                <a:endParaRPr lang="en-US" sz="2933" dirty="0"/>
              </a:p>
              <a:p>
                <a:pPr marL="609585" lvl="1" indent="0">
                  <a:buNone/>
                </a:pPr>
                <a:r>
                  <a:rPr lang="en-US" sz="2933" dirty="0"/>
                  <a:t>	e.g. CIR process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67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67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467" b="0" i="1" dirty="0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467" i="1" dirty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sz="3467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467" dirty="0">
                    <a:solidFill>
                      <a:srgbClr val="667E84"/>
                    </a:solidFill>
                  </a:rPr>
                  <a:t>Financial Friction: </a:t>
                </a:r>
                <a:r>
                  <a:rPr lang="en-US" sz="3467" dirty="0"/>
                  <a:t>Incomplete markets: Agents cannot share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endParaRPr lang="en-US" sz="3467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7C061AE-54F6-E84C-8B5B-F4645304F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885676" cy="7856467"/>
              </a:xfrm>
              <a:blipFill>
                <a:blip r:embed="rId3"/>
                <a:stretch>
                  <a:fillRect l="-1334" t="-2329" b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Sector Model with Money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6CF0F5-72F5-4EFE-BD65-AF704E389174}"/>
              </a:ext>
            </a:extLst>
          </p:cNvPr>
          <p:cNvCxnSpPr/>
          <p:nvPr/>
        </p:nvCxnSpPr>
        <p:spPr>
          <a:xfrm>
            <a:off x="8813800" y="58216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BB8E4D-A148-4991-9D43-5900F8E1C3A4}"/>
                  </a:ext>
                </a:extLst>
              </p:cNvPr>
              <p:cNvSpPr txBox="1"/>
              <p:nvPr/>
            </p:nvSpPr>
            <p:spPr>
              <a:xfrm>
                <a:off x="12355664" y="5383407"/>
                <a:ext cx="1289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BB8E4D-A148-4991-9D43-5900F8E1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664" y="5383407"/>
                <a:ext cx="128990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C0CC1B4-240F-4B83-ACD2-87D2167DD2B7}"/>
              </a:ext>
            </a:extLst>
          </p:cNvPr>
          <p:cNvSpPr/>
          <p:nvPr/>
        </p:nvSpPr>
        <p:spPr>
          <a:xfrm>
            <a:off x="8790044" y="3664616"/>
            <a:ext cx="1422769" cy="87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A4F5B-0A7F-49FF-B930-67AC353B291A}"/>
              </a:ext>
            </a:extLst>
          </p:cNvPr>
          <p:cNvSpPr/>
          <p:nvPr/>
        </p:nvSpPr>
        <p:spPr>
          <a:xfrm>
            <a:off x="8993244" y="3867816"/>
            <a:ext cx="1422769" cy="87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962BE-A268-4DD1-A916-A83768625319}"/>
              </a:ext>
            </a:extLst>
          </p:cNvPr>
          <p:cNvSpPr/>
          <p:nvPr/>
        </p:nvSpPr>
        <p:spPr>
          <a:xfrm>
            <a:off x="9196444" y="4071016"/>
            <a:ext cx="1422769" cy="87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1D0C3C-795B-416B-95E3-7E25C79AF488}"/>
              </a:ext>
            </a:extLst>
          </p:cNvPr>
          <p:cNvSpPr txBox="1"/>
          <p:nvPr/>
        </p:nvSpPr>
        <p:spPr>
          <a:xfrm rot="16200000">
            <a:off x="10707563" y="4048310"/>
            <a:ext cx="158068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+mj-lt"/>
              </a:rPr>
              <a:t>Net worth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101CF0-7844-44C9-B234-6D9077A8274B}"/>
                  </a:ext>
                </a:extLst>
              </p:cNvPr>
              <p:cNvSpPr/>
              <p:nvPr/>
            </p:nvSpPr>
            <p:spPr>
              <a:xfrm>
                <a:off x="9399644" y="4274216"/>
                <a:ext cx="1395825" cy="8764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101CF0-7844-44C9-B234-6D9077A82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644" y="4274216"/>
                <a:ext cx="1395825" cy="876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8BB51F-7763-492F-9A21-4685C497D3D8}"/>
                  </a:ext>
                </a:extLst>
              </p:cNvPr>
              <p:cNvSpPr txBox="1"/>
              <p:nvPr/>
            </p:nvSpPr>
            <p:spPr>
              <a:xfrm>
                <a:off x="11561592" y="3987814"/>
                <a:ext cx="526490" cy="472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78BB51F-7763-492F-9A21-4685C497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592" y="3987814"/>
                <a:ext cx="526490" cy="472309"/>
              </a:xfrm>
              <a:prstGeom prst="rect">
                <a:avLst/>
              </a:prstGeom>
              <a:blipFill>
                <a:blip r:embed="rId6"/>
                <a:stretch>
                  <a:fillRect r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50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885676" cy="7856467"/>
              </a:xfrm>
            </p:spPr>
            <p:txBody>
              <a:bodyPr>
                <a:normAutofit/>
              </a:bodyPr>
              <a:lstStyle/>
              <a:p>
                <a:r>
                  <a:rPr lang="en-US" sz="3467" dirty="0"/>
                  <a:t>Agent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467" dirty="0"/>
                  <a:t>’s preferences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acc>
                                  </m:sup>
                                </m:sSubSup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e>
                    </m:d>
                  </m:oMath>
                </a14:m>
                <a:endParaRPr lang="en-US" sz="3467" dirty="0"/>
              </a:p>
              <a:p>
                <a:r>
                  <a:rPr lang="en-US" sz="3467" dirty="0"/>
                  <a:t>Each agent operates one firm</a:t>
                </a:r>
              </a:p>
              <a:p>
                <a:pPr lvl="1"/>
                <a:r>
                  <a:rPr lang="en-US" dirty="0"/>
                  <a:t>Output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Physical capital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𝑑𝑡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3467" dirty="0">
                    <a:solidFill>
                      <a:srgbClr val="667E84"/>
                    </a:solidFill>
                  </a:rPr>
                  <a:t>Financial Friction: </a:t>
                </a:r>
                <a:r>
                  <a:rPr lang="en-US" sz="3467" dirty="0"/>
                  <a:t>Incomplete markets: Agents cannot share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sz="3200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endParaRPr lang="en-US" sz="3467" dirty="0"/>
              </a:p>
              <a:p>
                <a:pPr>
                  <a:buClr>
                    <a:schemeClr val="tx1"/>
                  </a:buClr>
                </a:pPr>
                <a:r>
                  <a:rPr lang="en-US" sz="3467" dirty="0">
                    <a:solidFill>
                      <a:srgbClr val="FFC000"/>
                    </a:solidFill>
                  </a:rPr>
                  <a:t>Outside money/Gov. bond</a:t>
                </a:r>
                <a:endParaRPr lang="en-US" sz="3467" dirty="0"/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9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33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933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933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33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933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933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933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933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933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sz="2933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9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sz="2933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933" dirty="0"/>
              </a:p>
              <a:p>
                <a:pPr marL="609585" lvl="1" indent="0">
                  <a:buNone/>
                </a:pPr>
                <a:r>
                  <a:rPr lang="en-US" sz="2933" dirty="0"/>
                  <a:t>State variable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933" dirty="0"/>
                  <a:t>: -- Monetary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33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933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33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933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933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sz="29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33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933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33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933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9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885676" cy="7856467"/>
              </a:xfrm>
              <a:blipFill>
                <a:blip r:embed="rId2"/>
                <a:stretch>
                  <a:fillRect l="-1334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Sector Model with Money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90044" y="3664616"/>
            <a:ext cx="1422769" cy="87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8993244" y="3867816"/>
            <a:ext cx="1422769" cy="87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9196444" y="4071016"/>
            <a:ext cx="1422769" cy="87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00089" y="2512867"/>
            <a:ext cx="28523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93622" y="2164857"/>
            <a:ext cx="3385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05545" y="2162407"/>
            <a:ext cx="29848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L</a:t>
            </a:r>
            <a:endParaRPr lang="en-US" sz="2400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215819" y="2513060"/>
            <a:ext cx="0" cy="1746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84850" y="2772007"/>
            <a:ext cx="1395825" cy="877925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260592" y="2776373"/>
            <a:ext cx="1383188" cy="1676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003289" y="2716067"/>
            <a:ext cx="28523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6822" y="2368057"/>
            <a:ext cx="3385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8745" y="2365607"/>
            <a:ext cx="29848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L</a:t>
            </a:r>
            <a:endParaRPr lang="en-US" sz="2400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29470" y="2705854"/>
            <a:ext cx="0" cy="1543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88050" y="2978489"/>
            <a:ext cx="1395825" cy="859403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0463792" y="2987003"/>
            <a:ext cx="1383188" cy="1267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9206489" y="2919267"/>
            <a:ext cx="28523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00022" y="2571257"/>
            <a:ext cx="3385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11945" y="2568807"/>
            <a:ext cx="29848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L</a:t>
            </a:r>
            <a:endParaRPr lang="en-US" sz="2400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24954" y="2919459"/>
            <a:ext cx="0" cy="1192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191250" y="3183262"/>
            <a:ext cx="1395825" cy="842399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10666992" y="3174963"/>
            <a:ext cx="1383188" cy="1064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409689" y="3107227"/>
            <a:ext cx="28523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03222" y="2774457"/>
            <a:ext cx="33855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015145" y="2772007"/>
            <a:ext cx="29848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+mj-lt"/>
              </a:rPr>
              <a:t>L</a:t>
            </a:r>
            <a:endParaRPr lang="en-US" sz="240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827962" y="3107227"/>
            <a:ext cx="0" cy="2217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394450" y="3372961"/>
            <a:ext cx="1395825" cy="871332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Money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869999" y="3366307"/>
            <a:ext cx="1383188" cy="1779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10707563" y="4048310"/>
            <a:ext cx="158068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+mj-lt"/>
              </a:rPr>
              <a:t>Net worth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99644" y="4274216"/>
                <a:ext cx="1395825" cy="8764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644" y="4274216"/>
                <a:ext cx="1395825" cy="876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61592" y="3987814"/>
                <a:ext cx="526490" cy="472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592" y="3987814"/>
                <a:ext cx="526490" cy="472309"/>
              </a:xfrm>
              <a:prstGeom prst="rect">
                <a:avLst/>
              </a:prstGeom>
              <a:blipFill>
                <a:blip r:embed="rId4"/>
                <a:stretch>
                  <a:fillRect r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FFAD42A-4DE4-4D5C-8EEB-CCD189347F80}"/>
                  </a:ext>
                </a:extLst>
              </p:cNvPr>
              <p:cNvSpPr txBox="1"/>
              <p:nvPr/>
            </p:nvSpPr>
            <p:spPr>
              <a:xfrm>
                <a:off x="12355664" y="5383407"/>
                <a:ext cx="1289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FFAD42A-4DE4-4D5C-8EEB-CCD189347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664" y="5383407"/>
                <a:ext cx="128990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92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1CF62-749D-0E4A-8DF2-158392EBD7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2214989" cy="77929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Dynamics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acc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p>
                              </m:sSup>
                            </m:sup>
                          </m:sSubSup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Total wealth as numeraire has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Money has return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p>
                                      </m:sSub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lim>
                      </m:limLow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lim>
                      </m:limLow>
                      <m:r>
                        <a:rPr lang="en-US" sz="3200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Money valuation (FTPL) equation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667E8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667E8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667E84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Without policy, equation 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733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𝜗</m:t>
                          </m:r>
                        </m:sup>
                      </m:sSubSup>
                      <m:r>
                        <a:rPr lang="en-US" sz="3733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7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733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373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733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3733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733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733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733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733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733" dirty="0"/>
              </a:p>
              <a:p>
                <a:pPr marL="609585" lvl="1" indent="0">
                  <a:buNone/>
                </a:pPr>
                <a:r>
                  <a:rPr lang="en-US" dirty="0"/>
                  <a:t>has a unique solution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sufficiently large)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1CF62-749D-0E4A-8DF2-158392EBD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2214989" cy="7792905"/>
              </a:xfrm>
              <a:blipFill>
                <a:blip r:embed="rId3"/>
                <a:stretch>
                  <a:fillRect l="-1198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43D8-8E18-7340-ADD9-8069E9BB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6DFD0-B8EC-4646-8416-1D29F524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Sector Model with Money</a:t>
            </a:r>
          </a:p>
        </p:txBody>
      </p:sp>
    </p:spTree>
    <p:extLst>
      <p:ext uri="{BB962C8B-B14F-4D97-AF65-F5344CB8AC3E}">
        <p14:creationId xmlns:p14="http://schemas.microsoft.com/office/powerpoint/2010/main" val="148264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F88A15-455D-4B0F-9E51-C2C7B456CC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0143992" cy="73634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Recall Equilibrium</a:t>
                </a:r>
              </a:p>
              <a:p>
                <a:r>
                  <a:rPr lang="en-US" sz="3467" dirty="0"/>
                  <a:t>Price of physical capital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467" dirty="0"/>
              </a:p>
              <a:p>
                <a:r>
                  <a:rPr lang="en-US" sz="3467" dirty="0"/>
                  <a:t>Price of nominal capital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467" dirty="0"/>
              </a:p>
              <a:p>
                <a:r>
                  <a:rPr lang="en-US" sz="3467" dirty="0"/>
                  <a:t>Optimal investment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467" dirty="0"/>
              </a:p>
              <a:p>
                <a:pPr>
                  <a:lnSpc>
                    <a:spcPct val="110000"/>
                  </a:lnSpc>
                </a:pPr>
                <a:r>
                  <a:rPr lang="en-US" sz="3467" dirty="0"/>
                  <a:t>Fraction of nominal wealth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4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467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altLang="zh-CN" sz="3467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467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F88A15-455D-4B0F-9E51-C2C7B456C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0143992" cy="7363460"/>
              </a:xfrm>
              <a:blipFill>
                <a:blip r:embed="rId2"/>
                <a:stretch>
                  <a:fillRect l="-162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11365-92E1-4AD0-8FEE-FCC30BDA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99BF1-3DDF-43A3-B601-C8476A30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Sector Model with Money/Gov. Bond</a:t>
            </a:r>
          </a:p>
        </p:txBody>
      </p:sp>
    </p:spTree>
    <p:extLst>
      <p:ext uri="{BB962C8B-B14F-4D97-AF65-F5344CB8AC3E}">
        <p14:creationId xmlns:p14="http://schemas.microsoft.com/office/powerpoint/2010/main" val="392116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05F7931-DFE1-48F6-98E3-1F5FA85AF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1113810" cy="7017174"/>
              </a:xfrm>
            </p:spPr>
            <p:txBody>
              <a:bodyPr/>
              <a:lstStyle/>
              <a:p>
                <a:r>
                  <a:rPr lang="en-US" dirty="0"/>
                  <a:t>Welfare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>
                                              <a:latin typeface="Cambria Math" panose="02040503050406030204" pitchFamily="18" charset="0"/>
                                            </a:rPr>
                                            <m:t>𝜿</m:t>
                                          </m:r>
                                        </m:e>
                                        <m:sub>
                                          <m:r>
                                            <a:rPr lang="en-US" sz="3200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𝜄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𝜄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05F7931-DFE1-48F6-98E3-1F5FA85AF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1113810" cy="7017174"/>
              </a:xfrm>
              <a:blipFill>
                <a:blip r:embed="rId2"/>
                <a:stretch>
                  <a:fillRect l="-1481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939D2-9AEC-4724-9F52-D4501295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12F894-E1F8-4276-A346-F4D0F645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B58F8F-E82A-47B0-B73B-0A2DF45115DD}"/>
                  </a:ext>
                </a:extLst>
              </p:cNvPr>
              <p:cNvSpPr/>
              <p:nvPr/>
            </p:nvSpPr>
            <p:spPr>
              <a:xfrm>
                <a:off x="5011835" y="3353592"/>
                <a:ext cx="4342376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f>
                                        <m:fPr>
                                          <m:ctrlP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1600" i="1" smtClean="0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sz="1600" i="1" smtClean="0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smtClean="0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B58F8F-E82A-47B0-B73B-0A2DF4511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35" y="3353592"/>
                <a:ext cx="4342376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A2A153F9-4240-4839-924E-D566DA91B466}"/>
              </a:ext>
            </a:extLst>
          </p:cNvPr>
          <p:cNvSpPr/>
          <p:nvPr/>
        </p:nvSpPr>
        <p:spPr>
          <a:xfrm rot="5400000">
            <a:off x="7005612" y="593699"/>
            <a:ext cx="354825" cy="5255171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66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6B6878-E56C-4B95-AFD4-4531A25B1ABB}"/>
              </a:ext>
            </a:extLst>
          </p:cNvPr>
          <p:cNvSpPr/>
          <p:nvPr/>
        </p:nvSpPr>
        <p:spPr>
          <a:xfrm rot="5400000">
            <a:off x="7538648" y="2374409"/>
            <a:ext cx="166425" cy="8776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9149F-C110-41C7-8F7E-8FF478FCACA2}"/>
                  </a:ext>
                </a:extLst>
              </p:cNvPr>
              <p:cNvSpPr txBox="1"/>
              <p:nvPr/>
            </p:nvSpPr>
            <p:spPr>
              <a:xfrm>
                <a:off x="7216063" y="2797651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9149F-C110-41C7-8F7E-8FF478FCA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63" y="2797651"/>
                <a:ext cx="74732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1EC7B421-0E2A-49A2-8B90-FE37E3D655F7}"/>
              </a:ext>
            </a:extLst>
          </p:cNvPr>
          <p:cNvSpPr/>
          <p:nvPr/>
        </p:nvSpPr>
        <p:spPr>
          <a:xfrm rot="5400000">
            <a:off x="3367728" y="3702615"/>
            <a:ext cx="354825" cy="349234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66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64E363-80F8-45BE-914D-480DAB529FF8}"/>
                  </a:ext>
                </a:extLst>
              </p:cNvPr>
              <p:cNvSpPr/>
              <p:nvPr/>
            </p:nvSpPr>
            <p:spPr>
              <a:xfrm>
                <a:off x="1313237" y="5728974"/>
                <a:ext cx="4463803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600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sz="16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1600" i="1" smtClean="0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 smtClean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sz="1600" i="1" smtClean="0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smtClean="0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667E84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64E363-80F8-45BE-914D-480DAB529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237" y="5728974"/>
                <a:ext cx="4463803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4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A5959E-246F-43F3-9F4F-6B72F8246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1813464" cy="701717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Welfare is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67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67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67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667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sz="2667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  <m:r>
                                                <a:rPr lang="en-US" sz="2667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+1−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67" i="1" smtClean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67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67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667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sz="2667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667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ctrlP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  <m:r>
                                                    <a:rPr lang="en-US" sz="2667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  <m: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  <m:d>
                                                <m:dPr>
                                                  <m:ctrlP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  <m:t>1−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667" i="1" smtClean="0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67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𝜗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67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  <m:r>
                                                <a:rPr lang="en-US" sz="2667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+1−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67" i="1" smtClean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67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67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667" i="1" smtClean="0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67" i="1" smtClean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67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67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667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667" i="1" dirty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667" i="1" dirty="0">
                  <a:latin typeface="Cambria Math" panose="02040503050406030204" pitchFamily="18" charset="0"/>
                </a:endParaRPr>
              </a:p>
              <a:p>
                <a:pPr marL="609585" lvl="1" indent="0">
                  <a:buNone/>
                </a:pPr>
                <a:endParaRPr lang="en-US" dirty="0"/>
              </a:p>
              <a:p>
                <a:pPr marL="609585" lvl="1" indent="0">
                  <a:buNone/>
                </a:pPr>
                <a:endParaRPr lang="en-US" dirty="0"/>
              </a:p>
              <a:p>
                <a:pPr marL="609585" lvl="1" indent="0">
                  <a:buNone/>
                </a:pPr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Lemma: </a:t>
                </a:r>
                <a:r>
                  <a:rPr lang="en-US" dirty="0"/>
                  <a:t>Problem collapses to a static problem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be the maximizer of welfare (optimal policy)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+1−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A5959E-246F-43F3-9F4F-6B72F8246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1813464" cy="7017174"/>
              </a:xfrm>
              <a:blipFill>
                <a:blip r:embed="rId2"/>
                <a:stretch>
                  <a:fillRect l="-1290" t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02939-563C-41B1-871C-88C7A889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5350F-039E-4705-B9AC-2BD60E05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</p:spTree>
    <p:extLst>
      <p:ext uri="{BB962C8B-B14F-4D97-AF65-F5344CB8AC3E}">
        <p14:creationId xmlns:p14="http://schemas.microsoft.com/office/powerpoint/2010/main" val="181962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707C-6DCC-4946-96EE-3C1ECDE5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B301F-2808-6947-A6B9-4C0B91D5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EEBE4-649C-4641-BB13-06D8CF4B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8" y="1670060"/>
            <a:ext cx="9802707" cy="5014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0849F7-4754-3649-99A0-5166D7974774}"/>
                  </a:ext>
                </a:extLst>
              </p:cNvPr>
              <p:cNvSpPr txBox="1"/>
              <p:nvPr/>
            </p:nvSpPr>
            <p:spPr>
              <a:xfrm>
                <a:off x="552768" y="6965758"/>
                <a:ext cx="688784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Red: equilibrium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+mj-lt"/>
                  </a:rPr>
                  <a:t> in the baseline model</a:t>
                </a:r>
              </a:p>
              <a:p>
                <a:r>
                  <a:rPr lang="en-US" sz="3200" dirty="0">
                    <a:latin typeface="+mj-lt"/>
                  </a:rPr>
                  <a:t>Black: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0849F7-4754-3649-99A0-5166D7974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8" y="6965758"/>
                <a:ext cx="6887848" cy="1077218"/>
              </a:xfrm>
              <a:prstGeom prst="rect">
                <a:avLst/>
              </a:prstGeom>
              <a:blipFill>
                <a:blip r:embed="rId3"/>
                <a:stretch>
                  <a:fillRect l="-2301" t="-6818" r="-132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36ECBA-FB3C-47B5-8B9A-6E65A220F2D1}"/>
                  </a:ext>
                </a:extLst>
              </p:cNvPr>
              <p:cNvSpPr txBox="1"/>
              <p:nvPr/>
            </p:nvSpPr>
            <p:spPr>
              <a:xfrm>
                <a:off x="5098907" y="3227824"/>
                <a:ext cx="5252015" cy="14645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</m:lim>
                    </m:limLow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𝜌𝜙</m:t>
                        </m:r>
                      </m:den>
                    </m:f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</m:oMath>
                </a14:m>
                <a:br>
                  <a:rPr lang="en-US" sz="2400" b="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𝜌𝜙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𝜌𝜙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36ECBA-FB3C-47B5-8B9A-6E65A220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7" y="3227824"/>
                <a:ext cx="5252015" cy="1464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03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AB2E2F-6602-497E-9154-FAB8500DE6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1210792" cy="73634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Money growth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/>
                  <a:t> affects </a:t>
                </a:r>
              </a:p>
              <a:p>
                <a:pPr lvl="1"/>
                <a:r>
                  <a:rPr lang="en-US" dirty="0"/>
                  <a:t>Shadow risk-free rate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(Steady state) inflation in two ways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67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467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467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67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467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3467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467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467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sz="3467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467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3467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467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34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467" i="1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  <m:d>
                                    <m:dPr>
                                      <m:ctrlPr>
                                        <a:rPr lang="en-US" sz="34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467" i="1" smtClean="0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467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3467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34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67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3467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en-US" sz="3467" i="1">
                              <a:latin typeface="Cambria Math" panose="02040503050406030204" pitchFamily="18" charset="0"/>
                            </a:rPr>
                            <m:t>𝑔</m:t>
                          </m:r>
                        </m:lim>
                      </m:limLow>
                    </m:oMath>
                  </m:oMathPara>
                </a14:m>
                <a:endParaRPr lang="en-US" sz="3467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Proposition: </a:t>
                </a: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dirty="0"/>
                  <a:t>For sufficiently large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/>
                  <a:t> welfare maximizing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dirty="0"/>
                  <a:t>Laissez-faire Market outcome is not even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constrained Pareto efficient</a:t>
                </a:r>
                <a:endParaRPr lang="en-US" dirty="0"/>
              </a:p>
              <a:p>
                <a:pPr lvl="2"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dirty="0"/>
                  <a:t>Economic growth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higher</a:t>
                </a:r>
                <a:endParaRPr lang="en-US" sz="1867" dirty="0"/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dirty="0"/>
                  <a:t>Growth maximizing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Tobin (1965)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lvl="4">
                  <a:lnSpc>
                    <a:spcPct val="100000"/>
                  </a:lnSpc>
                  <a:buClr>
                    <a:schemeClr val="tx1"/>
                  </a:buClr>
                </a:pPr>
                <a:endParaRPr lang="en-US" dirty="0"/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Corollary: </a:t>
                </a:r>
                <a:r>
                  <a:rPr lang="en-US" dirty="0"/>
                  <a:t>No super-neutrality of money</a:t>
                </a: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Super-neutrality only w.r.t. part of money growth rate that is used to pay interest on money</a:t>
                </a: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  </a:t>
                </a:r>
                <a:r>
                  <a:rPr lang="en-US" dirty="0"/>
                  <a:t>Nominal money growth rate affects real economic growth </a:t>
                </a:r>
                <a:br>
                  <a:rPr lang="en-US" dirty="0"/>
                </a:br>
                <a:r>
                  <a:rPr lang="en-US" dirty="0"/>
                  <a:t>by distorting portfolio choice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dirty="0"/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No price/wage rigidity, no monopolistic competition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AB2E2F-6602-497E-9154-FAB8500DE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1210792" cy="7363460"/>
              </a:xfrm>
              <a:blipFill>
                <a:blip r:embed="rId2"/>
                <a:stretch>
                  <a:fillRect l="-1196" t="-2649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9F03D-418A-47D0-A7F2-5FDE719C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123B7-DD58-4119-9C14-5257A89B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Pecuniary Externality Explanation</a:t>
            </a:r>
          </a:p>
        </p:txBody>
      </p:sp>
    </p:spTree>
    <p:extLst>
      <p:ext uri="{BB962C8B-B14F-4D97-AF65-F5344CB8AC3E}">
        <p14:creationId xmlns:p14="http://schemas.microsoft.com/office/powerpoint/2010/main" val="7444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27B91E-EFE8-4855-B148-A6F76F7F0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5497386" cy="73634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One sector model with </a:t>
                </a:r>
                <a:r>
                  <a:rPr lang="en-US" dirty="0" err="1"/>
                  <a:t>idio</a:t>
                </a:r>
                <a:r>
                  <a:rPr lang="en-US" dirty="0"/>
                  <a:t> risk - “The I Theory without I”</a:t>
                </a:r>
                <a:br>
                  <a:rPr lang="en-US" dirty="0"/>
                </a:br>
                <a:r>
                  <a:rPr lang="en-US" sz="2000" dirty="0"/>
                  <a:t>(steady state focus)</a:t>
                </a:r>
                <a:endParaRPr lang="en-US" dirty="0"/>
              </a:p>
              <a:p>
                <a:pPr lvl="1"/>
                <a:r>
                  <a:rPr lang="en-US" dirty="0"/>
                  <a:t>Store of value</a:t>
                </a:r>
              </a:p>
              <a:p>
                <a:pPr lvl="2"/>
                <a:r>
                  <a:rPr lang="en-US" sz="2400" dirty="0"/>
                  <a:t>Insurance role of money </a:t>
                </a:r>
                <a:r>
                  <a:rPr lang="en-US" sz="2400" i="1" dirty="0"/>
                  <a:t>within sector</a:t>
                </a:r>
              </a:p>
              <a:p>
                <a:pPr lvl="1"/>
                <a:r>
                  <a:rPr lang="en-US" dirty="0"/>
                  <a:t>Money as bubble or not</a:t>
                </a:r>
              </a:p>
              <a:p>
                <a:pPr lvl="1"/>
                <a:r>
                  <a:rPr lang="en-US" dirty="0"/>
                  <a:t>Fiscal Theory of the Price Level</a:t>
                </a:r>
              </a:p>
              <a:p>
                <a:pPr lvl="1"/>
                <a:r>
                  <a:rPr lang="en-US" dirty="0"/>
                  <a:t>Medium of Exchange Role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SDF-Liquidity multiplier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Money bubble</a:t>
                </a:r>
              </a:p>
              <a:p>
                <a:r>
                  <a:rPr lang="en-US" dirty="0"/>
                  <a:t>2 sector/type model with money and </a:t>
                </a:r>
                <a:r>
                  <a:rPr lang="en-US" dirty="0" err="1"/>
                  <a:t>idio</a:t>
                </a:r>
                <a:r>
                  <a:rPr lang="en-US" dirty="0"/>
                  <a:t> risk</a:t>
                </a:r>
              </a:p>
              <a:p>
                <a:pPr lvl="1"/>
                <a:r>
                  <a:rPr lang="en-US" dirty="0"/>
                  <a:t>Generic Solution procedure </a:t>
                </a:r>
                <a:r>
                  <a:rPr lang="en-US" sz="1900" dirty="0"/>
                  <a:t>(compared to lecture 03)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Equivalence btw experts producers and intermediaries</a:t>
                </a:r>
              </a:p>
              <a:p>
                <a:pPr lvl="1"/>
                <a:r>
                  <a:rPr lang="en-US" dirty="0"/>
                  <a:t>Real debt vs. nominal debt/money</a:t>
                </a:r>
              </a:p>
              <a:p>
                <a:pPr lvl="2"/>
                <a:r>
                  <a:rPr lang="en-US" sz="2400" dirty="0"/>
                  <a:t>Implicit insurance role of money </a:t>
                </a:r>
                <a:r>
                  <a:rPr lang="en-US" sz="2400" i="1" dirty="0"/>
                  <a:t>across sectors</a:t>
                </a:r>
              </a:p>
              <a:p>
                <a:pPr lvl="1"/>
                <a:r>
                  <a:rPr lang="en-US" dirty="0"/>
                  <a:t>I Theory</a:t>
                </a:r>
              </a:p>
              <a:p>
                <a:r>
                  <a:rPr lang="en-US" dirty="0">
                    <a:solidFill>
                      <a:srgbClr val="667E84"/>
                    </a:solidFill>
                  </a:rPr>
                  <a:t>Welfare analysis</a:t>
                </a:r>
              </a:p>
              <a:p>
                <a:r>
                  <a:rPr lang="en-US" dirty="0">
                    <a:solidFill>
                      <a:srgbClr val="667E84"/>
                    </a:solidFill>
                  </a:rPr>
                  <a:t>Optimal Monetary Policy and Macroprudential Policy</a:t>
                </a:r>
              </a:p>
              <a:p>
                <a:r>
                  <a:rPr lang="en-US" dirty="0"/>
                  <a:t>International Monetary Model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27B91E-EFE8-4855-B148-A6F76F7F0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5497386" cy="7363460"/>
              </a:xfrm>
              <a:blipFill>
                <a:blip r:embed="rId2"/>
                <a:stretch>
                  <a:fillRect l="-944" t="-2318" b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B99-5D37-424D-BFE5-3746386D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BE5CF-A45C-4DE2-822D-75DE653E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Roadmap: Towards the I Theory of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E7930-A72B-43AD-AF3E-4809C05EE7D9}"/>
              </a:ext>
            </a:extLst>
          </p:cNvPr>
          <p:cNvSpPr txBox="1"/>
          <p:nvPr/>
        </p:nvSpPr>
        <p:spPr>
          <a:xfrm rot="16200000">
            <a:off x="11225831" y="7712177"/>
            <a:ext cx="178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Next lectures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FE01E-373A-457B-B2E5-486186F45AE5}"/>
              </a:ext>
            </a:extLst>
          </p:cNvPr>
          <p:cNvSpPr txBox="1"/>
          <p:nvPr/>
        </p:nvSpPr>
        <p:spPr>
          <a:xfrm rot="16200000">
            <a:off x="11664668" y="5434391"/>
            <a:ext cx="90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79580-1FB9-4043-A2C5-13EE7B0F7AF8}"/>
              </a:ext>
            </a:extLst>
          </p:cNvPr>
          <p:cNvSpPr txBox="1"/>
          <p:nvPr/>
        </p:nvSpPr>
        <p:spPr>
          <a:xfrm rot="16200000">
            <a:off x="10993363" y="2809107"/>
            <a:ext cx="224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Previous lectures</a:t>
            </a:r>
          </a:p>
        </p:txBody>
      </p:sp>
    </p:spTree>
    <p:extLst>
      <p:ext uri="{BB962C8B-B14F-4D97-AF65-F5344CB8AC3E}">
        <p14:creationId xmlns:p14="http://schemas.microsoft.com/office/powerpoint/2010/main" val="39552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E1FCF1-6A76-4890-915F-6461E2980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2"/>
                <a:ext cx="12046522" cy="77656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the planner can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directly, she would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planner can choose instruments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to achieve any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to find the instruments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pPr marL="609585" lvl="1" indent="0">
                  <a:buNone/>
                </a:pPr>
                <a:r>
                  <a:rPr lang="en-US" dirty="0"/>
                  <a:t>	-- solving money valuation equation 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Optimal policy is easier to find than equilibrium outcome </a:t>
                </a:r>
              </a:p>
              <a:p>
                <a:pPr lvl="1"/>
                <a:r>
                  <a:rPr lang="en-US" dirty="0"/>
                  <a:t>differentiation vs. integration (or solve PDEs)</a:t>
                </a:r>
              </a:p>
              <a:p>
                <a:r>
                  <a:rPr lang="en-US" dirty="0">
                    <a:solidFill>
                      <a:srgbClr val="8C948C"/>
                    </a:solidFill>
                  </a:rPr>
                  <a:t>If we choose optimal policy, risk-free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C948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8C948C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8C948C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8C948C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C94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8C948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8C948C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rgbClr val="8C948C"/>
                  </a:solidFill>
                </a:endParaRPr>
              </a:p>
              <a:p>
                <a:pPr marL="609585" lvl="1" indent="0">
                  <a:buNone/>
                </a:pPr>
                <a:r>
                  <a:rPr lang="en-US" sz="3733" dirty="0">
                    <a:solidFill>
                      <a:srgbClr val="8C948C"/>
                    </a:solidFill>
                  </a:rPr>
                  <a:t>declines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733" i="1">
                            <a:solidFill>
                              <a:srgbClr val="8C948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3733" i="1">
                                <a:solidFill>
                                  <a:srgbClr val="8C94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733" i="1">
                                <a:solidFill>
                                  <a:srgbClr val="8C948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3733" i="1">
                            <a:solidFill>
                              <a:srgbClr val="8C948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733" i="1">
                            <a:solidFill>
                              <a:srgbClr val="8C948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733" dirty="0">
                    <a:solidFill>
                      <a:srgbClr val="8C948C"/>
                    </a:solidFill>
                  </a:rPr>
                  <a:t> increases</a:t>
                </a:r>
              </a:p>
              <a:p>
                <a:r>
                  <a:rPr lang="en-US" dirty="0">
                    <a:solidFill>
                      <a:srgbClr val="8C948C"/>
                    </a:solidFill>
                  </a:rPr>
                  <a:t>Nice relationship between baseline and dynamic model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E1FCF1-6A76-4890-915F-6461E2980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2"/>
                <a:ext cx="12046522" cy="7765627"/>
              </a:xfrm>
              <a:blipFill>
                <a:blip r:embed="rId2"/>
                <a:stretch>
                  <a:fillRect l="-1215" t="-2198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FC7E9-A74E-4F41-B826-6B16F734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D5937-7A33-487B-9226-2EB4B272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</p:spTree>
    <p:extLst>
      <p:ext uri="{BB962C8B-B14F-4D97-AF65-F5344CB8AC3E}">
        <p14:creationId xmlns:p14="http://schemas.microsoft.com/office/powerpoint/2010/main" val="167071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E1FCF1-6A76-4890-915F-6461E2980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2"/>
                <a:ext cx="15497386" cy="776562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the planner can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directly, she would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planner can choose instruments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667E84"/>
                    </a:solidFill>
                  </a:rPr>
                  <a:t> </a:t>
                </a:r>
                <a:br>
                  <a:rPr lang="en-US" dirty="0">
                    <a:solidFill>
                      <a:srgbClr val="667E84"/>
                    </a:solidFill>
                  </a:rPr>
                </a:br>
                <a:r>
                  <a:rPr lang="en-US" dirty="0"/>
                  <a:t>to achieve any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to find the instruments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? </a:t>
                </a:r>
              </a:p>
              <a:p>
                <a:pPr marL="609585" lvl="1" indent="0">
                  <a:buNone/>
                </a:pPr>
                <a:r>
                  <a:rPr lang="en-US" dirty="0"/>
                  <a:t>	-- solving money valuation equation </a:t>
                </a:r>
              </a:p>
              <a:p>
                <a:pPr marL="60958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Optimal policy is easier to find than equilibrium outcome </a:t>
                </a:r>
              </a:p>
              <a:p>
                <a:pPr lvl="1"/>
                <a:r>
                  <a:rPr lang="en-US" dirty="0"/>
                  <a:t>differentiation vs. integration (or solve PDEs)</a:t>
                </a:r>
              </a:p>
              <a:p>
                <a:r>
                  <a:rPr lang="en-US" dirty="0">
                    <a:solidFill>
                      <a:srgbClr val="667E84"/>
                    </a:solidFill>
                  </a:rPr>
                  <a:t>If we choose optimal policy, risk-free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>
                  <a:solidFill>
                    <a:srgbClr val="667E84"/>
                  </a:solidFill>
                </a:endParaRPr>
              </a:p>
              <a:p>
                <a:pPr marL="609585" lvl="1" indent="0">
                  <a:buNone/>
                </a:pPr>
                <a:r>
                  <a:rPr lang="en-US" sz="3733" dirty="0">
                    <a:solidFill>
                      <a:srgbClr val="667E84"/>
                    </a:solidFill>
                  </a:rPr>
                  <a:t>declines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7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3733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733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37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733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733" dirty="0">
                    <a:solidFill>
                      <a:srgbClr val="667E84"/>
                    </a:solidFill>
                  </a:rPr>
                  <a:t> increases</a:t>
                </a:r>
              </a:p>
              <a:p>
                <a:r>
                  <a:rPr lang="en-US" dirty="0">
                    <a:solidFill>
                      <a:srgbClr val="667E84"/>
                    </a:solidFill>
                  </a:rPr>
                  <a:t>Nice relationship between baseline and dynamic model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E1FCF1-6A76-4890-915F-6461E2980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2"/>
                <a:ext cx="15497386" cy="7765627"/>
              </a:xfrm>
              <a:blipFill>
                <a:blip r:embed="rId2"/>
                <a:stretch>
                  <a:fillRect l="-944" t="-2198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FC7E9-A74E-4F41-B826-6B16F734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D5937-7A33-487B-9226-2EB4B272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</p:spTree>
    <p:extLst>
      <p:ext uri="{BB962C8B-B14F-4D97-AF65-F5344CB8AC3E}">
        <p14:creationId xmlns:p14="http://schemas.microsoft.com/office/powerpoint/2010/main" val="402483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4D257-E44D-B549-B719-EBEDB4DFB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Add-on: (To be settled later…)</a:t>
                </a:r>
              </a:p>
              <a:p>
                <a:r>
                  <a:rPr lang="en-US" dirty="0"/>
                  <a:t>1. How to find best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Without policy (need to solve for equilibrium)</a:t>
                </a:r>
              </a:p>
              <a:p>
                <a:pPr marL="121917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Step 2: we need to think of the relation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using money evaluation equation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for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21917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And </a:t>
                </a:r>
              </a:p>
              <a:p>
                <a:pPr marL="121917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Need some connection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dirty="0"/>
                  <a:t>, such as taking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risk-free? </a:t>
                </a:r>
              </a:p>
              <a:p>
                <a:r>
                  <a:rPr lang="en-US" dirty="0"/>
                  <a:t>2. plot a figure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they both depends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, can only know it by plotting a figure…</a:t>
                </a:r>
              </a:p>
              <a:p>
                <a:pPr lvl="1"/>
                <a:r>
                  <a:rPr lang="en-US" dirty="0"/>
                  <a:t>How to interpret it? Any economics message? (any effects of the policy.) Need to see the results.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4D257-E44D-B549-B719-EBEDB4DFB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5" t="-2546" r="-734" b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2C27E-7334-4C4C-81C0-BEB9383E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0F53E-3D54-E547-848E-FE50B8F0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9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Expected Utility/Value function with log-utility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One sector model with stochastic idiosyncratic volatility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Two sector model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with exogenously fixed net worth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>
                  <a:solidFill>
                    <a:srgbClr val="667E84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With endogenous wealth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I theory (with two technologies)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70CC0-0F13-4A6B-B0DA-B0E88C0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EC4F-5E5F-421E-8C8F-F766C34B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972850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96EC-0A85-2E48-8A29-52F1F2D0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B7209-35CB-4848-B3E3-F0C9A31D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003C1-7E11-C140-8D47-FA3D38E9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Two Switching Sector model with Exogenous wealth dist.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001EA-B5FB-064F-A57D-B83B160F75F4}"/>
              </a:ext>
            </a:extLst>
          </p:cNvPr>
          <p:cNvSpPr txBox="1"/>
          <p:nvPr/>
        </p:nvSpPr>
        <p:spPr>
          <a:xfrm>
            <a:off x="2785909" y="2580392"/>
            <a:ext cx="2012282" cy="461665"/>
          </a:xfrm>
          <a:prstGeom prst="rect">
            <a:avLst/>
          </a:prstGeom>
          <a:noFill/>
          <a:ln w="12700">
            <a:solidFill>
              <a:srgbClr val="667E8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Intermediaries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00613-EA7F-C04E-A6CD-7F619E749612}"/>
              </a:ext>
            </a:extLst>
          </p:cNvPr>
          <p:cNvSpPr txBox="1"/>
          <p:nvPr/>
        </p:nvSpPr>
        <p:spPr>
          <a:xfrm>
            <a:off x="8119488" y="2580392"/>
            <a:ext cx="1651414" cy="461665"/>
          </a:xfrm>
          <a:prstGeom prst="rect">
            <a:avLst/>
          </a:prstGeom>
          <a:noFill/>
          <a:ln w="12700">
            <a:solidFill>
              <a:srgbClr val="667E8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Households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026392B9-6721-324A-92BD-AF625A2E1F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68622" y="3820"/>
            <a:ext cx="12700" cy="5153145"/>
          </a:xfrm>
          <a:prstGeom prst="curvedConnector3">
            <a:avLst>
              <a:gd name="adj1" fmla="val 3678260"/>
            </a:avLst>
          </a:prstGeom>
          <a:ln w="38100">
            <a:solidFill>
              <a:srgbClr val="667E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289104DE-57A8-D64F-803C-B662C43955C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91349" y="487409"/>
            <a:ext cx="16933" cy="5153915"/>
          </a:xfrm>
          <a:prstGeom prst="curvedConnector3">
            <a:avLst>
              <a:gd name="adj1" fmla="val -3303803"/>
            </a:avLst>
          </a:prstGeom>
          <a:ln w="38100">
            <a:solidFill>
              <a:srgbClr val="667E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79E3B0-BD08-4343-8965-2DA65885B87C}"/>
                  </a:ext>
                </a:extLst>
              </p:cNvPr>
              <p:cNvSpPr/>
              <p:nvPr/>
            </p:nvSpPr>
            <p:spPr>
              <a:xfrm>
                <a:off x="6272513" y="2999141"/>
                <a:ext cx="6728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79E3B0-BD08-4343-8965-2DA65885B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513" y="2999141"/>
                <a:ext cx="6728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777FF7-E9CE-6C41-BA02-E6E4C0CE2FD8}"/>
                  </a:ext>
                </a:extLst>
              </p:cNvPr>
              <p:cNvSpPr/>
              <p:nvPr/>
            </p:nvSpPr>
            <p:spPr>
              <a:xfrm>
                <a:off x="6272513" y="1308274"/>
                <a:ext cx="6617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777FF7-E9CE-6C41-BA02-E6E4C0CE2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513" y="1308274"/>
                <a:ext cx="66178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23CD308-CFF0-1845-8A79-F62FD463B9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14472"/>
                  </p:ext>
                </p:extLst>
              </p:nvPr>
            </p:nvGraphicFramePr>
            <p:xfrm>
              <a:off x="413172" y="3876608"/>
              <a:ext cx="11227538" cy="438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5032">
                      <a:extLst>
                        <a:ext uri="{9D8B030D-6E8A-4147-A177-3AD203B41FA5}">
                          <a16:colId xmlns:a16="http://schemas.microsoft.com/office/drawing/2014/main" val="4012142388"/>
                        </a:ext>
                      </a:extLst>
                    </a:gridCol>
                    <a:gridCol w="3990735">
                      <a:extLst>
                        <a:ext uri="{9D8B030D-6E8A-4147-A177-3AD203B41FA5}">
                          <a16:colId xmlns:a16="http://schemas.microsoft.com/office/drawing/2014/main" val="3754674074"/>
                        </a:ext>
                      </a:extLst>
                    </a:gridCol>
                    <a:gridCol w="3821771">
                      <a:extLst>
                        <a:ext uri="{9D8B030D-6E8A-4147-A177-3AD203B41FA5}">
                          <a16:colId xmlns:a16="http://schemas.microsoft.com/office/drawing/2014/main" val="280057449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Agents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Intermediaries</a:t>
                          </a:r>
                          <a:endParaRPr lang="en-US" sz="4000" b="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</a:rPr>
                            <a:t>Household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591470683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Share of agents</a:t>
                          </a:r>
                        </a:p>
                        <a:p>
                          <a:r>
                            <a:rPr lang="en-US" sz="3200" dirty="0">
                              <a:latin typeface="+mj-lt"/>
                            </a:rPr>
                            <a:t>= net worth share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667E84"/>
                            </a:solidFill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667E84"/>
                            </a:solidFill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490171721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Idiosyncratic </a:t>
                          </a:r>
                        </a:p>
                        <a:p>
                          <a:r>
                            <a:rPr lang="en-US" sz="3200" dirty="0">
                              <a:latin typeface="+mj-lt"/>
                            </a:rPr>
                            <a:t>risk of capital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  <a:p>
                          <a:pPr algn="ctr"/>
                          <a:r>
                            <a:rPr lang="en-US" sz="3200" dirty="0">
                              <a:latin typeface="+mj-lt"/>
                            </a:rPr>
                            <a:t>diversification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1270216803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Output per unit of capital</a:t>
                          </a:r>
                        </a:p>
                      </a:txBody>
                      <a:tcPr marL="121920" marR="121920" marT="60960" marB="6096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3200" dirty="0">
                              <a:latin typeface="+mj-lt"/>
                            </a:rPr>
                            <a:t> the same, independently of the allocation</a:t>
                          </a:r>
                        </a:p>
                      </a:txBody>
                      <a:tcPr marL="121920" marR="121920" marT="60960" marB="60960" anchor="ctr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891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23CD308-CFF0-1845-8A79-F62FD463B9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14472"/>
                  </p:ext>
                </p:extLst>
              </p:nvPr>
            </p:nvGraphicFramePr>
            <p:xfrm>
              <a:off x="413172" y="3876608"/>
              <a:ext cx="11227538" cy="438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5032">
                      <a:extLst>
                        <a:ext uri="{9D8B030D-6E8A-4147-A177-3AD203B41FA5}">
                          <a16:colId xmlns:a16="http://schemas.microsoft.com/office/drawing/2014/main" val="4012142388"/>
                        </a:ext>
                      </a:extLst>
                    </a:gridCol>
                    <a:gridCol w="3990735">
                      <a:extLst>
                        <a:ext uri="{9D8B030D-6E8A-4147-A177-3AD203B41FA5}">
                          <a16:colId xmlns:a16="http://schemas.microsoft.com/office/drawing/2014/main" val="3754674074"/>
                        </a:ext>
                      </a:extLst>
                    </a:gridCol>
                    <a:gridCol w="3821771">
                      <a:extLst>
                        <a:ext uri="{9D8B030D-6E8A-4147-A177-3AD203B41FA5}">
                          <a16:colId xmlns:a16="http://schemas.microsoft.com/office/drawing/2014/main" val="280057449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Agents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Intermediaries</a:t>
                          </a:r>
                          <a:endParaRPr lang="en-US" sz="4000" b="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</a:rPr>
                            <a:t>Household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591470683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Share of agents</a:t>
                          </a:r>
                        </a:p>
                        <a:p>
                          <a:r>
                            <a:rPr lang="en-US" sz="3200" dirty="0">
                              <a:latin typeface="+mj-lt"/>
                            </a:rPr>
                            <a:t>= net worth share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4"/>
                          <a:stretch>
                            <a:fillRect l="-85802" t="-42146" r="-96336" b="-149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4"/>
                          <a:stretch>
                            <a:fillRect l="-194099" t="-42146" r="-638" b="-149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71721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Idiosyncratic </a:t>
                          </a:r>
                        </a:p>
                        <a:p>
                          <a:r>
                            <a:rPr lang="en-US" sz="3200" dirty="0">
                              <a:latin typeface="+mj-lt"/>
                            </a:rPr>
                            <a:t>risk of capital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4"/>
                          <a:stretch>
                            <a:fillRect l="-85802" t="-206111" r="-9633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4"/>
                          <a:stretch>
                            <a:fillRect l="-194099" t="-206111" r="-638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0216803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Output per unit of capital</a:t>
                          </a:r>
                        </a:p>
                      </a:txBody>
                      <a:tcPr marL="121920" marR="121920" marT="60960" marB="6096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4"/>
                          <a:stretch>
                            <a:fillRect l="-43838" t="-306111" r="-312" b="-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8917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0FC677F-8F93-8D46-97CA-8294D1E93348}"/>
              </a:ext>
            </a:extLst>
          </p:cNvPr>
          <p:cNvSpPr txBox="1"/>
          <p:nvPr/>
        </p:nvSpPr>
        <p:spPr>
          <a:xfrm>
            <a:off x="8356541" y="1684412"/>
            <a:ext cx="306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7E84"/>
                </a:solidFill>
                <a:latin typeface="+mj-lt"/>
              </a:rPr>
              <a:t>Switching infinitely fast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D63E0C-1747-3A43-A636-BFCFBAF12C26}"/>
                  </a:ext>
                </a:extLst>
              </p:cNvPr>
              <p:cNvSpPr txBox="1"/>
              <p:nvPr/>
            </p:nvSpPr>
            <p:spPr>
              <a:xfrm>
                <a:off x="754971" y="8519610"/>
                <a:ext cx="8955721" cy="58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Policy marker can choose the money growth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D63E0C-1747-3A43-A636-BFCFBAF1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1" y="8519610"/>
                <a:ext cx="8955721" cy="588431"/>
              </a:xfrm>
              <a:prstGeom prst="rect">
                <a:avLst/>
              </a:prstGeom>
              <a:blipFill>
                <a:blip r:embed="rId5"/>
                <a:stretch>
                  <a:fillRect l="-1770" t="-11458" r="-74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86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C8BEE-6AC3-2D42-BF4A-CC6139C8BD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Policy-marker cannot affect the wealth shares </a:t>
                </a:r>
              </a:p>
              <a:p>
                <a:r>
                  <a:rPr lang="en-US" dirty="0"/>
                  <a:t>Welfare Pareto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	for intermediaries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for households from the setup</a:t>
                </a:r>
              </a:p>
              <a:p>
                <a:r>
                  <a:rPr lang="en-US" dirty="0"/>
                  <a:t>Optimal monetary </a:t>
                </a:r>
                <a:br>
                  <a:rPr lang="en-US" dirty="0"/>
                </a:br>
                <a:r>
                  <a:rPr lang="en-US" dirty="0"/>
                  <a:t>(with or without macroprudential policy – controlling capital allocation)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Perfect commitment – Ramsey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C8BEE-6AC3-2D42-BF4A-CC6139C8BD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4253C-5897-6841-AF1A-BFD7A446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18046-4FDE-CC43-B787-022A66A6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</p:spTree>
    <p:extLst>
      <p:ext uri="{BB962C8B-B14F-4D97-AF65-F5344CB8AC3E}">
        <p14:creationId xmlns:p14="http://schemas.microsoft.com/office/powerpoint/2010/main" val="419357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E48BE-61D8-1C49-B506-DA720636D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2215246" cy="7017174"/>
              </a:xfrm>
            </p:spPr>
            <p:txBody>
              <a:bodyPr/>
              <a:lstStyle/>
              <a:p>
                <a:r>
                  <a:rPr lang="en-US" dirty="0"/>
                  <a:t>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b="0" i="0" dirty="0">
                    <a:latin typeface="+mj-lt"/>
                  </a:rPr>
                  <a:t> of ris</a:t>
                </a:r>
                <a:r>
                  <a:rPr lang="en-US" dirty="0"/>
                  <a:t>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of capital) is held by the intermediaries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Capital allocation must be such that </a:t>
                </a:r>
              </a:p>
              <a:p>
                <a:pPr lvl="2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𝑖𝑑𝑖𝑜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𝑟𝑖𝑠𝑘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lim>
                      </m:limLow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𝜅𝜑</m:t>
                                  </m:r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𝑝𝑟𝑖𝑐𝑒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𝑖𝑑𝑖𝑜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𝑟𝑖𝑠𝑘</m:t>
                          </m:r>
                        </m:lim>
                      </m:limLow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𝑖𝑑𝑖𝑜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𝑟𝑖𝑠𝑘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 dirty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𝑝𝑟𝑖𝑐𝑒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𝑖𝑑𝑖𝑜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𝑟𝑖𝑠𝑘</m:t>
                          </m:r>
                        </m:lim>
                      </m:limLow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Policy marker may try to affect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BE48BE-61D8-1C49-B506-DA720636D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2215246" cy="7017174"/>
              </a:xfrm>
              <a:blipFill>
                <a:blip r:embed="rId2"/>
                <a:stretch>
                  <a:fillRect l="-1347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D916D-2FAA-B848-8A72-E2CFADF0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7B759-A40F-B641-B686-ED72B50B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capital allocation</a:t>
            </a:r>
          </a:p>
        </p:txBody>
      </p:sp>
    </p:spTree>
    <p:extLst>
      <p:ext uri="{BB962C8B-B14F-4D97-AF65-F5344CB8AC3E}">
        <p14:creationId xmlns:p14="http://schemas.microsoft.com/office/powerpoint/2010/main" val="326161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59D-1188-804C-AF34-6753D9B20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1" y="1530773"/>
                <a:ext cx="13096095" cy="7017174"/>
              </a:xfrm>
            </p:spPr>
            <p:txBody>
              <a:bodyPr/>
              <a:lstStyle/>
              <a:p>
                <a:r>
                  <a:rPr lang="en-US" dirty="0"/>
                  <a:t>Intermediaries (Pareto weight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Households (Pareto weight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8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59D-1188-804C-AF34-6753D9B20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1" y="1530773"/>
                <a:ext cx="13096095" cy="7017174"/>
              </a:xfrm>
              <a:blipFill>
                <a:blip r:embed="rId3"/>
                <a:stretch>
                  <a:fillRect l="-1257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8E2BE-6374-094D-AD81-EC3356EA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7DBA1B-9B17-ED43-B114-A5B71DC4F9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Welfare of Intermediaries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HH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7DBA1B-9B17-ED43-B114-A5B71DC4F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29" t="-615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967F2-2B7A-E143-9DCE-6F9B8814F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79" y="1527048"/>
                <a:ext cx="14043992" cy="78893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Law of large numbers: switching risk does not matter. Everyone’s wealth growth averages out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idiosyncratic risk exposure,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limLow>
                        <m:limLow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>
                                    <m:f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+(1−</m:t>
                                  </m:r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>
                                    <m:f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667" i="1" smtClean="0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667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6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667" i="1" dirty="0">
                                      <a:latin typeface="Cambria Math" panose="02040503050406030204" pitchFamily="18" charset="0"/>
                                    </a:rPr>
                                    <m:t>𝐴𝑣𝑒</m:t>
                                  </m:r>
                                </m:sup>
                              </m:sSup>
                              <m:r>
                                <a:rPr lang="en-US" sz="2667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67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67" i="1" dirty="0">
                              <a:latin typeface="Cambria Math" panose="02040503050406030204" pitchFamily="18" charset="0"/>
                            </a:rPr>
                            <m:t>≔</m:t>
                          </m:r>
                        </m:lim>
                      </m:limLow>
                    </m:oMath>
                  </m:oMathPara>
                </a14:m>
                <a:endParaRPr lang="en-US" sz="2667" dirty="0"/>
              </a:p>
              <a:p>
                <a:pPr marL="0" indent="0">
                  <a:buNone/>
                </a:pPr>
                <a:endParaRPr lang="en-US" sz="2667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  <m:r>
                            <a:rPr lang="en-US" sz="2667" i="1" smtClean="0">
                              <a:latin typeface="Cambria Math" panose="02040503050406030204" pitchFamily="18" charset="0"/>
                            </a:rPr>
                            <m:t>𝜅𝜑</m:t>
                          </m:r>
                          <m:acc>
                            <m:accPr>
                              <m:chr m:val="̃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667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Welfare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)) 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𝜄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  <m:t>𝐴𝑣𝑒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267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, optimal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𝐴𝑣𝑒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 (Pareto weight is population share)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967F2-2B7A-E143-9DCE-6F9B8814F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79" y="1527048"/>
                <a:ext cx="14043992" cy="7889352"/>
              </a:xfrm>
              <a:blipFill>
                <a:blip r:embed="rId2"/>
                <a:stretch>
                  <a:fillRect l="-1128" t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8D290-870E-4540-807B-991BB974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00F92-50CB-6345-8A84-BBFB3E71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</a:t>
            </a:r>
          </a:p>
        </p:txBody>
      </p:sp>
    </p:spTree>
    <p:extLst>
      <p:ext uri="{BB962C8B-B14F-4D97-AF65-F5344CB8AC3E}">
        <p14:creationId xmlns:p14="http://schemas.microsoft.com/office/powerpoint/2010/main" val="1805816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577F9-4C5C-EB44-9D4C-9DA16B2B7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966601" cy="7300899"/>
              </a:xfrm>
            </p:spPr>
            <p:txBody>
              <a:bodyPr/>
              <a:lstStyle/>
              <a:p>
                <a:r>
                  <a:rPr lang="en-US" dirty="0"/>
                  <a:t>Money valuation equation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𝐴𝑣𝑒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577F9-4C5C-EB44-9D4C-9DA16B2B7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966601" cy="7300899"/>
              </a:xfrm>
              <a:blipFill>
                <a:blip r:embed="rId2"/>
                <a:stretch>
                  <a:fillRect l="-1375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A3E10-1E87-EC4E-B34C-52A5060B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F2E74-B9B5-A846-A35F-D47891B3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valuation</a:t>
            </a:r>
          </a:p>
        </p:txBody>
      </p:sp>
    </p:spTree>
    <p:extLst>
      <p:ext uri="{BB962C8B-B14F-4D97-AF65-F5344CB8AC3E}">
        <p14:creationId xmlns:p14="http://schemas.microsoft.com/office/powerpoint/2010/main" val="2419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AFDA49-A077-4B32-95D1-2A236537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Finding the optimal policy is generally complicated, need </a:t>
            </a:r>
          </a:p>
          <a:p>
            <a:pPr marL="1219170" lvl="1" indent="-609585">
              <a:buAutoNum type="arabicPeriod"/>
            </a:pPr>
            <a:r>
              <a:rPr lang="en-US" dirty="0"/>
              <a:t>precise definition of policy space</a:t>
            </a:r>
          </a:p>
          <a:p>
            <a:pPr marL="1219170" lvl="1" indent="-609585">
              <a:buAutoNum type="arabicPeriod"/>
            </a:pPr>
            <a:r>
              <a:rPr lang="en-US" dirty="0"/>
              <a:t>analytical tools to characterize the optimum</a:t>
            </a:r>
          </a:p>
          <a:p>
            <a:r>
              <a:rPr lang="en-US" dirty="0"/>
              <a:t>One side: inefficiencies / tradeoffs </a:t>
            </a:r>
          </a:p>
          <a:p>
            <a:pPr lvl="1"/>
            <a:r>
              <a:rPr lang="en-US" dirty="0"/>
              <a:t>insurance vs. investment (one sector/type)</a:t>
            </a:r>
          </a:p>
          <a:p>
            <a:pPr lvl="1"/>
            <a:r>
              <a:rPr lang="en-US" dirty="0"/>
              <a:t>allocation of assets / risk (across sectors/types)</a:t>
            </a:r>
          </a:p>
          <a:p>
            <a:r>
              <a:rPr lang="en-US" dirty="0"/>
              <a:t>Other side: “large” policy space</a:t>
            </a:r>
          </a:p>
          <a:p>
            <a:pPr lvl="1"/>
            <a:r>
              <a:rPr lang="en-US" dirty="0"/>
              <a:t>controlling money growth rate</a:t>
            </a:r>
          </a:p>
          <a:p>
            <a:pPr lvl="1"/>
            <a:r>
              <a:rPr lang="en-US" dirty="0"/>
              <a:t>macroprudential tools / wealth redistribution</a:t>
            </a:r>
          </a:p>
          <a:p>
            <a:pPr lvl="1"/>
            <a:r>
              <a:rPr lang="en-US" dirty="0"/>
              <a:t>risk redistribution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Start with simple model</a:t>
            </a:r>
          </a:p>
          <a:p>
            <a:pPr lvl="1"/>
            <a:r>
              <a:rPr lang="en-US" dirty="0"/>
              <a:t>Add step-by-step more model elements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F8F0E-90D0-4A2D-A855-E3C59B9C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FB89F-ECC9-4844-BFE7-C0118BD1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</a:t>
            </a:r>
          </a:p>
        </p:txBody>
      </p:sp>
    </p:spTree>
    <p:extLst>
      <p:ext uri="{BB962C8B-B14F-4D97-AF65-F5344CB8AC3E}">
        <p14:creationId xmlns:p14="http://schemas.microsoft.com/office/powerpoint/2010/main" val="3558569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C4F2F-BC8F-8B43-A9C8-1B001C43B6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0305186" cy="70171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Average idiosyncratic risk of capital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	is minimized when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This is the equilibrium allocation!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Lemma:</a:t>
                </a:r>
                <a:r>
                  <a:rPr lang="en-US" dirty="0"/>
                  <a:t> Optimal not to use macroprudential tools.</a:t>
                </a:r>
                <a:br>
                  <a:rPr lang="en-US" dirty="0"/>
                </a:br>
                <a:r>
                  <a:rPr lang="en-US" dirty="0"/>
                  <a:t>		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C4F2F-BC8F-8B43-A9C8-1B001C43B6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0305186" cy="7017174"/>
              </a:xfrm>
              <a:blipFill>
                <a:blip r:embed="rId2"/>
                <a:stretch>
                  <a:fillRect l="-1657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0B18-20DD-0344-A167-86914E9A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8C153-6827-D842-8EF2-E9E11121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Macroprudential tools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2659E-1C5B-401C-B4EC-8BD238FDAAAC}"/>
                  </a:ext>
                </a:extLst>
              </p:cNvPr>
              <p:cNvSpPr txBox="1"/>
              <p:nvPr/>
            </p:nvSpPr>
            <p:spPr>
              <a:xfrm>
                <a:off x="10044686" y="1388534"/>
                <a:ext cx="44628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Recall: can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>
                    <a:latin typeface="+mj-lt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(depends on model interpretation)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2659E-1C5B-401C-B4EC-8BD238FDA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686" y="1388534"/>
                <a:ext cx="4462825" cy="830997"/>
              </a:xfrm>
              <a:prstGeom prst="rect">
                <a:avLst/>
              </a:prstGeom>
              <a:blipFill>
                <a:blip r:embed="rId3"/>
                <a:stretch>
                  <a:fillRect l="-2186" t="-5882" r="-123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52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A350-FE86-FB44-9FC3-DFD6FF59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trade-off between insurance and investment </a:t>
            </a:r>
          </a:p>
          <a:p>
            <a:r>
              <a:rPr lang="en-US" dirty="0"/>
              <a:t>Equilibrium allocation is efficient, </a:t>
            </a:r>
            <a:br>
              <a:rPr lang="en-US" dirty="0"/>
            </a:br>
            <a:r>
              <a:rPr lang="en-US" dirty="0"/>
              <a:t>minimizes the cost of risk exposure </a:t>
            </a:r>
          </a:p>
          <a:p>
            <a:r>
              <a:rPr lang="en-US" dirty="0"/>
              <a:t>Policy space </a:t>
            </a:r>
          </a:p>
          <a:p>
            <a:pPr lvl="1"/>
            <a:r>
              <a:rPr lang="en-US" dirty="0"/>
              <a:t>(1) money growth and </a:t>
            </a:r>
          </a:p>
          <a:p>
            <a:pPr lvl="1"/>
            <a:r>
              <a:rPr lang="en-US" dirty="0"/>
              <a:t>(1) + (2) (money growth + macroprudential tools) </a:t>
            </a:r>
            <a:br>
              <a:rPr lang="en-US" dirty="0"/>
            </a:br>
            <a:r>
              <a:rPr lang="en-US" dirty="0"/>
              <a:t>leads to the same outcome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4BF5-96BE-AE49-8620-BCD52D55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37F99-7176-654A-8AA6-AED98A80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</p:spTree>
    <p:extLst>
      <p:ext uri="{BB962C8B-B14F-4D97-AF65-F5344CB8AC3E}">
        <p14:creationId xmlns:p14="http://schemas.microsoft.com/office/powerpoint/2010/main" val="337225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Expected Utility/Value function with log-utility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One sector model with stochastic idiosyncratic volatility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Two sector model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chemeClr val="tx1"/>
                    </a:solidFill>
                  </a:rPr>
                  <a:t>With exogenously fixed net worth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With endogenous wealth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rgbClr val="667E84"/>
                    </a:solidFill>
                  </a:rPr>
                  <a:t> 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I theory (with two technologies)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70CC0-0F13-4A6B-B0DA-B0E88C0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EC4F-5E5F-421E-8C8F-F766C34B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727414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F73D-686B-2B40-997D-CA3F1E2A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distribution can change endogenously with </a:t>
            </a:r>
          </a:p>
          <a:p>
            <a:pPr lvl="1"/>
            <a:r>
              <a:rPr lang="en-US" dirty="0"/>
              <a:t>risk exposure of intermediaries and households </a:t>
            </a:r>
          </a:p>
          <a:p>
            <a:pPr lvl="1"/>
            <a:r>
              <a:rPr lang="en-US" dirty="0"/>
              <a:t>risk premia </a:t>
            </a:r>
          </a:p>
          <a:p>
            <a:pPr lvl="1"/>
            <a:r>
              <a:rPr lang="en-US" dirty="0"/>
              <a:t>consumption rates </a:t>
            </a:r>
          </a:p>
          <a:p>
            <a:r>
              <a:rPr lang="en-US" dirty="0"/>
              <a:t>Consider the following model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2C679-FF0D-754B-AF93-DF7F31F4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0F9EB0-B1B9-6549-8C2B-A686F75070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Endogenous law of motion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0F9EB0-B1B9-6549-8C2B-A686F7507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29" t="-615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88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96EC-0A85-2E48-8A29-52F1F2D0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Setup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B7209-35CB-4848-B3E3-F0C9A31D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003C1-7E11-C140-8D47-FA3D38E9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 types (no switching)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001EA-B5FB-064F-A57D-B83B160F75F4}"/>
              </a:ext>
            </a:extLst>
          </p:cNvPr>
          <p:cNvSpPr txBox="1"/>
          <p:nvPr/>
        </p:nvSpPr>
        <p:spPr>
          <a:xfrm>
            <a:off x="4578700" y="1826711"/>
            <a:ext cx="2012282" cy="461665"/>
          </a:xfrm>
          <a:prstGeom prst="rect">
            <a:avLst/>
          </a:prstGeom>
          <a:noFill/>
          <a:ln w="12700">
            <a:solidFill>
              <a:srgbClr val="667E8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Intermediaries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00613-EA7F-C04E-A6CD-7F619E749612}"/>
              </a:ext>
            </a:extLst>
          </p:cNvPr>
          <p:cNvSpPr txBox="1"/>
          <p:nvPr/>
        </p:nvSpPr>
        <p:spPr>
          <a:xfrm>
            <a:off x="8180042" y="1829977"/>
            <a:ext cx="1651414" cy="461665"/>
          </a:xfrm>
          <a:prstGeom prst="rect">
            <a:avLst/>
          </a:prstGeom>
          <a:noFill/>
          <a:ln w="12700">
            <a:solidFill>
              <a:srgbClr val="667E8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Households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23CD308-CFF0-1845-8A79-F62FD463B9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280435"/>
                  </p:ext>
                </p:extLst>
              </p:nvPr>
            </p:nvGraphicFramePr>
            <p:xfrm>
              <a:off x="226503" y="2687305"/>
              <a:ext cx="10215650" cy="5797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3651">
                      <a:extLst>
                        <a:ext uri="{9D8B030D-6E8A-4147-A177-3AD203B41FA5}">
                          <a16:colId xmlns:a16="http://schemas.microsoft.com/office/drawing/2014/main" val="4012142388"/>
                        </a:ext>
                      </a:extLst>
                    </a:gridCol>
                    <a:gridCol w="3424666">
                      <a:extLst>
                        <a:ext uri="{9D8B030D-6E8A-4147-A177-3AD203B41FA5}">
                          <a16:colId xmlns:a16="http://schemas.microsoft.com/office/drawing/2014/main" val="3754674074"/>
                        </a:ext>
                      </a:extLst>
                    </a:gridCol>
                    <a:gridCol w="3477333">
                      <a:extLst>
                        <a:ext uri="{9D8B030D-6E8A-4147-A177-3AD203B41FA5}">
                          <a16:colId xmlns:a16="http://schemas.microsoft.com/office/drawing/2014/main" val="280057449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Agents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Intermediaries</a:t>
                          </a:r>
                          <a:endParaRPr lang="en-US" sz="4000" b="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</a:rPr>
                            <a:t>Household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591470683"/>
                      </a:ext>
                    </a:extLst>
                  </a:tr>
                  <a:tr h="7382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Welfare weights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200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3600" dirty="0">
                            <a:solidFill>
                              <a:srgbClr val="667E84"/>
                            </a:solidFill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200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</m:t>
                                </m:r>
                                <m:r>
                                  <a:rPr lang="en-US" sz="3600" b="0" i="1" kern="1200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3600" kern="1200" dirty="0">
                            <a:solidFill>
                              <a:srgbClr val="667E84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490171721"/>
                      </a:ext>
                    </a:extLst>
                  </a:tr>
                  <a:tr h="639209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Wealth share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sz="3600" kern="1200" dirty="0">
                            <a:solidFill>
                              <a:srgbClr val="667E84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600" b="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US" sz="3600" kern="1200" dirty="0">
                            <a:solidFill>
                              <a:srgbClr val="667E84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71662639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Aggregate risk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+mj-lt"/>
                          </a:endParaRP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3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1270216803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Idiosyncratic </a:t>
                          </a:r>
                        </a:p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risk of capital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3148469844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Output per unit of capital</a:t>
                          </a:r>
                        </a:p>
                      </a:txBody>
                      <a:tcPr marL="121920" marR="121920" marT="60960" marB="6096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3600" dirty="0">
                              <a:latin typeface="+mj-lt"/>
                            </a:rPr>
                            <a:t> the same, </a:t>
                          </a:r>
                          <a:br>
                            <a:rPr lang="en-US" sz="3600" dirty="0">
                              <a:latin typeface="+mj-lt"/>
                            </a:rPr>
                          </a:br>
                          <a:r>
                            <a:rPr lang="en-US" sz="3600" dirty="0">
                              <a:latin typeface="+mj-lt"/>
                            </a:rPr>
                            <a:t>independently of the allocation</a:t>
                          </a:r>
                        </a:p>
                      </a:txBody>
                      <a:tcPr marL="121920" marR="121920" marT="60960" marB="60960" anchor="ctr"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8917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523CD308-CFF0-1845-8A79-F62FD463B9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280435"/>
                  </p:ext>
                </p:extLst>
              </p:nvPr>
            </p:nvGraphicFramePr>
            <p:xfrm>
              <a:off x="226503" y="2687305"/>
              <a:ext cx="10215650" cy="5797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3651">
                      <a:extLst>
                        <a:ext uri="{9D8B030D-6E8A-4147-A177-3AD203B41FA5}">
                          <a16:colId xmlns:a16="http://schemas.microsoft.com/office/drawing/2014/main" val="4012142388"/>
                        </a:ext>
                      </a:extLst>
                    </a:gridCol>
                    <a:gridCol w="3424666">
                      <a:extLst>
                        <a:ext uri="{9D8B030D-6E8A-4147-A177-3AD203B41FA5}">
                          <a16:colId xmlns:a16="http://schemas.microsoft.com/office/drawing/2014/main" val="3754674074"/>
                        </a:ext>
                      </a:extLst>
                    </a:gridCol>
                    <a:gridCol w="3477333">
                      <a:extLst>
                        <a:ext uri="{9D8B030D-6E8A-4147-A177-3AD203B41FA5}">
                          <a16:colId xmlns:a16="http://schemas.microsoft.com/office/drawing/2014/main" val="280057449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Agents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Intermediaries</a:t>
                          </a:r>
                          <a:endParaRPr lang="en-US" sz="4000" b="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</a:rPr>
                            <a:t>Household</a:t>
                          </a: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591470683"/>
                      </a:ext>
                    </a:extLst>
                  </a:tr>
                  <a:tr h="7382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Welfare weights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96975" t="-90909" r="-102313" b="-608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194211" t="-90909" r="-877" b="-6082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7172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Wealth share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96975" t="-210000" r="-102313" b="-56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194211" t="-210000" r="-877" b="-56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626390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Aggregate risk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96975" t="-188398" r="-102313" b="-245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194211" t="-188398" r="-877" b="-2458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0216803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Idiosyncratic </a:t>
                          </a:r>
                        </a:p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risk of capital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96975" t="-290000" r="-102313" b="-1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194211" t="-290000" r="-877" b="-1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8469844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Output per unit of capital</a:t>
                          </a:r>
                        </a:p>
                      </a:txBody>
                      <a:tcPr marL="121920" marR="121920" marT="60960" marB="6096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48145" t="-270000" r="-442" b="-192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8917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0FC677F-8F93-8D46-97CA-8294D1E93348}"/>
              </a:ext>
            </a:extLst>
          </p:cNvPr>
          <p:cNvSpPr txBox="1"/>
          <p:nvPr/>
        </p:nvSpPr>
        <p:spPr>
          <a:xfrm>
            <a:off x="10848296" y="1460645"/>
            <a:ext cx="191706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667E84"/>
                </a:solidFill>
                <a:latin typeface="+mj-lt"/>
              </a:rPr>
              <a:t>Types fixed</a:t>
            </a:r>
          </a:p>
          <a:p>
            <a:pPr algn="ctr"/>
            <a:r>
              <a:rPr lang="en-US" sz="2400" dirty="0">
                <a:solidFill>
                  <a:srgbClr val="667E84"/>
                </a:solidFill>
                <a:latin typeface="+mj-lt"/>
              </a:rPr>
              <a:t>(no switching)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D63E0C-1747-3A43-A636-BFCFBAF12C26}"/>
                  </a:ext>
                </a:extLst>
              </p:cNvPr>
              <p:cNvSpPr txBox="1"/>
              <p:nvPr/>
            </p:nvSpPr>
            <p:spPr>
              <a:xfrm>
                <a:off x="10578931" y="5269753"/>
                <a:ext cx="11065048" cy="305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Two policy settings:</a:t>
                </a:r>
              </a:p>
              <a:p>
                <a:r>
                  <a:rPr lang="en-US" sz="3200" dirty="0">
                    <a:latin typeface="+mj-lt"/>
                  </a:rPr>
                  <a:t>(1) money growth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sz="3200" dirty="0">
                    <a:latin typeface="+mj-lt"/>
                  </a:rPr>
                  <a:t> only</a:t>
                </a:r>
              </a:p>
              <a:p>
                <a:r>
                  <a:rPr lang="en-US" sz="3200" dirty="0">
                    <a:latin typeface="+mj-lt"/>
                  </a:rPr>
                  <a:t>(1) + (2) also choose allocation </a:t>
                </a:r>
                <a:br>
                  <a:rPr lang="en-US" sz="3200" dirty="0">
                    <a:latin typeface="+mj-lt"/>
                  </a:rPr>
                </a:br>
                <a:r>
                  <a:rPr lang="en-US" sz="3200" dirty="0">
                    <a:latin typeface="+mj-lt"/>
                  </a:rPr>
                  <a:t>(macroprudential) and </a:t>
                </a:r>
                <a:br>
                  <a:rPr lang="en-US" sz="3200" dirty="0">
                    <a:latin typeface="+mj-lt"/>
                  </a:rPr>
                </a:br>
                <a:r>
                  <a:rPr lang="en-US" sz="3200" dirty="0">
                    <a:latin typeface="+mj-lt"/>
                  </a:rPr>
                  <a:t>transfer wealth between group </a:t>
                </a:r>
                <a:br>
                  <a:rPr lang="en-US" sz="3200" dirty="0">
                    <a:latin typeface="+mj-lt"/>
                  </a:rPr>
                </a:br>
                <a:r>
                  <a:rPr lang="en-US" sz="3200" dirty="0">
                    <a:solidFill>
                      <a:srgbClr val="667E84"/>
                    </a:solidFill>
                    <a:latin typeface="+mj-lt"/>
                  </a:rPr>
                  <a:t>(why/how?)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D63E0C-1747-3A43-A636-BFCFBAF1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931" y="5269753"/>
                <a:ext cx="11065048" cy="3050643"/>
              </a:xfrm>
              <a:prstGeom prst="rect">
                <a:avLst/>
              </a:prstGeom>
              <a:blipFill>
                <a:blip r:embed="rId4"/>
                <a:stretch>
                  <a:fillRect l="-1377" t="-259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BB4891-58ED-904F-AF24-ADDE1C6F969A}"/>
                  </a:ext>
                </a:extLst>
              </p:cNvPr>
              <p:cNvSpPr txBox="1"/>
              <p:nvPr/>
            </p:nvSpPr>
            <p:spPr>
              <a:xfrm>
                <a:off x="10689116" y="3644059"/>
                <a:ext cx="33624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667E84"/>
                    </a:solidFill>
                    <a:latin typeface="+mj-lt"/>
                  </a:rPr>
                  <a:t>You have already seen this model except here</a:t>
                </a:r>
                <a:r>
                  <a:rPr lang="en-US" sz="2800" dirty="0">
                    <a:solidFill>
                      <a:srgbClr val="667E84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bar>
                    <m:r>
                      <a:rPr lang="en-US" sz="28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rgbClr val="667E84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BB4891-58ED-904F-AF24-ADDE1C6F9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116" y="3644059"/>
                <a:ext cx="3362444" cy="1384995"/>
              </a:xfrm>
              <a:prstGeom prst="rect">
                <a:avLst/>
              </a:prstGeom>
              <a:blipFill>
                <a:blip r:embed="rId5"/>
                <a:stretch>
                  <a:fillRect l="-3261" t="-4405" r="-561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489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59D-1188-804C-AF34-6753D9B20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3093103" cy="7017174"/>
              </a:xfrm>
            </p:spPr>
            <p:txBody>
              <a:bodyPr/>
              <a:lstStyle/>
              <a:p>
                <a:r>
                  <a:rPr lang="en-US" dirty="0"/>
                  <a:t>Intermediaries (Pareto weight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dirty="0"/>
                  <a:t>Households (Pareto weight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𝜗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80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59D-1188-804C-AF34-6753D9B20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3093103" cy="7017174"/>
              </a:xfrm>
              <a:blipFill>
                <a:blip r:embed="rId3"/>
                <a:stretch>
                  <a:fillRect l="-1257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8E2BE-6374-094D-AD81-EC3356EA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7DBA1B-9B17-ED43-B114-A5B71DC4F9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Welfare of Intermediaries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HH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7DBA1B-9B17-ED43-B114-A5B71DC4F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49" t="-10526" b="-2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061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579629" cy="73008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Planner chooses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to max discount integral of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br>
                  <a:rPr lang="en-US" sz="3200" i="1" dirty="0">
                    <a:latin typeface="Cambria Math" panose="02040503050406030204" pitchFamily="18" charset="0"/>
                  </a:rPr>
                </a:br>
                <a:r>
                  <a:rPr lang="en-US" sz="3200" i="1" dirty="0"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limLow>
                      <m:limLow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groupChr>
                      </m:e>
                      <m:lim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lim>
                    </m:limLow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579629" cy="7300899"/>
              </a:xfrm>
              <a:blipFill>
                <a:blip r:embed="rId2"/>
                <a:stretch>
                  <a:fillRect l="-1422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36257" y="5228330"/>
                <a:ext cx="8535769" cy="81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given the optimal choice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133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257" y="5228330"/>
                <a:ext cx="8535769" cy="816634"/>
              </a:xfrm>
              <a:prstGeom prst="rect">
                <a:avLst/>
              </a:prstGeom>
              <a:blipFill>
                <a:blip r:embed="rId3"/>
                <a:stretch>
                  <a:fillRect l="-142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65913" y="6044964"/>
                <a:ext cx="78956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667E84"/>
                    </a:solidFill>
                    <a:latin typeface="+mj-lt"/>
                  </a:rPr>
                  <a:t>not the competitive allocation  (unless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32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>
                    <a:solidFill>
                      <a:srgbClr val="667E84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3" y="6044964"/>
                <a:ext cx="7895645" cy="584775"/>
              </a:xfrm>
              <a:prstGeom prst="rect">
                <a:avLst/>
              </a:prstGeom>
              <a:blipFill>
                <a:blip r:embed="rId4"/>
                <a:stretch>
                  <a:fillRect l="-154" t="-12500" r="-23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63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6D958C6-AC51-4BF3-AD55-6262630AA9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512581" cy="730089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Step 1: </a:t>
                </a:r>
                <a:r>
                  <a:rPr lang="en-US" dirty="0"/>
                  <a:t>Solve optimal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) for a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Competitive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vs. minimizing cost of risk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6D958C6-AC51-4BF3-AD55-6262630AA9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512581" cy="7300899"/>
              </a:xfrm>
              <a:blipFill>
                <a:blip r:embed="rId2"/>
                <a:stretch>
                  <a:fillRect l="-1430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13CAB-9DDF-544F-BF7B-5FA2ED34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9EA6D-9B40-6E4E-87FC-4100D76F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46888"/>
            <a:ext cx="11610904" cy="1086327"/>
          </a:xfrm>
        </p:spPr>
        <p:txBody>
          <a:bodyPr>
            <a:normAutofit/>
          </a:bodyPr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FC71F-94AE-2E44-8499-19D329920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7" y="2885526"/>
            <a:ext cx="8528284" cy="6111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38F478-C5B0-4312-B585-5CCB0C0EEB96}"/>
                  </a:ext>
                </a:extLst>
              </p:cNvPr>
              <p:cNvSpPr txBox="1"/>
              <p:nvPr/>
            </p:nvSpPr>
            <p:spPr>
              <a:xfrm rot="16200000">
                <a:off x="949027" y="5846617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38F478-C5B0-4312-B585-5CCB0C0EE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9027" y="5846617"/>
                <a:ext cx="3688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36E9DFE-15A8-45EC-B55A-B39CECDA73E9}"/>
              </a:ext>
            </a:extLst>
          </p:cNvPr>
          <p:cNvSpPr/>
          <p:nvPr/>
        </p:nvSpPr>
        <p:spPr>
          <a:xfrm>
            <a:off x="997516" y="5659580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A869D5-B699-4195-B22F-7DC8398A1061}"/>
              </a:ext>
            </a:extLst>
          </p:cNvPr>
          <p:cNvSpPr/>
          <p:nvPr/>
        </p:nvSpPr>
        <p:spPr>
          <a:xfrm rot="5400000">
            <a:off x="5306576" y="4191541"/>
            <a:ext cx="828191" cy="2482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836265-19EC-4306-80E6-CD5E30B8BA79}"/>
                  </a:ext>
                </a:extLst>
              </p:cNvPr>
              <p:cNvSpPr txBox="1"/>
              <p:nvPr/>
            </p:nvSpPr>
            <p:spPr>
              <a:xfrm>
                <a:off x="4729089" y="5018682"/>
                <a:ext cx="2070182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836265-19EC-4306-80E6-CD5E30B8B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89" y="5018682"/>
                <a:ext cx="2070182" cy="613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71A14AA-FC0C-43BF-A31F-51CF2861CC1E}"/>
              </a:ext>
            </a:extLst>
          </p:cNvPr>
          <p:cNvSpPr/>
          <p:nvPr/>
        </p:nvSpPr>
        <p:spPr>
          <a:xfrm rot="5400000">
            <a:off x="2593331" y="2836846"/>
            <a:ext cx="597188" cy="23966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417357-EB61-42B0-8F2D-14B87B408039}"/>
                  </a:ext>
                </a:extLst>
              </p:cNvPr>
              <p:cNvSpPr txBox="1"/>
              <p:nvPr/>
            </p:nvSpPr>
            <p:spPr>
              <a:xfrm>
                <a:off x="1693624" y="3877002"/>
                <a:ext cx="3128805" cy="694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417357-EB61-42B0-8F2D-14B87B408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24" y="3877002"/>
                <a:ext cx="3128805" cy="694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459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911667" cy="730089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Planner chooses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to max discount integral of </a:t>
                </a: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𝜄</m:t>
                            </m:r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br>
                  <a:rPr lang="en-US" sz="3200" i="1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en-US" sz="3200" i="1" dirty="0">
                    <a:latin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limLow>
                      <m:limLow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  <m:t>𝜅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groupChr>
                      </m:e>
                      <m:lim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lim>
                    </m:limLow>
                  </m:oMath>
                </a14:m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667E84"/>
                    </a:solidFill>
                  </a:rPr>
                  <a:t>Step 2: </a:t>
                </a:r>
                <a:r>
                  <a:rPr lang="en-US" sz="3200" dirty="0"/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3200" dirty="0"/>
                  <a:t> (having used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) for each given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/>
                  <a:t>, optimal to set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200" dirty="0"/>
                  <a:t> to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US" sz="3200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Low>
                        <m:limLow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smtClean="0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 smtClean="0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welfare</m:t>
                          </m:r>
                          <m: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weighted</m:t>
                          </m:r>
                          <m: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average</m:t>
                          </m:r>
                          <m: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risk</m:t>
                          </m:r>
                          <m: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exposure</m:t>
                          </m:r>
                        </m:lim>
                      </m:limLow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667E84"/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911667" cy="7300899"/>
              </a:xfrm>
              <a:blipFill>
                <a:blip r:embed="rId2"/>
                <a:stretch>
                  <a:fillRect l="-1382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50695" y="5019364"/>
                <a:ext cx="6884656" cy="64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33" dirty="0">
                    <a:latin typeface="+mj-lt"/>
                  </a:rPr>
                  <a:t>given the optimal choice of </a:t>
                </a:r>
                <a14:m>
                  <m:oMath xmlns:m="http://schemas.openxmlformats.org/officeDocument/2006/math">
                    <m:r>
                      <a:rPr lang="en-US" sz="2133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133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695" y="5019364"/>
                <a:ext cx="6884656" cy="644600"/>
              </a:xfrm>
              <a:prstGeom prst="rect">
                <a:avLst/>
              </a:prstGeom>
              <a:blipFill>
                <a:blip r:embed="rId3"/>
                <a:stretch>
                  <a:fillRect l="-106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28001" y="5448115"/>
                <a:ext cx="63279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667E84"/>
                    </a:solidFill>
                    <a:latin typeface="+mj-lt"/>
                  </a:rPr>
                  <a:t>not the competitive allocation  (unless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667E84"/>
                    </a:solidFill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1" y="5448115"/>
                <a:ext cx="6327937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205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3614621" cy="761695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800" dirty="0">
                    <a:solidFill>
                      <a:srgbClr val="667E84"/>
                    </a:solidFill>
                  </a:rPr>
                  <a:t>Step 3:</a:t>
                </a:r>
                <a:r>
                  <a:rPr lang="en-US" sz="3800" dirty="0"/>
                  <a:t> Optimal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800" dirty="0"/>
                  <a:t> (given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800" dirty="0"/>
                  <a:t>) </a:t>
                </a:r>
              </a:p>
              <a:p>
                <a:r>
                  <a:rPr lang="en-US" sz="3800" dirty="0"/>
                  <a:t>let’s look at terms containing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sz="3800" dirty="0"/>
              </a:p>
              <a:p>
                <a:r>
                  <a:rPr lang="en-US" sz="3800" dirty="0"/>
                  <a:t>Given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800" dirty="0"/>
                  <a:t>, </a:t>
                </a:r>
                <a:endParaRPr lang="en-US" sz="33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lim>
                          </m:limLow>
                        </m:fName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unc>
                                    <m:func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3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3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concave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goes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−∞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0 &amp; 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  <m:r>
                            <a:rPr lang="en-US" altLang="zh-CN" sz="3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limLow>
                            <m:limLow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33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p>
                                          <m:r>
                                            <a:rPr lang="en-US" sz="33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concave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30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33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+1−</m:t>
                                  </m:r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3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e>
                      </m:func>
                    </m:oMath>
                  </m:oMathPara>
                </a14:m>
                <a:endParaRPr lang="en-US" sz="3300" dirty="0"/>
              </a:p>
              <a:p>
                <a:r>
                  <a:rPr lang="en-US" sz="3800" dirty="0"/>
                  <a:t>hence it is </a:t>
                </a:r>
                <a:r>
                  <a:rPr lang="en-US" sz="3800" dirty="0">
                    <a:solidFill>
                      <a:srgbClr val="667E84"/>
                    </a:solidFill>
                  </a:rPr>
                  <a:t>optimal to set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3800" b="0" i="0" dirty="0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800" b="0" i="1" dirty="0" smtClean="0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800" dirty="0">
                    <a:solidFill>
                      <a:srgbClr val="667E84"/>
                    </a:solidFill>
                  </a:rPr>
                  <a:t> </a:t>
                </a:r>
                <a:br>
                  <a:rPr lang="en-US" sz="3800" dirty="0">
                    <a:solidFill>
                      <a:srgbClr val="C00000"/>
                    </a:solidFill>
                  </a:rPr>
                </a:br>
                <a:r>
                  <a:rPr lang="el-GR" sz="3800" dirty="0"/>
                  <a:t>(</a:t>
                </a:r>
                <a:r>
                  <a:rPr lang="en-US" sz="3800" dirty="0"/>
                  <a:t>unfortunately no closed-form expression for the optimal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l-GR" sz="3800" dirty="0"/>
                  <a:t>) </a:t>
                </a:r>
              </a:p>
              <a:p>
                <a:r>
                  <a:rPr lang="en-US" sz="3800" dirty="0"/>
                  <a:t>push more risk onto intermediaries than they’d take under competitive outcome </a:t>
                </a:r>
              </a:p>
              <a:p>
                <a:r>
                  <a:rPr lang="en-US" sz="3800" dirty="0"/>
                  <a:t>relative to previous infinite switching model</a:t>
                </a:r>
              </a:p>
              <a:p>
                <a:pPr lvl="1"/>
                <a:r>
                  <a:rPr lang="en-US" sz="3300" dirty="0"/>
                  <a:t>it is optimal to give intermediaries more wealth, because they are more efficient at absorbing risk </a:t>
                </a:r>
              </a:p>
              <a:p>
                <a:pPr lvl="1"/>
                <a:r>
                  <a:rPr lang="en-US" sz="3300" dirty="0"/>
                  <a:t>overall risk is reduced and the value of money is lower (more intermediation)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3614621" cy="7616952"/>
              </a:xfrm>
              <a:blipFill>
                <a:blip r:embed="rId2"/>
                <a:stretch>
                  <a:fillRect l="-1164" t="-2402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0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667E84"/>
                    </a:solidFill>
                  </a:rPr>
                  <a:t>Expected Utility/Value function with log-utility </a:t>
                </a:r>
              </a:p>
              <a:p>
                <a:endParaRPr lang="en-US" dirty="0"/>
              </a:p>
              <a:p>
                <a:r>
                  <a:rPr lang="en-US" dirty="0"/>
                  <a:t>One sector model with stochastic idiosyncratic volatility</a:t>
                </a:r>
              </a:p>
              <a:p>
                <a:endParaRPr lang="en-US" dirty="0"/>
              </a:p>
              <a:p>
                <a:r>
                  <a:rPr lang="en-US" dirty="0"/>
                  <a:t>Two sector model </a:t>
                </a:r>
              </a:p>
              <a:p>
                <a:pPr lvl="1"/>
                <a:r>
                  <a:rPr lang="en-US" dirty="0"/>
                  <a:t>With exogenous net worth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endogenous wealth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I theory (with two technologies)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70CC0-0F13-4A6B-B0DA-B0E88C0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EC4F-5E5F-421E-8C8F-F766C34B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935864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CE951-D7C7-FD4E-B000-7DCEAC22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6F9C45-843E-3142-BA42-39882BC838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Optimizing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6F9C45-843E-3142-BA42-39882BC83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29" t="-615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0230520-0386-4341-AF56-F2FD4702F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3" y="1859493"/>
            <a:ext cx="7441456" cy="6230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F70E3D-FD14-F043-B14B-CBD3E00E123A}"/>
                  </a:ext>
                </a:extLst>
              </p:cNvPr>
              <p:cNvSpPr/>
              <p:nvPr/>
            </p:nvSpPr>
            <p:spPr>
              <a:xfrm>
                <a:off x="559188" y="8208029"/>
                <a:ext cx="57459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=.05,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=2, 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=.3,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=.5,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F70E3D-FD14-F043-B14B-CBD3E00E1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8" y="8208029"/>
                <a:ext cx="57459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78A306-2C69-497A-A8A7-07BAEFDB9C29}"/>
                  </a:ext>
                </a:extLst>
              </p:cNvPr>
              <p:cNvSpPr txBox="1"/>
              <p:nvPr/>
            </p:nvSpPr>
            <p:spPr>
              <a:xfrm rot="16200000">
                <a:off x="526464" y="6054433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78A306-2C69-497A-A8A7-07BAEFDB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6464" y="6054433"/>
                <a:ext cx="3688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09D05A5-87A6-41DC-B0B0-0CE04230ADB2}"/>
              </a:ext>
            </a:extLst>
          </p:cNvPr>
          <p:cNvSpPr/>
          <p:nvPr/>
        </p:nvSpPr>
        <p:spPr>
          <a:xfrm>
            <a:off x="574953" y="5867396"/>
            <a:ext cx="320587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65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EA87C-D34D-A549-A5EC-E6CCFEC6B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2000573" cy="7969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Planner cannot alter competitive </a:t>
                </a:r>
                <a:r>
                  <a:rPr lang="en-US" dirty="0" err="1"/>
                  <a:t>alloc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Welfare is the discount integral of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2667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func>
                        <m:func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667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667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𝜄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  <m:r>
                        <a:rPr lang="en-US" altLang="zh-CN" sz="2667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limLow>
                        <m:limLow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>
                                    <m:f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667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67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67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67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lim>
                      </m:limLow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67" i="1" dirty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667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67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667" dirty="0"/>
              </a:p>
              <a:p>
                <a:r>
                  <a:rPr lang="en-US" dirty="0"/>
                  <a:t>Planner can 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but </a:t>
                </a:r>
                <a:br>
                  <a:rPr lang="en-US" dirty="0"/>
                </a:br>
                <a:r>
                  <a:rPr lang="en-US" dirty="0"/>
                  <a:t>has </a:t>
                </a:r>
                <a:r>
                  <a:rPr lang="en-US" dirty="0">
                    <a:solidFill>
                      <a:srgbClr val="667E84"/>
                    </a:solidFill>
                  </a:rPr>
                  <a:t>some control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Now, fully dynamic problem!</a:t>
                </a:r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EA87C-D34D-A549-A5EC-E6CCFEC6B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2000573" cy="7969563"/>
              </a:xfrm>
              <a:blipFill>
                <a:blip r:embed="rId2"/>
                <a:stretch>
                  <a:fillRect l="-1372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D97A2-BDE6-A944-8DB2-FA542953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2936-946C-5442-A96C-8AEFD3D7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2777488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920AF-9451-6149-930C-E43F0BE9F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679731" cy="730089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Payoff flow: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𝜌𝜙</m:t>
                        </m:r>
                      </m:den>
                    </m:f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HJB equation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Law of motion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920AF-9451-6149-930C-E43F0BE9F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679731" cy="7300899"/>
              </a:xfrm>
              <a:blipFill>
                <a:blip r:embed="rId2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E786F-1513-524A-B445-A56197E0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4B2DE-EE33-8242-9337-2F6E90D5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3679283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920AF-9451-6149-930C-E43F0BE9F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3916770" cy="730089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Payoff flow: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𝜌𝜙</m:t>
                        </m:r>
                      </m:den>
                    </m:f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den>
                    </m:f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HJB equation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Law of motion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920AF-9451-6149-930C-E43F0BE9F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3916770" cy="7300899"/>
              </a:xfrm>
              <a:blipFill>
                <a:blip r:embed="rId2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E786F-1513-524A-B445-A56197E0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4B2DE-EE33-8242-9337-2F6E90D5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only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03B21C-A214-472E-9903-8A2561196DC6}"/>
              </a:ext>
            </a:extLst>
          </p:cNvPr>
          <p:cNvCxnSpPr/>
          <p:nvPr/>
        </p:nvCxnSpPr>
        <p:spPr>
          <a:xfrm flipV="1">
            <a:off x="11160790" y="6286510"/>
            <a:ext cx="93784" cy="14398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5FCFA2-40DE-4E2D-9CD5-6205184E2BA9}"/>
              </a:ext>
            </a:extLst>
          </p:cNvPr>
          <p:cNvCxnSpPr/>
          <p:nvPr/>
        </p:nvCxnSpPr>
        <p:spPr>
          <a:xfrm flipV="1">
            <a:off x="9623416" y="5579772"/>
            <a:ext cx="2576319" cy="56822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24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D567D-6E5F-9040-9FC0-8D455B6493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HJB equation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𝜗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</m:e>
                      </m:fun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200" dirty="0"/>
                  <a:t> affects the drift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/>
                  <a:t>, it is optimal to choose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f>
                                <m:f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667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667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667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67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667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667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  <m:f>
                            <m:fPr>
                              <m:ctrlP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 smtClean="0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 smtClean="0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667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67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667" i="1">
                                              <a:solidFill>
                                                <a:schemeClr val="bg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  <m: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667" i="1">
                                          <a:solidFill>
                                            <a:schemeClr val="bg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Speed up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/>
                  <a:t>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slow down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D567D-6E5F-9040-9FC0-8D455B649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5" t="-1043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C37A8-6966-9147-918C-4C9B4A5B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06FE5-2D8C-8640-A014-A19A9B70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3519621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598FB-C56D-DE4C-896C-099BFEA2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A753C-4187-6647-8850-3F498286B9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Example: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 to push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A753C-4187-6647-8850-3F498286B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29" t="-615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820DD2A-AA10-E041-B8D6-28644EEC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1" y="1331709"/>
            <a:ext cx="9623384" cy="7670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063E0C-1570-FF49-B0A3-AA0BFAB9C412}"/>
                  </a:ext>
                </a:extLst>
              </p:cNvPr>
              <p:cNvSpPr/>
              <p:nvPr/>
            </p:nvSpPr>
            <p:spPr>
              <a:xfrm>
                <a:off x="10822361" y="1388534"/>
                <a:ext cx="4898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=.05,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=.3,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=.5,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063E0C-1570-FF49-B0A3-AA0BFAB9C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361" y="1388534"/>
                <a:ext cx="489877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EDD2D9C-B418-4C4A-A480-0002C4C71722}"/>
              </a:ext>
            </a:extLst>
          </p:cNvPr>
          <p:cNvSpPr/>
          <p:nvPr/>
        </p:nvSpPr>
        <p:spPr>
          <a:xfrm>
            <a:off x="5597238" y="4225632"/>
            <a:ext cx="320587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AA853D-DF24-4C17-98FE-1BACBEC69636}"/>
                  </a:ext>
                </a:extLst>
              </p:cNvPr>
              <p:cNvSpPr txBox="1"/>
              <p:nvPr/>
            </p:nvSpPr>
            <p:spPr>
              <a:xfrm rot="16200000">
                <a:off x="5548749" y="4204850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AA853D-DF24-4C17-98FE-1BACBEC69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48749" y="4204850"/>
                <a:ext cx="3688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998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DC6EE-8074-4BAA-8094-1BFFFE1C3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:r>
                  <a:rPr lang="en-US" dirty="0" err="1"/>
                  <a:t>MoPo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 to push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(to recapitalize banks via risk premia)</a:t>
                </a:r>
                <a:endParaRPr lang="en-US" dirty="0"/>
              </a:p>
              <a:p>
                <a:r>
                  <a:rPr lang="en-US" dirty="0"/>
                  <a:t>Using screwdriver as hammer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2DC6EE-8074-4BAA-8094-1BFFFE1C3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1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39746-157F-4BF0-BB2E-B0D784D9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670C1-EDFE-434C-B573-94D7169B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D43CB-1923-4A81-AFAA-11F56632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8" y="2950451"/>
            <a:ext cx="6272567" cy="5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3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Expected Utility/Value function with log-utility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One sector model with stochastic idiosyncratic volatility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Two sector model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chemeClr val="tx1"/>
                    </a:solidFill>
                  </a:rPr>
                  <a:t>With exogenously fixed net worth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chemeClr val="tx1"/>
                    </a:solidFill>
                  </a:rPr>
                  <a:t>With endogenous wealth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I theory (with two technologies)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23036-3A8D-4A3C-8FAF-5BD6A3FB5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70CC0-0F13-4A6B-B0DA-B0E88C0F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EC4F-5E5F-421E-8C8F-F766C34B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182775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B2664-AC57-4752-9E92-70C09BC31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3041284" cy="78077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Aim: intermediary sector is not perfectly hedged</a:t>
                </a:r>
              </a:p>
              <a:p>
                <a:r>
                  <a:rPr lang="en-US" dirty="0"/>
                  <a:t>Idiosyncratic risk that HH have to bear is time-varying</a:t>
                </a:r>
              </a:p>
              <a:p>
                <a:r>
                  <a:rPr lang="en-US" dirty="0"/>
                  <a:t>Needed: Intermediaries’ aggregate risk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aggregate risk of economy</a:t>
                </a:r>
              </a:p>
              <a:p>
                <a:pPr lvl="1"/>
                <a:r>
                  <a:rPr lang="en-US" dirty="0"/>
                  <a:t>One way to model: 2 technologies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Fundamental risk of money = of economy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1B2664-AC57-4752-9E92-70C09BC31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3041284" cy="7807772"/>
              </a:xfrm>
              <a:blipFill>
                <a:blip r:embed="rId2"/>
                <a:stretch>
                  <a:fillRect l="-1262" t="-1953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EE585-CDA3-4220-A618-5DC46158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AA96D-A47F-4E7C-A63F-A3727088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Theory of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F0CDE2A-78A8-49C4-B44A-6D9C64D535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5470074"/>
                  </p:ext>
                </p:extLst>
              </p:nvPr>
            </p:nvGraphicFramePr>
            <p:xfrm>
              <a:off x="224374" y="3959607"/>
              <a:ext cx="14773171" cy="51415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54008">
                      <a:extLst>
                        <a:ext uri="{9D8B030D-6E8A-4147-A177-3AD203B41FA5}">
                          <a16:colId xmlns:a16="http://schemas.microsoft.com/office/drawing/2014/main" val="4012142388"/>
                        </a:ext>
                      </a:extLst>
                    </a:gridCol>
                    <a:gridCol w="5340927">
                      <a:extLst>
                        <a:ext uri="{9D8B030D-6E8A-4147-A177-3AD203B41FA5}">
                          <a16:colId xmlns:a16="http://schemas.microsoft.com/office/drawing/2014/main" val="3754674074"/>
                        </a:ext>
                      </a:extLst>
                    </a:gridCol>
                    <a:gridCol w="5978236">
                      <a:extLst>
                        <a:ext uri="{9D8B030D-6E8A-4147-A177-3AD203B41FA5}">
                          <a16:colId xmlns:a16="http://schemas.microsoft.com/office/drawing/2014/main" val="280057449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Technology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200" b="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200" b="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2591470683"/>
                      </a:ext>
                    </a:extLst>
                  </a:tr>
                  <a:tr h="67618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Capital share </a:t>
                          </a:r>
                          <a:r>
                            <a:rPr lang="en-US" sz="1800" dirty="0">
                              <a:latin typeface="+mj-lt"/>
                            </a:rPr>
                            <a:t>(</a:t>
                          </a:r>
                          <a:r>
                            <a:rPr lang="en-US" sz="1800" dirty="0" err="1">
                              <a:latin typeface="+mj-lt"/>
                            </a:rPr>
                            <a:t>Leontieff</a:t>
                          </a:r>
                          <a:r>
                            <a:rPr lang="en-US" sz="1800" dirty="0">
                              <a:latin typeface="+mj-lt"/>
                            </a:rPr>
                            <a:t>)</a:t>
                          </a:r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extLst>
                      <a:ext uri="{0D108BD9-81ED-4DB2-BD59-A6C34878D82A}">
                        <a16:rowId xmlns:a16="http://schemas.microsoft.com/office/drawing/2014/main" val="3490171721"/>
                      </a:ext>
                    </a:extLst>
                  </a:tr>
                  <a:tr h="212293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Risk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203470434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Intermediaries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kern="1200" dirty="0" smtClean="0">
                                  <a:solidFill>
                                    <a:schemeClr val="dk1"/>
                                  </a:solidFill>
                                  <a:latin typeface="+mj-lt"/>
                                  <a:ea typeface="+mn-ea"/>
                                  <a:cs typeface="+mn-cs"/>
                                </a:rPr>
                                <m:t>Yes</m:t>
                              </m:r>
                              <m:r>
                                <m:rPr>
                                  <m:nor/>
                                </m:rPr>
                                <a:rPr lang="en-US" sz="2800" kern="1200" dirty="0" smtClean="0">
                                  <a:solidFill>
                                    <a:schemeClr val="dk1"/>
                                  </a:solidFill>
                                  <a:latin typeface="+mj-lt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800" kern="1200" dirty="0" smtClean="0">
                                  <a:solidFill>
                                    <a:schemeClr val="dk1"/>
                                  </a:solidFill>
                                  <a:latin typeface="+mj-lt"/>
                                  <a:ea typeface="+mn-ea"/>
                                  <a:cs typeface="+mn-cs"/>
                                </a:rPr>
                                <m:t>reduce</m:t>
                              </m:r>
                              <m:r>
                                <a:rPr lang="en-US" sz="280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kern="1200" dirty="0">
                                  <a:solidFill>
                                    <a:schemeClr val="dk1"/>
                                  </a:solidFill>
                                  <a:latin typeface="+mj-lt"/>
                                  <a:ea typeface="+mn-ea"/>
                                  <a:cs typeface="+mn-cs"/>
                                </a:rPr>
                                <m:t>to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𝜑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</m:acc>
                            </m:oMath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2959234013"/>
                      </a:ext>
                    </a:extLst>
                  </a:tr>
                  <a:tr h="1123188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Excess risk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marT="60960" marB="60960" anchor="ctr"/>
                    </a:tc>
                    <a:extLst>
                      <a:ext uri="{0D108BD9-81ED-4DB2-BD59-A6C34878D82A}">
                        <a16:rowId xmlns:a16="http://schemas.microsoft.com/office/drawing/2014/main" val="1273607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F0CDE2A-78A8-49C4-B44A-6D9C64D535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5470074"/>
                  </p:ext>
                </p:extLst>
              </p:nvPr>
            </p:nvGraphicFramePr>
            <p:xfrm>
              <a:off x="224374" y="3959607"/>
              <a:ext cx="14773171" cy="51415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54008">
                      <a:extLst>
                        <a:ext uri="{9D8B030D-6E8A-4147-A177-3AD203B41FA5}">
                          <a16:colId xmlns:a16="http://schemas.microsoft.com/office/drawing/2014/main" val="4012142388"/>
                        </a:ext>
                      </a:extLst>
                    </a:gridCol>
                    <a:gridCol w="5340927">
                      <a:extLst>
                        <a:ext uri="{9D8B030D-6E8A-4147-A177-3AD203B41FA5}">
                          <a16:colId xmlns:a16="http://schemas.microsoft.com/office/drawing/2014/main" val="3754674074"/>
                        </a:ext>
                      </a:extLst>
                    </a:gridCol>
                    <a:gridCol w="5978236">
                      <a:extLst>
                        <a:ext uri="{9D8B030D-6E8A-4147-A177-3AD203B41FA5}">
                          <a16:colId xmlns:a16="http://schemas.microsoft.com/office/drawing/2014/main" val="2800574494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Technology</a:t>
                          </a: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64766" t="-10000" r="-112315" b="-74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147299" t="-10000" r="-408" b="-74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1470683"/>
                      </a:ext>
                    </a:extLst>
                  </a:tr>
                  <a:tr h="676187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Capital share </a:t>
                          </a:r>
                          <a:r>
                            <a:rPr lang="en-US" sz="1800" dirty="0">
                              <a:latin typeface="+mj-lt"/>
                            </a:rPr>
                            <a:t>(</a:t>
                          </a:r>
                          <a:r>
                            <a:rPr lang="en-US" sz="1800" dirty="0" err="1">
                              <a:latin typeface="+mj-lt"/>
                            </a:rPr>
                            <a:t>Leontieff</a:t>
                          </a:r>
                          <a:r>
                            <a:rPr lang="en-US" sz="1800" dirty="0">
                              <a:latin typeface="+mj-lt"/>
                            </a:rPr>
                            <a:t>)</a:t>
                          </a:r>
                          <a:endParaRPr lang="en-US" sz="3200" dirty="0">
                            <a:latin typeface="+mj-lt"/>
                          </a:endParaRPr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64766" t="-99099" r="-112315" b="-5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>
                        <a:blipFill>
                          <a:blip r:embed="rId3"/>
                          <a:stretch>
                            <a:fillRect l="-147299" t="-99099" r="-408" b="-5729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0171721"/>
                      </a:ext>
                    </a:extLst>
                  </a:tr>
                  <a:tr h="2122932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Risk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64766" t="-63324" r="-112315" b="-82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147299" t="-63324" r="-408" b="-82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70434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Intermediaries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No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147299" t="-570000" r="-408" b="-18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9234013"/>
                      </a:ext>
                    </a:extLst>
                  </a:tr>
                  <a:tr h="1123188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latin typeface="+mj-lt"/>
                            </a:rPr>
                            <a:t>Excess risk</a:t>
                          </a:r>
                        </a:p>
                      </a:txBody>
                      <a:tcPr marL="121920" marR="121920" marT="60960" marB="6096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64766" t="-364130" r="-112315" b="-1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 marT="60960" marB="60960" anchor="ctr">
                        <a:blipFill>
                          <a:blip r:embed="rId3"/>
                          <a:stretch>
                            <a:fillRect l="-147299" t="-364130" r="-408" b="-1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607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9181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69" y="7337655"/>
            <a:ext cx="11679731" cy="1829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Frictions: </a:t>
            </a:r>
          </a:p>
          <a:p>
            <a:pPr lvl="1"/>
            <a:r>
              <a:rPr lang="en-US" dirty="0"/>
              <a:t>Household cannot diversify </a:t>
            </a:r>
            <a:r>
              <a:rPr lang="en-US" dirty="0" err="1"/>
              <a:t>idio</a:t>
            </a:r>
            <a:r>
              <a:rPr lang="en-US" dirty="0"/>
              <a:t> risk</a:t>
            </a:r>
          </a:p>
          <a:p>
            <a:pPr lvl="1"/>
            <a:r>
              <a:rPr lang="en-US" dirty="0"/>
              <a:t>Limited risky claims issuance</a:t>
            </a:r>
          </a:p>
          <a:p>
            <a:pPr lvl="1"/>
            <a:r>
              <a:rPr lang="en-US" dirty="0"/>
              <a:t>Only nominal deposits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Theory: Balance Sheets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D6CCD5-409C-4D7C-90AD-713E51800206}"/>
              </a:ext>
            </a:extLst>
          </p:cNvPr>
          <p:cNvGrpSpPr/>
          <p:nvPr/>
        </p:nvGrpSpPr>
        <p:grpSpPr>
          <a:xfrm>
            <a:off x="411480" y="1554480"/>
            <a:ext cx="11724209" cy="4463801"/>
            <a:chOff x="2277750" y="1005726"/>
            <a:chExt cx="11724209" cy="4463801"/>
          </a:xfrm>
        </p:grpSpPr>
        <p:cxnSp>
          <p:nvCxnSpPr>
            <p:cNvPr id="101" name="Straight Connector 100"/>
            <p:cNvCxnSpPr>
              <a:cxnSpLocks/>
            </p:cNvCxnSpPr>
            <p:nvPr/>
          </p:nvCxnSpPr>
          <p:spPr>
            <a:xfrm>
              <a:off x="8465749" y="3723605"/>
              <a:ext cx="0" cy="907048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E8E84F6-E134-4785-8D56-D5997532CCFF}"/>
                </a:ext>
              </a:extLst>
            </p:cNvPr>
            <p:cNvCxnSpPr>
              <a:cxnSpLocks/>
            </p:cNvCxnSpPr>
            <p:nvPr/>
          </p:nvCxnSpPr>
          <p:spPr>
            <a:xfrm>
              <a:off x="8872149" y="3309944"/>
              <a:ext cx="0" cy="907048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B3E1BA-9AB9-4D9C-B280-802BA990EFDA}"/>
                </a:ext>
              </a:extLst>
            </p:cNvPr>
            <p:cNvCxnSpPr>
              <a:cxnSpLocks/>
            </p:cNvCxnSpPr>
            <p:nvPr/>
          </p:nvCxnSpPr>
          <p:spPr>
            <a:xfrm>
              <a:off x="8674416" y="3527709"/>
              <a:ext cx="0" cy="907048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BB5ED47-6ADF-4266-BC80-08787EA52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9843" y="4206639"/>
              <a:ext cx="4754880" cy="0"/>
            </a:xfrm>
            <a:prstGeom prst="line">
              <a:avLst/>
            </a:prstGeom>
            <a:ln w="1270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4C0B814-B96F-4129-9357-A018F619A2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6643" y="4413471"/>
              <a:ext cx="4754880" cy="0"/>
            </a:xfrm>
            <a:prstGeom prst="line">
              <a:avLst/>
            </a:prstGeom>
            <a:ln w="1270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93858B6-8E30-4A3A-AF48-CD9A1351A34C}"/>
                </a:ext>
              </a:extLst>
            </p:cNvPr>
            <p:cNvSpPr/>
            <p:nvPr/>
          </p:nvSpPr>
          <p:spPr>
            <a:xfrm>
              <a:off x="8423350" y="1504981"/>
              <a:ext cx="1280628" cy="8168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2129968" y="1888192"/>
              <a:ext cx="0" cy="2438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2173159" y="1946130"/>
              <a:ext cx="1828800" cy="20328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1970304" y="2157116"/>
              <a:ext cx="1828800" cy="20478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0082915" y="3177295"/>
              <a:ext cx="1828800" cy="10277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Money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0293352" y="1892021"/>
              <a:ext cx="3657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0022036" y="1544012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3702199" y="1565009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260875" y="1961764"/>
              <a:ext cx="1828800" cy="97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0087811" y="2110224"/>
              <a:ext cx="3657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9981344" y="1762215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072569" y="2179575"/>
              <a:ext cx="1828800" cy="97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784035" y="1974207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1729484" y="2316583"/>
              <a:ext cx="829" cy="2438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9863333" y="3381703"/>
              <a:ext cx="1828800" cy="10431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Money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9893611" y="2318504"/>
              <a:ext cx="3657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9330511" y="2353465"/>
              <a:ext cx="365760" cy="97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7064491" y="1472835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6950212" y="1140457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513631" y="1138007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8386848" y="1472835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Rectangle 136"/>
            <p:cNvSpPr/>
            <p:nvPr/>
          </p:nvSpPr>
          <p:spPr>
            <a:xfrm>
              <a:off x="7119599" y="1511313"/>
              <a:ext cx="1219200" cy="1828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6860549" y="1691037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6746275" y="1358660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9309694" y="1364025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8206359" y="1691037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6931137" y="1743512"/>
              <a:ext cx="1219200" cy="1828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53386" y="1558687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8012159" y="1899317"/>
              <a:ext cx="829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9182511" y="2576031"/>
              <a:ext cx="365760" cy="97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7661399" y="1005726"/>
                  <a:ext cx="12507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+mj-lt"/>
                    </a:rPr>
                    <a:t>Firms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400" dirty="0"/>
                    <a:t>…</a:t>
                  </a:r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399" y="1005726"/>
                  <a:ext cx="1250792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7805" t="-10526" r="-634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6741891" y="1961364"/>
                  <a:ext cx="1219200" cy="8412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Tech.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1891" y="1961364"/>
                  <a:ext cx="1219200" cy="841248"/>
                </a:xfrm>
                <a:prstGeom prst="rect">
                  <a:avLst/>
                </a:prstGeom>
                <a:blipFill>
                  <a:blip r:embed="rId3"/>
                  <a:stretch>
                    <a:fillRect l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Rectangle 151"/>
            <p:cNvSpPr/>
            <p:nvPr/>
          </p:nvSpPr>
          <p:spPr>
            <a:xfrm>
              <a:off x="9874405" y="2374861"/>
              <a:ext cx="1828800" cy="97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422081" y="2381988"/>
              <a:ext cx="853440" cy="97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10857171" y="1488845"/>
                  <a:ext cx="20186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+mj-lt"/>
                    </a:rPr>
                    <a:t>Households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…</a:t>
                  </a: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7171" y="1488845"/>
                  <a:ext cx="201863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834" t="-10526" r="-362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/>
            <p:cNvCxnSpPr/>
            <p:nvPr/>
          </p:nvCxnSpPr>
          <p:spPr>
            <a:xfrm>
              <a:off x="4222149" y="2319234"/>
              <a:ext cx="0" cy="27935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2340851" y="2381734"/>
              <a:ext cx="1828800" cy="2638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Out-Money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283191" y="4859927"/>
              <a:ext cx="18288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Net worth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458668" y="2671968"/>
              <a:ext cx="1706880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19483" y="3048191"/>
              <a:ext cx="1706880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368988" y="3461708"/>
              <a:ext cx="1706880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 rot="5400000">
              <a:off x="3163312" y="3908633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…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24480" y="4975303"/>
              <a:ext cx="1706880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84792" y="2319257"/>
              <a:ext cx="3657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2277750" y="1996073"/>
              <a:ext cx="338554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A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10579" y="1996073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rot="5400000">
              <a:off x="3155254" y="4486212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…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49859" y="1856301"/>
              <a:ext cx="1985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Intermediaries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61885" y="3424858"/>
              <a:ext cx="957313" cy="626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Risky 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claims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1994392" y="2106527"/>
              <a:ext cx="0" cy="2438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11778867" y="2359255"/>
              <a:ext cx="1828800" cy="2072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3319694" y="1988375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1982892" y="3033359"/>
              <a:ext cx="1580689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+mj-lt"/>
                </a:rPr>
                <a:t>Net worth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A13E7D8-947F-4C69-BD5A-016555513E31}"/>
                </a:ext>
              </a:extLst>
            </p:cNvPr>
            <p:cNvSpPr/>
            <p:nvPr/>
          </p:nvSpPr>
          <p:spPr>
            <a:xfrm>
              <a:off x="8262382" y="1730859"/>
              <a:ext cx="1280628" cy="8168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277861" y="2637605"/>
              <a:ext cx="1828800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8256804" y="2598300"/>
              <a:ext cx="853440" cy="97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326C1A8-8EB6-4389-B09D-A2B5D79EEA69}"/>
                </a:ext>
              </a:extLst>
            </p:cNvPr>
            <p:cNvSpPr/>
            <p:nvPr/>
          </p:nvSpPr>
          <p:spPr>
            <a:xfrm>
              <a:off x="8074029" y="1976343"/>
              <a:ext cx="1280628" cy="8168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8982084" y="2823868"/>
              <a:ext cx="365760" cy="9753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9" name="TextBox 148"/>
            <p:cNvSpPr txBox="1"/>
            <p:nvPr/>
          </p:nvSpPr>
          <p:spPr>
            <a:xfrm rot="16200000">
              <a:off x="8799832" y="2965715"/>
              <a:ext cx="1077539" cy="61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667" dirty="0">
                  <a:latin typeface="+mj-lt"/>
                </a:rPr>
                <a:t>Inside </a:t>
              </a:r>
            </a:p>
            <a:p>
              <a:pPr>
                <a:lnSpc>
                  <a:spcPct val="60000"/>
                </a:lnSpc>
              </a:pPr>
              <a:endParaRPr lang="en-US" sz="2667" dirty="0">
                <a:latin typeface="+mj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091EAEE-0827-4150-99AC-42DC2E9859DA}"/>
                </a:ext>
              </a:extLst>
            </p:cNvPr>
            <p:cNvSpPr txBox="1"/>
            <p:nvPr/>
          </p:nvSpPr>
          <p:spPr>
            <a:xfrm>
              <a:off x="8222561" y="2242976"/>
              <a:ext cx="1040478" cy="367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667" dirty="0">
                  <a:latin typeface="+mj-lt"/>
                </a:rPr>
                <a:t>Equity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B1FE460-3E40-4949-B9CE-4C69B8CF49A1}"/>
                    </a:ext>
                  </a:extLst>
                </p:cNvPr>
                <p:cNvSpPr/>
                <p:nvPr/>
              </p:nvSpPr>
              <p:spPr>
                <a:xfrm>
                  <a:off x="6739887" y="2831504"/>
                  <a:ext cx="1219200" cy="96316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latin typeface="+mj-lt"/>
                    </a:rPr>
                    <a:t>Tech.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B1FE460-3E40-4949-B9CE-4C69B8CF49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887" y="2831504"/>
                  <a:ext cx="1219200" cy="963168"/>
                </a:xfrm>
                <a:prstGeom prst="rect">
                  <a:avLst/>
                </a:prstGeom>
                <a:blipFill>
                  <a:blip r:embed="rId5"/>
                  <a:stretch>
                    <a:fillRect l="-9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F39D4C5-FD88-4600-B99E-3DC9A90DDE0E}"/>
                </a:ext>
              </a:extLst>
            </p:cNvPr>
            <p:cNvSpPr txBox="1"/>
            <p:nvPr/>
          </p:nvSpPr>
          <p:spPr>
            <a:xfrm>
              <a:off x="13489888" y="1773676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6666357" y="1899317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9115494" y="1580121"/>
              <a:ext cx="298480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>
                  <a:latin typeface="+mj-lt"/>
                </a:rPr>
                <a:t>L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81465" y="2829357"/>
              <a:ext cx="853440" cy="975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8057398" y="3044307"/>
              <a:ext cx="957313" cy="626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Risky </a:t>
              </a:r>
            </a:p>
            <a:p>
              <a:pPr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claims</a:t>
              </a:r>
            </a:p>
          </p:txBody>
        </p:sp>
        <p:cxnSp>
          <p:nvCxnSpPr>
            <p:cNvPr id="105" name="Straight Connector 104"/>
            <p:cNvCxnSpPr>
              <a:cxnSpLocks/>
            </p:cNvCxnSpPr>
            <p:nvPr/>
          </p:nvCxnSpPr>
          <p:spPr>
            <a:xfrm flipH="1" flipV="1">
              <a:off x="3723443" y="4620315"/>
              <a:ext cx="4754880" cy="0"/>
            </a:xfrm>
            <a:prstGeom prst="line">
              <a:avLst/>
            </a:prstGeom>
            <a:ln w="1270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4278752" y="2382944"/>
              <a:ext cx="1828800" cy="2438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Money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8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885792" cy="81253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welfare for any agent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of type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=1,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b="0" dirty="0"/>
                  <a:t>Recall from general model with log utility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𝜿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sup>
                    </m:sSubSup>
                  </m:oMath>
                </a14:m>
                <a:r>
                  <a:rPr lang="en-US" b="0" dirty="0"/>
                  <a:t>   using goods market clearing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885792" cy="8125377"/>
              </a:xfrm>
              <a:blipFill>
                <a:blip r:embed="rId2"/>
                <a:stretch>
                  <a:fillRect l="-1385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with log utility</a:t>
            </a:r>
          </a:p>
        </p:txBody>
      </p:sp>
    </p:spTree>
    <p:extLst>
      <p:ext uri="{BB962C8B-B14F-4D97-AF65-F5344CB8AC3E}">
        <p14:creationId xmlns:p14="http://schemas.microsoft.com/office/powerpoint/2010/main" val="244156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D96EC-0A85-2E48-8A29-52F1F2D057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2423064" cy="7017174"/>
              </a:xfrm>
            </p:spPr>
            <p:txBody>
              <a:bodyPr/>
              <a:lstStyle/>
              <a:p>
                <a:r>
                  <a:rPr lang="en-US" dirty="0"/>
                  <a:t>Model Setup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aggregate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idiosyncratic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Intermediaries can hold equality share up 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diversify some idiosyncratic risk, reduce it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Intermediaries’ wealth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Welfare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on intermediaries,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on HH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D96EC-0A85-2E48-8A29-52F1F2D05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2423064" cy="7017174"/>
              </a:xfrm>
              <a:blipFill>
                <a:blip r:embed="rId3"/>
                <a:stretch>
                  <a:fillRect l="-1325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B7209-35CB-4848-B3E3-F0C9A31D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003C1-7E11-C140-8D47-FA3D38E9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with Intermediaries – new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D423A6-0874-4D6C-9EBE-E8652359E652}"/>
                  </a:ext>
                </a:extLst>
              </p:cNvPr>
              <p:cNvSpPr txBox="1"/>
              <p:nvPr/>
            </p:nvSpPr>
            <p:spPr>
              <a:xfrm>
                <a:off x="707567" y="6407205"/>
                <a:ext cx="11065048" cy="206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j-lt"/>
                  </a:rPr>
                  <a:t>Two policy settings:</a:t>
                </a:r>
              </a:p>
              <a:p>
                <a:r>
                  <a:rPr lang="en-US" sz="3200" dirty="0">
                    <a:latin typeface="+mj-lt"/>
                  </a:rPr>
                  <a:t>(1) money growth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US" sz="3200" dirty="0">
                    <a:latin typeface="+mj-lt"/>
                  </a:rPr>
                  <a:t> only</a:t>
                </a:r>
              </a:p>
              <a:p>
                <a:r>
                  <a:rPr lang="en-US" sz="3200" dirty="0">
                    <a:latin typeface="+mj-lt"/>
                  </a:rPr>
                  <a:t>(1) + (2) also choose allocation (macroprudential) and transfer wealth between group </a:t>
                </a:r>
                <a:r>
                  <a:rPr lang="en-US" sz="3200" dirty="0">
                    <a:solidFill>
                      <a:srgbClr val="667E84"/>
                    </a:solidFill>
                    <a:latin typeface="+mj-lt"/>
                  </a:rPr>
                  <a:t>(why/how?)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D423A6-0874-4D6C-9EBE-E8652359E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67" y="6407205"/>
                <a:ext cx="11065048" cy="2065758"/>
              </a:xfrm>
              <a:prstGeom prst="rect">
                <a:avLst/>
              </a:prstGeom>
              <a:blipFill>
                <a:blip r:embed="rId4"/>
                <a:stretch>
                  <a:fillRect l="-1377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6769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36AC2-63E8-4814-9209-A0A9BC18AC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883851" cy="7300899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Same steps as above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Step 1: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Optimal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Step 2: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(</m:t>
                    </m:r>
                    <m:limLow>
                      <m:limLowPr>
                        <m:ctrlPr>
                          <a:rPr lang="en-US" i="1">
                            <a:solidFill>
                              <a:srgbClr val="667E84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667E8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667E8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667E8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667E8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667E8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i="1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welfare</m:t>
                            </m:r>
                            <m: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weighted</m:t>
                            </m:r>
                            <m: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average</m:t>
                            </m:r>
                            <m: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risk</m:t>
                            </m:r>
                            <m: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667E84"/>
                                </a:solidFill>
                                <a:latin typeface="Cambria Math" panose="02040503050406030204" pitchFamily="18" charset="0"/>
                              </a:rPr>
                              <m:t>exposure</m:t>
                            </m:r>
                          </m:e>
                        </m:eqArr>
                      </m:lim>
                    </m:limLow>
                    <m:r>
                      <a:rPr lang="en-US" i="1">
                        <a:solidFill>
                          <a:srgbClr val="667E8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667E84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Step 3: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(given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) as a function of Pareto weight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36AC2-63E8-4814-9209-A0A9BC18A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883851" cy="7300899"/>
              </a:xfrm>
              <a:blipFill>
                <a:blip r:embed="rId2"/>
                <a:stretch>
                  <a:fillRect l="-1385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627B-6B5F-419B-8A0F-29C2C91A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B74F5-26AB-46F5-8C0E-934C66BB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31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4182592" cy="701717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4133" dirty="0">
                    <a:solidFill>
                      <a:srgbClr val="667E84"/>
                    </a:solidFill>
                  </a:rPr>
                  <a:t>Step 3:</a:t>
                </a:r>
                <a:r>
                  <a:rPr lang="en-US" sz="4133" dirty="0">
                    <a:solidFill>
                      <a:srgbClr val="C00000"/>
                    </a:solidFill>
                  </a:rPr>
                  <a:t> </a:t>
                </a:r>
                <a:r>
                  <a:rPr lang="en-US" sz="4133" dirty="0"/>
                  <a:t>Optimal </a:t>
                </a:r>
                <a14:m>
                  <m:oMath xmlns:m="http://schemas.openxmlformats.org/officeDocument/2006/math">
                    <m:r>
                      <a:rPr lang="en-US" sz="4133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4133" dirty="0"/>
                  <a:t> (given </a:t>
                </a:r>
                <a14:m>
                  <m:oMath xmlns:m="http://schemas.openxmlformats.org/officeDocument/2006/math">
                    <m:r>
                      <a:rPr lang="en-US" sz="4133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4133" dirty="0"/>
                  <a:t>) - let’s look at terms containing </a:t>
                </a:r>
                <a14:m>
                  <m:oMath xmlns:m="http://schemas.openxmlformats.org/officeDocument/2006/math">
                    <m:r>
                      <a:rPr lang="en-US" sz="4133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sz="4133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concave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goes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−∞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0 &amp;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r>
                  <a:rPr lang="en-US" dirty="0"/>
                  <a:t>     							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 optimal policy as a</a:t>
                </a:r>
                <a:br>
                  <a:rPr lang="en-US" dirty="0"/>
                </a:br>
                <a:r>
                  <a:rPr lang="en-US" dirty="0"/>
                  <a:t>							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4182592" cy="7017174"/>
              </a:xfrm>
              <a:blipFill>
                <a:blip r:embed="rId2"/>
                <a:stretch>
                  <a:fillRect l="-1419" t="-2433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BAE3E-38A5-944E-A5DE-B29AF7DCB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9" y="4145661"/>
            <a:ext cx="8114699" cy="4856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2B75DA-2485-4E35-96A7-79FBD45D7E13}"/>
                  </a:ext>
                </a:extLst>
              </p:cNvPr>
              <p:cNvSpPr txBox="1"/>
              <p:nvPr/>
            </p:nvSpPr>
            <p:spPr>
              <a:xfrm rot="16200000">
                <a:off x="5521041" y="6456227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2B75DA-2485-4E35-96A7-79FBD45D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21041" y="6456227"/>
                <a:ext cx="3688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B07F2C3-5980-4FFA-9C02-A7F85541169E}"/>
              </a:ext>
            </a:extLst>
          </p:cNvPr>
          <p:cNvSpPr/>
          <p:nvPr/>
        </p:nvSpPr>
        <p:spPr>
          <a:xfrm>
            <a:off x="5569530" y="6269190"/>
            <a:ext cx="320587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3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i="1" dirty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sz="2667" dirty="0"/>
                  <a:t>(intermediaries’ risk taking is constrained)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5D9EA-6B97-2641-86DE-DE1B0529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7" y="2433859"/>
            <a:ext cx="8051616" cy="6061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2C2FA7-7601-44BD-BF12-5DB941892B9A}"/>
                  </a:ext>
                </a:extLst>
              </p:cNvPr>
              <p:cNvSpPr txBox="1"/>
              <p:nvPr/>
            </p:nvSpPr>
            <p:spPr>
              <a:xfrm rot="16200000">
                <a:off x="5915894" y="5382495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2C2FA7-7601-44BD-BF12-5DB941892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15894" y="5382495"/>
                <a:ext cx="3688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6318EEA-B3F2-4F0B-BB1B-7CA076F39046}"/>
              </a:ext>
            </a:extLst>
          </p:cNvPr>
          <p:cNvSpPr/>
          <p:nvPr/>
        </p:nvSpPr>
        <p:spPr>
          <a:xfrm>
            <a:off x="6061362" y="5195458"/>
            <a:ext cx="182880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2082453" cy="73008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br>
                  <a:rPr lang="en-US" b="0" dirty="0"/>
                </a:br>
                <a:r>
                  <a:rPr lang="en-US" sz="3200" dirty="0"/>
                  <a:t>Intermediaries given a lot more risk when they can diversify it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2082453" cy="7300899"/>
              </a:xfrm>
              <a:blipFill>
                <a:blip r:embed="rId2"/>
                <a:stretch>
                  <a:fillRect l="-1362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AFB-E416-DA4E-9922-4305EBBE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4" y="2706256"/>
            <a:ext cx="9111315" cy="6187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1CAB32-3211-495D-AB0F-D0A9FD54DBB9}"/>
                  </a:ext>
                </a:extLst>
              </p:cNvPr>
              <p:cNvSpPr txBox="1"/>
              <p:nvPr/>
            </p:nvSpPr>
            <p:spPr>
              <a:xfrm rot="16200000">
                <a:off x="6851074" y="5701145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1CAB32-3211-495D-AB0F-D0A9FD54D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851074" y="5701145"/>
                <a:ext cx="3688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CB21281-60E2-4983-9D86-66230765FCCF}"/>
              </a:ext>
            </a:extLst>
          </p:cNvPr>
          <p:cNvSpPr/>
          <p:nvPr/>
        </p:nvSpPr>
        <p:spPr>
          <a:xfrm>
            <a:off x="6899563" y="5514108"/>
            <a:ext cx="320587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68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7E84"/>
                    </a:solidFill>
                  </a:rPr>
                  <a:t>Step 3:</a:t>
                </a:r>
                <a:r>
                  <a:rPr lang="en-US" dirty="0"/>
                  <a:t> Optimal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(given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) - let’s look at terms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Same as above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</a:t>
                </a:r>
                <a:r>
                  <a:rPr lang="en-US" sz="3200" dirty="0"/>
                  <a:t>opti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lim>
                        </m:limLow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groupCh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concave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η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goes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−∞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0 &amp;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limLow>
                          <m:limLow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groupCh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concave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also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max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e>
                    </m:func>
                  </m:oMath>
                </a14:m>
                <a:endParaRPr lang="en-US" sz="3200" dirty="0"/>
              </a:p>
              <a:p>
                <a:r>
                  <a:rPr lang="en-US" dirty="0"/>
                  <a:t>Assuming FOC holds uniquely, it is optimal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push more risk to intermediaries and they’d take under competitive outcome</a:t>
                </a:r>
              </a:p>
              <a:p>
                <a:r>
                  <a:rPr lang="en-US" dirty="0"/>
                  <a:t>relative to previous infinite switching model</a:t>
                </a:r>
              </a:p>
              <a:p>
                <a:pPr lvl="1"/>
                <a:r>
                  <a:rPr lang="en-US" dirty="0"/>
                  <a:t> it is optimal to give intermediaries more wealth, because they are more efficient at absorbing risk </a:t>
                </a:r>
              </a:p>
              <a:p>
                <a:pPr lvl="1"/>
                <a:r>
                  <a:rPr lang="en-US" dirty="0"/>
                  <a:t>overall risk is reduced and the value of money is lower (more intermediation)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3E841-73AB-7B45-B7AF-CFDF17526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4" t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867E-F52E-4B44-8723-3E9D366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96669-D70D-424F-904A-ED02B20C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policy: (1) </a:t>
            </a:r>
            <a:r>
              <a:rPr lang="en-US" dirty="0" err="1"/>
              <a:t>MoPo</a:t>
            </a:r>
            <a:r>
              <a:rPr lang="en-US" dirty="0"/>
              <a:t> + (2) </a:t>
            </a:r>
            <a:r>
              <a:rPr lang="en-US" dirty="0" err="1"/>
              <a:t>MacroPru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77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CE951-D7C7-FD4E-B000-7DCEAC22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6F9C45-843E-3142-BA42-39882BC838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Optimizing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6F9C45-843E-3142-BA42-39882BC83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29" t="-615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F70E3D-FD14-F043-B14B-CBD3E00E123A}"/>
                  </a:ext>
                </a:extLst>
              </p:cNvPr>
              <p:cNvSpPr/>
              <p:nvPr/>
            </p:nvSpPr>
            <p:spPr>
              <a:xfrm>
                <a:off x="587681" y="8561095"/>
                <a:ext cx="4898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=.05,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=.3,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=.5,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F70E3D-FD14-F043-B14B-CBD3E00E1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81" y="8561095"/>
                <a:ext cx="489877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A6D8123-AB2B-9849-A317-4608DAE52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2" y="1594248"/>
            <a:ext cx="8229009" cy="6761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65AB2-D9C4-458B-A2DF-FEAA01D3FEE1}"/>
                  </a:ext>
                </a:extLst>
              </p:cNvPr>
              <p:cNvSpPr txBox="1"/>
              <p:nvPr/>
            </p:nvSpPr>
            <p:spPr>
              <a:xfrm rot="16200000">
                <a:off x="422551" y="6733314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65AB2-D9C4-458B-A2DF-FEAA01D3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2551" y="6733314"/>
                <a:ext cx="3688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97FAE2-DB53-42C0-9815-EC8217B9B0E3}"/>
              </a:ext>
            </a:extLst>
          </p:cNvPr>
          <p:cNvSpPr/>
          <p:nvPr/>
        </p:nvSpPr>
        <p:spPr>
          <a:xfrm>
            <a:off x="471040" y="6546277"/>
            <a:ext cx="320587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6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EA87C-D34D-A549-A5EC-E6CCFEC6B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 to push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Same analytical steps as before</a:t>
                </a:r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EA87C-D34D-A549-A5EC-E6CCFEC6B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1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D97A2-BDE6-A944-8DB2-FA542953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2936-946C-5442-A96C-8AEFD3D7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policy, (1) </a:t>
            </a:r>
            <a:r>
              <a:rPr lang="en-US" dirty="0" err="1"/>
              <a:t>MoPo</a:t>
            </a:r>
            <a:r>
              <a:rPr lang="en-US" dirty="0"/>
              <a:t>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CE485-164E-44A7-B07E-D26EC8B25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0" y="2263832"/>
            <a:ext cx="8759984" cy="6630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0BFA27-B7B8-4FE1-A9D0-5EDD31D86C20}"/>
                  </a:ext>
                </a:extLst>
              </p:cNvPr>
              <p:cNvSpPr/>
              <p:nvPr/>
            </p:nvSpPr>
            <p:spPr>
              <a:xfrm>
                <a:off x="11011781" y="1617946"/>
                <a:ext cx="48987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=.05,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=2, 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=.3,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=.5,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0BFA27-B7B8-4FE1-A9D0-5EDD31D86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781" y="1617946"/>
                <a:ext cx="489877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EDAFB-7EF2-44F5-B99B-152AF95A5957}"/>
                  </a:ext>
                </a:extLst>
              </p:cNvPr>
              <p:cNvSpPr txBox="1"/>
              <p:nvPr/>
            </p:nvSpPr>
            <p:spPr>
              <a:xfrm rot="16200000">
                <a:off x="5077693" y="3629892"/>
                <a:ext cx="368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2EDAFB-7EF2-44F5-B99B-152AF95A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77693" y="3629892"/>
                <a:ext cx="36881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A87D070-7FE4-442C-9E4D-390602FC8528}"/>
              </a:ext>
            </a:extLst>
          </p:cNvPr>
          <p:cNvSpPr/>
          <p:nvPr/>
        </p:nvSpPr>
        <p:spPr>
          <a:xfrm>
            <a:off x="5126182" y="3442855"/>
            <a:ext cx="320587" cy="270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3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73B5D-6D56-47C3-A561-102AB0605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Baseline (one-sector) model</a:t>
                </a:r>
              </a:p>
              <a:p>
                <a:pPr lvl="1"/>
                <a:r>
                  <a:rPr lang="en-US" dirty="0"/>
                  <a:t>Trade-off: insurance vs. investment (growth)</a:t>
                </a:r>
              </a:p>
              <a:p>
                <a:r>
                  <a:rPr lang="en-US" dirty="0"/>
                  <a:t>Multi-sector model</a:t>
                </a:r>
              </a:p>
              <a:p>
                <a:pPr lvl="1"/>
                <a:r>
                  <a:rPr lang="en-US" dirty="0"/>
                  <a:t>Allocation of risk/assets</a:t>
                </a:r>
              </a:p>
              <a:p>
                <a:r>
                  <a:rPr lang="en-US" dirty="0"/>
                  <a:t>Money is not super-neutral </a:t>
                </a:r>
              </a:p>
              <a:p>
                <a:pPr lvl="1"/>
                <a:r>
                  <a:rPr lang="en-US" dirty="0"/>
                  <a:t>since it affect portfolio choice, risk allocation</a:t>
                </a:r>
              </a:p>
              <a:p>
                <a:pPr lvl="1"/>
                <a:r>
                  <a:rPr lang="en-US" dirty="0"/>
                  <a:t>Price of risk (risk premia),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-drift</a:t>
                </a:r>
              </a:p>
              <a:p>
                <a:r>
                  <a:rPr lang="en-US" dirty="0"/>
                  <a:t>(1) </a:t>
                </a:r>
                <a:r>
                  <a:rPr lang="en-US" dirty="0" err="1"/>
                  <a:t>MoPo</a:t>
                </a:r>
                <a:r>
                  <a:rPr lang="en-US" dirty="0"/>
                  <a:t> + (2) </a:t>
                </a:r>
                <a:r>
                  <a:rPr lang="en-US" dirty="0" err="1"/>
                  <a:t>MacroPru</a:t>
                </a:r>
                <a:endParaRPr lang="en-US" dirty="0"/>
              </a:p>
              <a:p>
                <a:pPr lvl="1"/>
                <a:r>
                  <a:rPr lang="en-US" dirty="0"/>
                  <a:t>Static problem – 3 steps maximization </a:t>
                </a:r>
              </a:p>
              <a:p>
                <a:pPr lvl="2"/>
                <a:r>
                  <a:rPr lang="en-US" dirty="0"/>
                  <a:t>Always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-function</a:t>
                </a:r>
              </a:p>
              <a:p>
                <a:r>
                  <a:rPr lang="en-US" dirty="0"/>
                  <a:t>(1) </a:t>
                </a:r>
                <a:r>
                  <a:rPr lang="en-US" dirty="0" err="1"/>
                  <a:t>MoPo</a:t>
                </a:r>
                <a:r>
                  <a:rPr lang="en-US" dirty="0"/>
                  <a:t> only</a:t>
                </a:r>
              </a:p>
              <a:p>
                <a:pPr lvl="1"/>
                <a:r>
                  <a:rPr lang="en-US" dirty="0"/>
                  <a:t>Using screwdriver as hammer to push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873B5D-6D56-47C3-A561-102AB0605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1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5B7A9-5B43-4195-B5F0-C859274E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58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85DC9-54EB-4C4D-8CB5-B369FF94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of Optimal Policy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37A77-3153-4021-9B0E-A2D4EEB32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481" y="6910310"/>
            <a:ext cx="2590732" cy="21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5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8CFD-731F-49BE-8464-ED1B12DF4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667E84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77E07-3B3D-4156-82FA-5E4AE0955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132" y="5045941"/>
            <a:ext cx="4646507" cy="9256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markus@princeton.edu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8FE75-B5A4-4B82-83D4-44695958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885792" cy="812537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The welfare of any agent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b="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1" i="1">
                                                  <a:latin typeface="Cambria Math" panose="02040503050406030204" pitchFamily="18" charset="0"/>
                                                </a:rPr>
                                                <m:t>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1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𝜄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𝜿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𝜄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885792" cy="8125377"/>
              </a:xfrm>
              <a:blipFill>
                <a:blip r:embed="rId2"/>
                <a:stretch>
                  <a:fillRect l="-1385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with log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9513B-9DC7-47F9-AA62-67DC6361C9B8}"/>
                  </a:ext>
                </a:extLst>
              </p:cNvPr>
              <p:cNvSpPr txBox="1"/>
              <p:nvPr/>
            </p:nvSpPr>
            <p:spPr>
              <a:xfrm>
                <a:off x="10684495" y="3023131"/>
                <a:ext cx="2924968" cy="679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ignoring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9513B-9DC7-47F9-AA62-67DC6361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495" y="3023131"/>
                <a:ext cx="2924968" cy="679097"/>
              </a:xfrm>
              <a:prstGeom prst="rect">
                <a:avLst/>
              </a:prstGeom>
              <a:blipFill>
                <a:blip r:embed="rId3"/>
                <a:stretch>
                  <a:fillRect l="-333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9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EB41C-B2C8-4F10-9286-62FE5B919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512581" cy="77929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Apply to Ito’s lemma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Plug into Expected integral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EB41C-B2C8-4F10-9286-62FE5B919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512581" cy="7792904"/>
              </a:xfrm>
              <a:blipFill>
                <a:blip r:embed="rId2"/>
                <a:stretch>
                  <a:fillRect l="-1430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B7D88-4C7F-48CD-8EAF-C8979D85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FBE0F-E8BE-4F4C-8622-65F7EFE6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with log utility</a:t>
            </a:r>
          </a:p>
        </p:txBody>
      </p:sp>
    </p:spTree>
    <p:extLst>
      <p:ext uri="{BB962C8B-B14F-4D97-AF65-F5344CB8AC3E}">
        <p14:creationId xmlns:p14="http://schemas.microsoft.com/office/powerpoint/2010/main" val="337330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527048"/>
                <a:ext cx="11885792" cy="812537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The welfare of any agent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b="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1" i="1">
                                                  <a:latin typeface="Cambria Math" panose="02040503050406030204" pitchFamily="18" charset="0"/>
                                                </a:rPr>
                                                <m:t>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1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𝜄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𝜿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𝜄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sup>
                                  </m:sSubSup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527048"/>
                <a:ext cx="11885792" cy="8125377"/>
              </a:xfrm>
              <a:blipFill>
                <a:blip r:embed="rId2"/>
                <a:stretch>
                  <a:fillRect l="-1385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with log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028437-904F-D748-8B44-00EF23E7BD74}"/>
                  </a:ext>
                </a:extLst>
              </p:cNvPr>
              <p:cNvSpPr/>
              <p:nvPr/>
            </p:nvSpPr>
            <p:spPr>
              <a:xfrm>
                <a:off x="1067747" y="4942752"/>
                <a:ext cx="4880952" cy="1152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33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r>
                            <a:rPr lang="en-US" sz="21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133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33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133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133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133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sSup>
                                                    <m:sSupPr>
                                                      <m:ctrlPr>
                                                        <a:rPr lang="en-US" sz="2133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133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𝜂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133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p>
                                                  </m:sSup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028437-904F-D748-8B44-00EF23E7B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47" y="4942752"/>
                <a:ext cx="4880952" cy="1152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6B057240-FA0A-4442-92F7-DF2A4568C6E4}"/>
              </a:ext>
            </a:extLst>
          </p:cNvPr>
          <p:cNvSpPr/>
          <p:nvPr/>
        </p:nvSpPr>
        <p:spPr>
          <a:xfrm rot="5400000">
            <a:off x="3246917" y="2787754"/>
            <a:ext cx="242399" cy="4215340"/>
          </a:xfrm>
          <a:prstGeom prst="rightBrace">
            <a:avLst/>
          </a:prstGeom>
          <a:ln w="28575">
            <a:solidFill>
              <a:srgbClr val="66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455F30-566E-124F-AE1C-D2563ED1DC72}"/>
                  </a:ext>
                </a:extLst>
              </p:cNvPr>
              <p:cNvSpPr/>
              <p:nvPr/>
            </p:nvSpPr>
            <p:spPr>
              <a:xfrm>
                <a:off x="1194274" y="7549516"/>
                <a:ext cx="5482398" cy="839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33" i="1" smtClean="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33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1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133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33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133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133" i="1" dirty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133" i="1" dirty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133" i="1" dirty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133" i="1" dirty="0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455F30-566E-124F-AE1C-D2563ED1D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74" y="7549516"/>
                <a:ext cx="5482398" cy="83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D47DDB7B-5F70-804A-B064-4E790E52A9FE}"/>
              </a:ext>
            </a:extLst>
          </p:cNvPr>
          <p:cNvSpPr/>
          <p:nvPr/>
        </p:nvSpPr>
        <p:spPr>
          <a:xfrm rot="5400000">
            <a:off x="3863089" y="4902069"/>
            <a:ext cx="206623" cy="4831895"/>
          </a:xfrm>
          <a:prstGeom prst="rightBrace">
            <a:avLst/>
          </a:prstGeom>
          <a:ln w="28575">
            <a:solidFill>
              <a:srgbClr val="66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559E460-8CFC-8642-A265-9CBABD3BB70F}"/>
              </a:ext>
            </a:extLst>
          </p:cNvPr>
          <p:cNvSpPr/>
          <p:nvPr/>
        </p:nvSpPr>
        <p:spPr>
          <a:xfrm rot="5400000">
            <a:off x="8848577" y="5353571"/>
            <a:ext cx="206623" cy="3966627"/>
          </a:xfrm>
          <a:prstGeom prst="rightBrace">
            <a:avLst/>
          </a:prstGeom>
          <a:ln w="28575">
            <a:solidFill>
              <a:srgbClr val="667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1ACDB9-6B24-9C48-BDF1-8678D89AC09F}"/>
                  </a:ext>
                </a:extLst>
              </p:cNvPr>
              <p:cNvSpPr/>
              <p:nvPr/>
            </p:nvSpPr>
            <p:spPr>
              <a:xfrm>
                <a:off x="7305069" y="7541985"/>
                <a:ext cx="3459087" cy="1152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33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33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33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133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133" i="1">
                                                  <a:solidFill>
                                                    <a:srgbClr val="667E8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133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̃"/>
                                                      <m:ctrlPr>
                                                        <a:rPr lang="en-US" sz="2133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2133" i="1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sz="2133" i="1">
                                                      <a:solidFill>
                                                        <a:srgbClr val="667E84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  <m:sup>
                                                  <m:sSup>
                                                    <m:sSupPr>
                                                      <m:ctrlPr>
                                                        <a:rPr lang="en-US" sz="2133" i="1" dirty="0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acc>
                                                        <m:accPr>
                                                          <m:chr m:val="̃"/>
                                                          <m:ctrlPr>
                                                            <a:rPr lang="en-US" sz="2133" i="1">
                                                              <a:solidFill>
                                                                <a:srgbClr val="667E84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sz="2133" i="1">
                                                              <a:solidFill>
                                                                <a:srgbClr val="667E84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𝜂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p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2133" dirty="0">
                                                          <a:solidFill>
                                                            <a:srgbClr val="667E84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i</m:t>
                                                      </m:r>
                                                    </m:sup>
                                                  </m:sSup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1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1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133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133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1ACDB9-6B24-9C48-BDF1-8678D89AC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69" y="7541985"/>
                <a:ext cx="3459087" cy="1152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9513B-9DC7-47F9-AA62-67DC6361C9B8}"/>
                  </a:ext>
                </a:extLst>
              </p:cNvPr>
              <p:cNvSpPr txBox="1"/>
              <p:nvPr/>
            </p:nvSpPr>
            <p:spPr>
              <a:xfrm>
                <a:off x="11018072" y="2926148"/>
                <a:ext cx="2924968" cy="679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ignoring 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9513B-9DC7-47F9-AA62-67DC6361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072" y="2926148"/>
                <a:ext cx="2924968" cy="679097"/>
              </a:xfrm>
              <a:prstGeom prst="rect">
                <a:avLst/>
              </a:prstGeom>
              <a:blipFill>
                <a:blip r:embed="rId6"/>
                <a:stretch>
                  <a:fillRect l="-3125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3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5A52F-DA13-134A-A740-BCAA1BF0EE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Integral by parts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9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933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933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29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33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9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33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933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933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933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33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9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33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9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933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933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933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sz="2933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933" i="1" smtClean="0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sz="2933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933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9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9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933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2933" dirty="0"/>
              </a:p>
              <a:p>
                <a:r>
                  <a:rPr lang="en-US" dirty="0"/>
                  <a:t>Apply to Ito’s lemma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func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bSup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667E8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667E8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667E8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n-US" sz="3200" i="1">
                          <a:solidFill>
                            <a:srgbClr val="667E8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667E84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solidFill>
                                <a:srgbClr val="667E8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667E84"/>
                  </a:solidFill>
                </a:endParaRPr>
              </a:p>
              <a:p>
                <a:r>
                  <a:rPr lang="en-US" sz="3200" dirty="0"/>
                  <a:t>Plug into Expected integral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05A52F-DA13-134A-A740-BCAA1BF0E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AD485-AFDF-C54D-88B6-E223B918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CDF32-9574-E742-87A5-E74AACA7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Expected Integral </a:t>
            </a:r>
          </a:p>
        </p:txBody>
      </p:sp>
    </p:spTree>
    <p:extLst>
      <p:ext uri="{BB962C8B-B14F-4D97-AF65-F5344CB8AC3E}">
        <p14:creationId xmlns:p14="http://schemas.microsoft.com/office/powerpoint/2010/main" val="401791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3517</Words>
  <Application>Microsoft Office PowerPoint</Application>
  <PresentationFormat>Custom</PresentationFormat>
  <Paragraphs>662</Paragraphs>
  <Slides>59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等线</vt:lpstr>
      <vt:lpstr>Arial</vt:lpstr>
      <vt:lpstr>Calibri</vt:lpstr>
      <vt:lpstr>Calibri Light</vt:lpstr>
      <vt:lpstr>Cambria Math</vt:lpstr>
      <vt:lpstr>Segoe UI</vt:lpstr>
      <vt:lpstr>Wingdings</vt:lpstr>
      <vt:lpstr>1_Office Theme</vt:lpstr>
      <vt:lpstr>Modern Macro, Money, and  International Finance Eco 529 Lecture 12: Welfare – Optimal Policy  </vt:lpstr>
      <vt:lpstr>The Big Roadmap: Towards the I Theory of Money</vt:lpstr>
      <vt:lpstr>Optimal Policy</vt:lpstr>
      <vt:lpstr>Roadmap</vt:lpstr>
      <vt:lpstr>Welfare with log utility</vt:lpstr>
      <vt:lpstr>Welfare with log utility</vt:lpstr>
      <vt:lpstr>Welfare with log utility</vt:lpstr>
      <vt:lpstr>Welfare with log utility</vt:lpstr>
      <vt:lpstr>Aside: Expected Integral </vt:lpstr>
      <vt:lpstr>Welfare of Intermediaries I and HH h</vt:lpstr>
      <vt:lpstr>Roadmap</vt:lpstr>
      <vt:lpstr>One Sector Model with Money</vt:lpstr>
      <vt:lpstr>One Sector Model with Money</vt:lpstr>
      <vt:lpstr>One Sector Model with Money</vt:lpstr>
      <vt:lpstr>One Sector Model with Money/Gov. Bond</vt:lpstr>
      <vt:lpstr>Optimal Policy</vt:lpstr>
      <vt:lpstr>Optimal Policy</vt:lpstr>
      <vt:lpstr>Optimal Policy</vt:lpstr>
      <vt:lpstr>Pecuniary Externality Explanation</vt:lpstr>
      <vt:lpstr>Optimal Policy</vt:lpstr>
      <vt:lpstr>Optimal Policy</vt:lpstr>
      <vt:lpstr>PowerPoint Presentation</vt:lpstr>
      <vt:lpstr>Roadmap</vt:lpstr>
      <vt:lpstr>Two Switching Sector model with Exogenous wealth dist.</vt:lpstr>
      <vt:lpstr>Remark</vt:lpstr>
      <vt:lpstr>Equilibrium capital allocation</vt:lpstr>
      <vt:lpstr>Welfare of Intermediaries I and HH h</vt:lpstr>
      <vt:lpstr>Welfare</vt:lpstr>
      <vt:lpstr>Money valuation</vt:lpstr>
      <vt:lpstr>Macroprudential tools</vt:lpstr>
      <vt:lpstr>Remarks</vt:lpstr>
      <vt:lpstr>Roadmap</vt:lpstr>
      <vt:lpstr>Endogenous law of motion of η</vt:lpstr>
      <vt:lpstr>Fixed types (no switching)</vt:lpstr>
      <vt:lpstr>Welfare of Intermediaries I and HH h</vt:lpstr>
      <vt:lpstr>Optimal policy: (1) MoPo + (2) MacroPru</vt:lpstr>
      <vt:lpstr>Optimal policy: (1) MoPo + (2) MacroPru</vt:lpstr>
      <vt:lpstr>Optimal policy: (1) MoPo + (2) MacroPru</vt:lpstr>
      <vt:lpstr>Optimal policy: (1) MoPo + (2) MacroPru</vt:lpstr>
      <vt:lpstr>Optimizing over η</vt:lpstr>
      <vt:lpstr>Optimal policy: (1) MoPo only</vt:lpstr>
      <vt:lpstr>Optimal policy: (1) MoPo only</vt:lpstr>
      <vt:lpstr>Optimal policy: (1) MoPo only</vt:lpstr>
      <vt:lpstr>Optimal policy: (1) MoPo only</vt:lpstr>
      <vt:lpstr>Example: using ϑ to push η</vt:lpstr>
      <vt:lpstr>Optimal policy: (1) MoPo only</vt:lpstr>
      <vt:lpstr>Roadmap</vt:lpstr>
      <vt:lpstr>I Theory of Money</vt:lpstr>
      <vt:lpstr>I Theory: Balance Sheets</vt:lpstr>
      <vt:lpstr>Model with Intermediaries – new policy</vt:lpstr>
      <vt:lpstr>Optimal policy: (1) MoPo + (2) MacroPru</vt:lpstr>
      <vt:lpstr>Optimal policy: (1) MoPo + (2) MacroPru</vt:lpstr>
      <vt:lpstr>Optimal policy: (1) MoPo + (2) MacroPru</vt:lpstr>
      <vt:lpstr>Optimal policy: (1) MoPo + (2) MacroPru</vt:lpstr>
      <vt:lpstr>Optimal policy: (1) MoPo + (2) MacroPru</vt:lpstr>
      <vt:lpstr>Optimizing over η</vt:lpstr>
      <vt:lpstr>Optimal policy, (1) MoPo only</vt:lpstr>
      <vt:lpstr>Take-aways of Optimal Policy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K. Brunnermeier</dc:creator>
  <cp:lastModifiedBy>Markus K. Brunnermeier</cp:lastModifiedBy>
  <cp:revision>475</cp:revision>
  <cp:lastPrinted>2020-09-02T01:17:03Z</cp:lastPrinted>
  <dcterms:created xsi:type="dcterms:W3CDTF">2020-05-22T02:43:19Z</dcterms:created>
  <dcterms:modified xsi:type="dcterms:W3CDTF">2021-10-14T21:44:02Z</dcterms:modified>
</cp:coreProperties>
</file>