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3" r:id="rId7"/>
    <p:sldId id="264" r:id="rId8"/>
    <p:sldId id="279" r:id="rId9"/>
    <p:sldId id="280" r:id="rId10"/>
    <p:sldId id="281" r:id="rId11"/>
    <p:sldId id="267" r:id="rId12"/>
    <p:sldId id="282" r:id="rId13"/>
    <p:sldId id="283" r:id="rId14"/>
    <p:sldId id="284" r:id="rId15"/>
    <p:sldId id="285" r:id="rId16"/>
    <p:sldId id="286" r:id="rId17"/>
    <p:sldId id="268" r:id="rId18"/>
    <p:sldId id="270" r:id="rId19"/>
    <p:sldId id="289" r:id="rId20"/>
    <p:sldId id="290" r:id="rId21"/>
    <p:sldId id="291" r:id="rId22"/>
    <p:sldId id="292" r:id="rId23"/>
    <p:sldId id="293" r:id="rId24"/>
    <p:sldId id="304" r:id="rId25"/>
    <p:sldId id="295" r:id="rId26"/>
    <p:sldId id="294" r:id="rId27"/>
    <p:sldId id="301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305" r:id="rId36"/>
    <p:sldId id="2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,K (pgt)" initials="L(" lastIdx="1" clrIdx="0">
    <p:extLst>
      <p:ext uri="{19B8F6BF-5375-455C-9EA6-DF929625EA0E}">
        <p15:presenceInfo xmlns:p15="http://schemas.microsoft.com/office/powerpoint/2012/main" userId="S::K.Liang@lse.ac.uk::220f9ceb-4686-4139-bd70-ccacfb205272" providerId="AD"/>
      </p:ext>
    </p:extLst>
  </p:cmAuthor>
  <p:cmAuthor id="2" name="Kaman Liang" initials="KL" lastIdx="2" clrIdx="1">
    <p:extLst>
      <p:ext uri="{19B8F6BF-5375-455C-9EA6-DF929625EA0E}">
        <p15:presenceInfo xmlns:p15="http://schemas.microsoft.com/office/powerpoint/2012/main" userId="9d29889e1914782b" providerId="Windows Live"/>
      </p:ext>
    </p:extLst>
  </p:cmAuthor>
  <p:cmAuthor id="3" name="Kaman Lyu" initials="KL" lastIdx="3" clrIdx="2">
    <p:extLst>
      <p:ext uri="{19B8F6BF-5375-455C-9EA6-DF929625EA0E}">
        <p15:presenceInfo xmlns:p15="http://schemas.microsoft.com/office/powerpoint/2012/main" userId="Kaman L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BB6E1-682F-425B-B25E-D07C198EB95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32014763-AD3D-48DF-876C-D34CCA963497}">
      <dgm:prSet/>
      <dgm:spPr/>
      <dgm:t>
        <a:bodyPr/>
        <a:lstStyle/>
        <a:p>
          <a:r>
            <a:rPr lang="en-GB" dirty="0"/>
            <a:t>Optimistic expectations lead to cheap credit and financial markets grow </a:t>
          </a:r>
          <a:endParaRPr lang="en-US" dirty="0"/>
        </a:p>
      </dgm:t>
    </dgm:pt>
    <dgm:pt modelId="{E8A77213-F67B-4544-8EA2-E480DBA744DE}" type="parTrans" cxnId="{3C463063-ADD7-4466-837B-7D17BACBBFF8}">
      <dgm:prSet/>
      <dgm:spPr/>
      <dgm:t>
        <a:bodyPr/>
        <a:lstStyle/>
        <a:p>
          <a:endParaRPr lang="en-US"/>
        </a:p>
      </dgm:t>
    </dgm:pt>
    <dgm:pt modelId="{DB4D0772-CB47-48C9-A178-D61D06900FCF}" type="sibTrans" cxnId="{3C463063-ADD7-4466-837B-7D17BACBBFF8}">
      <dgm:prSet/>
      <dgm:spPr/>
      <dgm:t>
        <a:bodyPr/>
        <a:lstStyle/>
        <a:p>
          <a:endParaRPr lang="en-US"/>
        </a:p>
      </dgm:t>
    </dgm:pt>
    <dgm:pt modelId="{27F9B31E-F0F8-4EAA-94E2-2BF740087D3A}">
      <dgm:prSet/>
      <dgm:spPr/>
      <dgm:t>
        <a:bodyPr/>
        <a:lstStyle/>
        <a:p>
          <a:r>
            <a:rPr lang="en-GB"/>
            <a:t>Large capital flows from savers to borrowers, from developed to developing regions</a:t>
          </a:r>
          <a:endParaRPr lang="en-US"/>
        </a:p>
      </dgm:t>
    </dgm:pt>
    <dgm:pt modelId="{5DEC187B-0F6D-4BD7-9AE7-E529BCAF1051}" type="parTrans" cxnId="{971E9397-3011-4B60-AD19-60711CA73BB5}">
      <dgm:prSet/>
      <dgm:spPr/>
      <dgm:t>
        <a:bodyPr/>
        <a:lstStyle/>
        <a:p>
          <a:endParaRPr lang="en-US"/>
        </a:p>
      </dgm:t>
    </dgm:pt>
    <dgm:pt modelId="{D3CEC7C8-4503-4C56-B37B-751D4DFFC97E}" type="sibTrans" cxnId="{971E9397-3011-4B60-AD19-60711CA73BB5}">
      <dgm:prSet/>
      <dgm:spPr/>
      <dgm:t>
        <a:bodyPr/>
        <a:lstStyle/>
        <a:p>
          <a:endParaRPr lang="en-US"/>
        </a:p>
      </dgm:t>
    </dgm:pt>
    <dgm:pt modelId="{07A81FF0-3D43-415E-819F-A214A4F601AE}">
      <dgm:prSet/>
      <dgm:spPr/>
      <dgm:t>
        <a:bodyPr/>
        <a:lstStyle/>
        <a:p>
          <a:r>
            <a:rPr lang="en-GB" dirty="0"/>
            <a:t>The housing market booms causing an increase in demand for construction and real estate sectors</a:t>
          </a:r>
          <a:endParaRPr lang="en-US" dirty="0"/>
        </a:p>
      </dgm:t>
    </dgm:pt>
    <dgm:pt modelId="{EB344CCE-A6EA-4BC8-BA31-13B89AF3CAC4}" type="parTrans" cxnId="{01158EC3-25C1-45EC-868A-F62A09C475F2}">
      <dgm:prSet/>
      <dgm:spPr/>
      <dgm:t>
        <a:bodyPr/>
        <a:lstStyle/>
        <a:p>
          <a:endParaRPr lang="en-US"/>
        </a:p>
      </dgm:t>
    </dgm:pt>
    <dgm:pt modelId="{149234FB-1A3A-4C02-B3F8-0A819CF4E959}" type="sibTrans" cxnId="{01158EC3-25C1-45EC-868A-F62A09C475F2}">
      <dgm:prSet/>
      <dgm:spPr/>
      <dgm:t>
        <a:bodyPr/>
        <a:lstStyle/>
        <a:p>
          <a:endParaRPr lang="en-US"/>
        </a:p>
      </dgm:t>
    </dgm:pt>
    <dgm:pt modelId="{0A8F98A7-C96B-43D5-B9E3-624E5310DB57}">
      <dgm:prSet/>
      <dgm:spPr/>
      <dgm:t>
        <a:bodyPr/>
        <a:lstStyle/>
        <a:p>
          <a:r>
            <a:rPr lang="en-GB"/>
            <a:t>A benevolent view: these large capital flows makes financial markets integrate, economies boom and incomes converge</a:t>
          </a:r>
          <a:endParaRPr lang="en-US"/>
        </a:p>
      </dgm:t>
    </dgm:pt>
    <dgm:pt modelId="{DEE1807E-BFC1-4EB5-87FA-DF90F10E5FA9}" type="parTrans" cxnId="{15A590F4-C113-4119-9046-E3F14E654B51}">
      <dgm:prSet/>
      <dgm:spPr/>
      <dgm:t>
        <a:bodyPr/>
        <a:lstStyle/>
        <a:p>
          <a:endParaRPr lang="en-US"/>
        </a:p>
      </dgm:t>
    </dgm:pt>
    <dgm:pt modelId="{08216A5A-08E1-47FF-A687-E96EFDB65DD6}" type="sibTrans" cxnId="{15A590F4-C113-4119-9046-E3F14E654B51}">
      <dgm:prSet/>
      <dgm:spPr/>
      <dgm:t>
        <a:bodyPr/>
        <a:lstStyle/>
        <a:p>
          <a:endParaRPr lang="en-US"/>
        </a:p>
      </dgm:t>
    </dgm:pt>
    <dgm:pt modelId="{72E64409-5A7C-4F96-815A-37EFAB6B1124}" type="pres">
      <dgm:prSet presAssocID="{6F5BB6E1-682F-425B-B25E-D07C198EB95D}" presName="root" presStyleCnt="0">
        <dgm:presLayoutVars>
          <dgm:dir/>
          <dgm:resizeHandles val="exact"/>
        </dgm:presLayoutVars>
      </dgm:prSet>
      <dgm:spPr/>
    </dgm:pt>
    <dgm:pt modelId="{34B499B2-E8F9-4E2B-A745-FE856C7C7E69}" type="pres">
      <dgm:prSet presAssocID="{6F5BB6E1-682F-425B-B25E-D07C198EB95D}" presName="container" presStyleCnt="0">
        <dgm:presLayoutVars>
          <dgm:dir/>
          <dgm:resizeHandles val="exact"/>
        </dgm:presLayoutVars>
      </dgm:prSet>
      <dgm:spPr/>
    </dgm:pt>
    <dgm:pt modelId="{D5E893C4-AFC4-491D-88B0-E0B1B4323FFC}" type="pres">
      <dgm:prSet presAssocID="{32014763-AD3D-48DF-876C-D34CCA963497}" presName="compNode" presStyleCnt="0"/>
      <dgm:spPr/>
    </dgm:pt>
    <dgm:pt modelId="{E4E91383-F020-4FAC-8BCE-1C2071F805FB}" type="pres">
      <dgm:prSet presAssocID="{32014763-AD3D-48DF-876C-D34CCA963497}" presName="iconBgRect" presStyleLbl="bgShp" presStyleIdx="0" presStyleCnt="4"/>
      <dgm:spPr/>
    </dgm:pt>
    <dgm:pt modelId="{34038C10-867B-48B8-A524-ED16C1F03DCE}" type="pres">
      <dgm:prSet presAssocID="{32014763-AD3D-48DF-876C-D34CCA9634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8B8DDD8F-537E-4FE8-B250-51C09582FAD2}" type="pres">
      <dgm:prSet presAssocID="{32014763-AD3D-48DF-876C-D34CCA963497}" presName="spaceRect" presStyleCnt="0"/>
      <dgm:spPr/>
    </dgm:pt>
    <dgm:pt modelId="{4FC7C8EB-02E0-4459-A7D5-2B50667CED54}" type="pres">
      <dgm:prSet presAssocID="{32014763-AD3D-48DF-876C-D34CCA963497}" presName="textRect" presStyleLbl="revTx" presStyleIdx="0" presStyleCnt="4">
        <dgm:presLayoutVars>
          <dgm:chMax val="1"/>
          <dgm:chPref val="1"/>
        </dgm:presLayoutVars>
      </dgm:prSet>
      <dgm:spPr/>
    </dgm:pt>
    <dgm:pt modelId="{37FA3C15-2CA5-4C50-A014-B37798B2E0F2}" type="pres">
      <dgm:prSet presAssocID="{DB4D0772-CB47-48C9-A178-D61D06900FCF}" presName="sibTrans" presStyleLbl="sibTrans2D1" presStyleIdx="0" presStyleCnt="0"/>
      <dgm:spPr/>
    </dgm:pt>
    <dgm:pt modelId="{CE428491-1D80-4DA4-8E5B-844F5011CE44}" type="pres">
      <dgm:prSet presAssocID="{27F9B31E-F0F8-4EAA-94E2-2BF740087D3A}" presName="compNode" presStyleCnt="0"/>
      <dgm:spPr/>
    </dgm:pt>
    <dgm:pt modelId="{32D22C0D-F617-401B-9CD0-5A6E1A11C150}" type="pres">
      <dgm:prSet presAssocID="{27F9B31E-F0F8-4EAA-94E2-2BF740087D3A}" presName="iconBgRect" presStyleLbl="bgShp" presStyleIdx="1" presStyleCnt="4"/>
      <dgm:spPr/>
    </dgm:pt>
    <dgm:pt modelId="{5D5F848D-CAEE-491D-ADA9-1EE1B9E10467}" type="pres">
      <dgm:prSet presAssocID="{27F9B31E-F0F8-4EAA-94E2-2BF740087D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D9363FB-1773-4A6B-B040-D83178BEE9F2}" type="pres">
      <dgm:prSet presAssocID="{27F9B31E-F0F8-4EAA-94E2-2BF740087D3A}" presName="spaceRect" presStyleCnt="0"/>
      <dgm:spPr/>
    </dgm:pt>
    <dgm:pt modelId="{0975FAAE-9E32-4342-8FF6-D3840061A8ED}" type="pres">
      <dgm:prSet presAssocID="{27F9B31E-F0F8-4EAA-94E2-2BF740087D3A}" presName="textRect" presStyleLbl="revTx" presStyleIdx="1" presStyleCnt="4">
        <dgm:presLayoutVars>
          <dgm:chMax val="1"/>
          <dgm:chPref val="1"/>
        </dgm:presLayoutVars>
      </dgm:prSet>
      <dgm:spPr/>
    </dgm:pt>
    <dgm:pt modelId="{8252B9A9-6D02-4208-BA0B-82D9C6037B2A}" type="pres">
      <dgm:prSet presAssocID="{D3CEC7C8-4503-4C56-B37B-751D4DFFC97E}" presName="sibTrans" presStyleLbl="sibTrans2D1" presStyleIdx="0" presStyleCnt="0"/>
      <dgm:spPr/>
    </dgm:pt>
    <dgm:pt modelId="{7A646227-D48E-4E86-8172-D005FBAED6F4}" type="pres">
      <dgm:prSet presAssocID="{07A81FF0-3D43-415E-819F-A214A4F601AE}" presName="compNode" presStyleCnt="0"/>
      <dgm:spPr/>
    </dgm:pt>
    <dgm:pt modelId="{67D2F839-80A7-401D-A46C-CBDD5B9800C6}" type="pres">
      <dgm:prSet presAssocID="{07A81FF0-3D43-415E-819F-A214A4F601AE}" presName="iconBgRect" presStyleLbl="bgShp" presStyleIdx="2" presStyleCnt="4"/>
      <dgm:spPr/>
    </dgm:pt>
    <dgm:pt modelId="{3811AEB5-BA56-42AE-AF38-5F18A0D9BCFC}" type="pres">
      <dgm:prSet presAssocID="{07A81FF0-3D43-415E-819F-A214A4F601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08AD0AF-6DF1-4751-8FE8-0A836ECC1177}" type="pres">
      <dgm:prSet presAssocID="{07A81FF0-3D43-415E-819F-A214A4F601AE}" presName="spaceRect" presStyleCnt="0"/>
      <dgm:spPr/>
    </dgm:pt>
    <dgm:pt modelId="{2CCA0745-F17B-4DA5-870A-6AE3775544CC}" type="pres">
      <dgm:prSet presAssocID="{07A81FF0-3D43-415E-819F-A214A4F601AE}" presName="textRect" presStyleLbl="revTx" presStyleIdx="2" presStyleCnt="4">
        <dgm:presLayoutVars>
          <dgm:chMax val="1"/>
          <dgm:chPref val="1"/>
        </dgm:presLayoutVars>
      </dgm:prSet>
      <dgm:spPr/>
    </dgm:pt>
    <dgm:pt modelId="{5E32B049-08DA-450C-9419-DB8962738D8A}" type="pres">
      <dgm:prSet presAssocID="{149234FB-1A3A-4C02-B3F8-0A819CF4E959}" presName="sibTrans" presStyleLbl="sibTrans2D1" presStyleIdx="0" presStyleCnt="0"/>
      <dgm:spPr/>
    </dgm:pt>
    <dgm:pt modelId="{D7B56BE3-0524-470D-8119-496F115967F5}" type="pres">
      <dgm:prSet presAssocID="{0A8F98A7-C96B-43D5-B9E3-624E5310DB57}" presName="compNode" presStyleCnt="0"/>
      <dgm:spPr/>
    </dgm:pt>
    <dgm:pt modelId="{73D1FED4-E52C-4DBC-94A0-8A4802CC848F}" type="pres">
      <dgm:prSet presAssocID="{0A8F98A7-C96B-43D5-B9E3-624E5310DB57}" presName="iconBgRect" presStyleLbl="bgShp" presStyleIdx="3" presStyleCnt="4"/>
      <dgm:spPr/>
    </dgm:pt>
    <dgm:pt modelId="{1E48EED2-8AAD-45F7-93C1-E675A0B38C26}" type="pres">
      <dgm:prSet presAssocID="{0A8F98A7-C96B-43D5-B9E3-624E5310DB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F6B0FB-B866-45A1-B794-2EC78D0C66F4}" type="pres">
      <dgm:prSet presAssocID="{0A8F98A7-C96B-43D5-B9E3-624E5310DB57}" presName="spaceRect" presStyleCnt="0"/>
      <dgm:spPr/>
    </dgm:pt>
    <dgm:pt modelId="{FF0A1519-1918-4B1F-9D24-30015E5F0878}" type="pres">
      <dgm:prSet presAssocID="{0A8F98A7-C96B-43D5-B9E3-624E5310DB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D7F1D06-6F23-4B1C-9BFB-3ECB5A1B62E3}" type="presOf" srcId="{149234FB-1A3A-4C02-B3F8-0A819CF4E959}" destId="{5E32B049-08DA-450C-9419-DB8962738D8A}" srcOrd="0" destOrd="0" presId="urn:microsoft.com/office/officeart/2018/2/layout/IconCircleList"/>
    <dgm:cxn modelId="{75A90624-7F5C-4516-A6F4-8D2D45C29B0A}" type="presOf" srcId="{07A81FF0-3D43-415E-819F-A214A4F601AE}" destId="{2CCA0745-F17B-4DA5-870A-6AE3775544CC}" srcOrd="0" destOrd="0" presId="urn:microsoft.com/office/officeart/2018/2/layout/IconCircleList"/>
    <dgm:cxn modelId="{3B819735-5E76-4F8C-9EDB-AF1EB32AAAF3}" type="presOf" srcId="{32014763-AD3D-48DF-876C-D34CCA963497}" destId="{4FC7C8EB-02E0-4459-A7D5-2B50667CED54}" srcOrd="0" destOrd="0" presId="urn:microsoft.com/office/officeart/2018/2/layout/IconCircleList"/>
    <dgm:cxn modelId="{426A6A37-AD7B-48E1-B86B-04D17E94AB6C}" type="presOf" srcId="{DB4D0772-CB47-48C9-A178-D61D06900FCF}" destId="{37FA3C15-2CA5-4C50-A014-B37798B2E0F2}" srcOrd="0" destOrd="0" presId="urn:microsoft.com/office/officeart/2018/2/layout/IconCircleList"/>
    <dgm:cxn modelId="{3C463063-ADD7-4466-837B-7D17BACBBFF8}" srcId="{6F5BB6E1-682F-425B-B25E-D07C198EB95D}" destId="{32014763-AD3D-48DF-876C-D34CCA963497}" srcOrd="0" destOrd="0" parTransId="{E8A77213-F67B-4544-8EA2-E480DBA744DE}" sibTransId="{DB4D0772-CB47-48C9-A178-D61D06900FCF}"/>
    <dgm:cxn modelId="{54454674-03D1-4CF3-AA72-B5959C49058E}" type="presOf" srcId="{D3CEC7C8-4503-4C56-B37B-751D4DFFC97E}" destId="{8252B9A9-6D02-4208-BA0B-82D9C6037B2A}" srcOrd="0" destOrd="0" presId="urn:microsoft.com/office/officeart/2018/2/layout/IconCircleList"/>
    <dgm:cxn modelId="{08128778-F3B3-46A1-B142-46BB466184D1}" type="presOf" srcId="{0A8F98A7-C96B-43D5-B9E3-624E5310DB57}" destId="{FF0A1519-1918-4B1F-9D24-30015E5F0878}" srcOrd="0" destOrd="0" presId="urn:microsoft.com/office/officeart/2018/2/layout/IconCircleList"/>
    <dgm:cxn modelId="{E7C4F78A-F279-4273-9597-8B25CF350C0A}" type="presOf" srcId="{27F9B31E-F0F8-4EAA-94E2-2BF740087D3A}" destId="{0975FAAE-9E32-4342-8FF6-D3840061A8ED}" srcOrd="0" destOrd="0" presId="urn:microsoft.com/office/officeart/2018/2/layout/IconCircleList"/>
    <dgm:cxn modelId="{971E9397-3011-4B60-AD19-60711CA73BB5}" srcId="{6F5BB6E1-682F-425B-B25E-D07C198EB95D}" destId="{27F9B31E-F0F8-4EAA-94E2-2BF740087D3A}" srcOrd="1" destOrd="0" parTransId="{5DEC187B-0F6D-4BD7-9AE7-E529BCAF1051}" sibTransId="{D3CEC7C8-4503-4C56-B37B-751D4DFFC97E}"/>
    <dgm:cxn modelId="{954246AC-9BB0-40AD-92D2-E8F53EB37A6F}" type="presOf" srcId="{6F5BB6E1-682F-425B-B25E-D07C198EB95D}" destId="{72E64409-5A7C-4F96-815A-37EFAB6B1124}" srcOrd="0" destOrd="0" presId="urn:microsoft.com/office/officeart/2018/2/layout/IconCircleList"/>
    <dgm:cxn modelId="{01158EC3-25C1-45EC-868A-F62A09C475F2}" srcId="{6F5BB6E1-682F-425B-B25E-D07C198EB95D}" destId="{07A81FF0-3D43-415E-819F-A214A4F601AE}" srcOrd="2" destOrd="0" parTransId="{EB344CCE-A6EA-4BC8-BA31-13B89AF3CAC4}" sibTransId="{149234FB-1A3A-4C02-B3F8-0A819CF4E959}"/>
    <dgm:cxn modelId="{15A590F4-C113-4119-9046-E3F14E654B51}" srcId="{6F5BB6E1-682F-425B-B25E-D07C198EB95D}" destId="{0A8F98A7-C96B-43D5-B9E3-624E5310DB57}" srcOrd="3" destOrd="0" parTransId="{DEE1807E-BFC1-4EB5-87FA-DF90F10E5FA9}" sibTransId="{08216A5A-08E1-47FF-A687-E96EFDB65DD6}"/>
    <dgm:cxn modelId="{BF7B9EC3-D018-4AEA-BADC-453700BF2109}" type="presParOf" srcId="{72E64409-5A7C-4F96-815A-37EFAB6B1124}" destId="{34B499B2-E8F9-4E2B-A745-FE856C7C7E69}" srcOrd="0" destOrd="0" presId="urn:microsoft.com/office/officeart/2018/2/layout/IconCircleList"/>
    <dgm:cxn modelId="{618FB5C5-43B0-4FDB-B194-DD32EEF5A5FD}" type="presParOf" srcId="{34B499B2-E8F9-4E2B-A745-FE856C7C7E69}" destId="{D5E893C4-AFC4-491D-88B0-E0B1B4323FFC}" srcOrd="0" destOrd="0" presId="urn:microsoft.com/office/officeart/2018/2/layout/IconCircleList"/>
    <dgm:cxn modelId="{4741BC00-D84F-4C66-A0AA-7CA667A4A0E7}" type="presParOf" srcId="{D5E893C4-AFC4-491D-88B0-E0B1B4323FFC}" destId="{E4E91383-F020-4FAC-8BCE-1C2071F805FB}" srcOrd="0" destOrd="0" presId="urn:microsoft.com/office/officeart/2018/2/layout/IconCircleList"/>
    <dgm:cxn modelId="{FCA5295E-810B-4269-A6E8-AE68A884BB76}" type="presParOf" srcId="{D5E893C4-AFC4-491D-88B0-E0B1B4323FFC}" destId="{34038C10-867B-48B8-A524-ED16C1F03DCE}" srcOrd="1" destOrd="0" presId="urn:microsoft.com/office/officeart/2018/2/layout/IconCircleList"/>
    <dgm:cxn modelId="{AAD3C524-2954-45CE-ADCB-DE6BA0FAA8C6}" type="presParOf" srcId="{D5E893C4-AFC4-491D-88B0-E0B1B4323FFC}" destId="{8B8DDD8F-537E-4FE8-B250-51C09582FAD2}" srcOrd="2" destOrd="0" presId="urn:microsoft.com/office/officeart/2018/2/layout/IconCircleList"/>
    <dgm:cxn modelId="{2CA96980-E4EB-471E-B0C6-CDC91D22EAC7}" type="presParOf" srcId="{D5E893C4-AFC4-491D-88B0-E0B1B4323FFC}" destId="{4FC7C8EB-02E0-4459-A7D5-2B50667CED54}" srcOrd="3" destOrd="0" presId="urn:microsoft.com/office/officeart/2018/2/layout/IconCircleList"/>
    <dgm:cxn modelId="{B9551D0C-7BF3-4C39-B970-534F6EF336B2}" type="presParOf" srcId="{34B499B2-E8F9-4E2B-A745-FE856C7C7E69}" destId="{37FA3C15-2CA5-4C50-A014-B37798B2E0F2}" srcOrd="1" destOrd="0" presId="urn:microsoft.com/office/officeart/2018/2/layout/IconCircleList"/>
    <dgm:cxn modelId="{FDA18DEE-0F5B-433D-BD1A-D3B6086570A4}" type="presParOf" srcId="{34B499B2-E8F9-4E2B-A745-FE856C7C7E69}" destId="{CE428491-1D80-4DA4-8E5B-844F5011CE44}" srcOrd="2" destOrd="0" presId="urn:microsoft.com/office/officeart/2018/2/layout/IconCircleList"/>
    <dgm:cxn modelId="{190B2A4F-C3E2-4335-9813-041D7BDF5131}" type="presParOf" srcId="{CE428491-1D80-4DA4-8E5B-844F5011CE44}" destId="{32D22C0D-F617-401B-9CD0-5A6E1A11C150}" srcOrd="0" destOrd="0" presId="urn:microsoft.com/office/officeart/2018/2/layout/IconCircleList"/>
    <dgm:cxn modelId="{302ED166-3834-4E4A-BC64-53C60BEB1160}" type="presParOf" srcId="{CE428491-1D80-4DA4-8E5B-844F5011CE44}" destId="{5D5F848D-CAEE-491D-ADA9-1EE1B9E10467}" srcOrd="1" destOrd="0" presId="urn:microsoft.com/office/officeart/2018/2/layout/IconCircleList"/>
    <dgm:cxn modelId="{7286CC0D-FCD3-4F49-A990-AEA45DF5C033}" type="presParOf" srcId="{CE428491-1D80-4DA4-8E5B-844F5011CE44}" destId="{2D9363FB-1773-4A6B-B040-D83178BEE9F2}" srcOrd="2" destOrd="0" presId="urn:microsoft.com/office/officeart/2018/2/layout/IconCircleList"/>
    <dgm:cxn modelId="{A7759C23-03FE-43C8-8A03-45E28A5A5893}" type="presParOf" srcId="{CE428491-1D80-4DA4-8E5B-844F5011CE44}" destId="{0975FAAE-9E32-4342-8FF6-D3840061A8ED}" srcOrd="3" destOrd="0" presId="urn:microsoft.com/office/officeart/2018/2/layout/IconCircleList"/>
    <dgm:cxn modelId="{CDFCDACD-EBDC-4236-8D12-485BE72E2E11}" type="presParOf" srcId="{34B499B2-E8F9-4E2B-A745-FE856C7C7E69}" destId="{8252B9A9-6D02-4208-BA0B-82D9C6037B2A}" srcOrd="3" destOrd="0" presId="urn:microsoft.com/office/officeart/2018/2/layout/IconCircleList"/>
    <dgm:cxn modelId="{DA1DE0D4-6BD2-43EF-A221-3222C1329BC6}" type="presParOf" srcId="{34B499B2-E8F9-4E2B-A745-FE856C7C7E69}" destId="{7A646227-D48E-4E86-8172-D005FBAED6F4}" srcOrd="4" destOrd="0" presId="urn:microsoft.com/office/officeart/2018/2/layout/IconCircleList"/>
    <dgm:cxn modelId="{3452F176-6874-4CD8-95BE-F9DAA5F411FC}" type="presParOf" srcId="{7A646227-D48E-4E86-8172-D005FBAED6F4}" destId="{67D2F839-80A7-401D-A46C-CBDD5B9800C6}" srcOrd="0" destOrd="0" presId="urn:microsoft.com/office/officeart/2018/2/layout/IconCircleList"/>
    <dgm:cxn modelId="{BBBA4001-085D-4EED-9645-814B2BEBE7F0}" type="presParOf" srcId="{7A646227-D48E-4E86-8172-D005FBAED6F4}" destId="{3811AEB5-BA56-42AE-AF38-5F18A0D9BCFC}" srcOrd="1" destOrd="0" presId="urn:microsoft.com/office/officeart/2018/2/layout/IconCircleList"/>
    <dgm:cxn modelId="{91053D82-1FEB-4E45-A09C-E4AAB7912777}" type="presParOf" srcId="{7A646227-D48E-4E86-8172-D005FBAED6F4}" destId="{908AD0AF-6DF1-4751-8FE8-0A836ECC1177}" srcOrd="2" destOrd="0" presId="urn:microsoft.com/office/officeart/2018/2/layout/IconCircleList"/>
    <dgm:cxn modelId="{71FEDB1D-6CEE-4A04-BC96-61067A7FB6B9}" type="presParOf" srcId="{7A646227-D48E-4E86-8172-D005FBAED6F4}" destId="{2CCA0745-F17B-4DA5-870A-6AE3775544CC}" srcOrd="3" destOrd="0" presId="urn:microsoft.com/office/officeart/2018/2/layout/IconCircleList"/>
    <dgm:cxn modelId="{9B018CB7-0484-4986-AE66-6C8570DD088B}" type="presParOf" srcId="{34B499B2-E8F9-4E2B-A745-FE856C7C7E69}" destId="{5E32B049-08DA-450C-9419-DB8962738D8A}" srcOrd="5" destOrd="0" presId="urn:microsoft.com/office/officeart/2018/2/layout/IconCircleList"/>
    <dgm:cxn modelId="{886A8C2A-D1A9-4A46-BB62-35F36D931127}" type="presParOf" srcId="{34B499B2-E8F9-4E2B-A745-FE856C7C7E69}" destId="{D7B56BE3-0524-470D-8119-496F115967F5}" srcOrd="6" destOrd="0" presId="urn:microsoft.com/office/officeart/2018/2/layout/IconCircleList"/>
    <dgm:cxn modelId="{DB894947-5804-469E-AF88-3C176CD37910}" type="presParOf" srcId="{D7B56BE3-0524-470D-8119-496F115967F5}" destId="{73D1FED4-E52C-4DBC-94A0-8A4802CC848F}" srcOrd="0" destOrd="0" presId="urn:microsoft.com/office/officeart/2018/2/layout/IconCircleList"/>
    <dgm:cxn modelId="{951F5222-0701-4861-82E7-414C6E1D1A9C}" type="presParOf" srcId="{D7B56BE3-0524-470D-8119-496F115967F5}" destId="{1E48EED2-8AAD-45F7-93C1-E675A0B38C26}" srcOrd="1" destOrd="0" presId="urn:microsoft.com/office/officeart/2018/2/layout/IconCircleList"/>
    <dgm:cxn modelId="{76FDCA5A-C302-407D-861E-FE4E6FC16C6E}" type="presParOf" srcId="{D7B56BE3-0524-470D-8119-496F115967F5}" destId="{CFF6B0FB-B866-45A1-B794-2EC78D0C66F4}" srcOrd="2" destOrd="0" presId="urn:microsoft.com/office/officeart/2018/2/layout/IconCircleList"/>
    <dgm:cxn modelId="{B68310AE-6274-40B7-936B-AFD70ED1A7CF}" type="presParOf" srcId="{D7B56BE3-0524-470D-8119-496F115967F5}" destId="{FF0A1519-1918-4B1F-9D24-30015E5F08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CE337-204B-4431-BF36-C70320A628D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13AD6D-B699-43D7-9C57-721E278B3402}">
      <dgm:prSet/>
      <dgm:spPr/>
      <dgm:t>
        <a:bodyPr/>
        <a:lstStyle/>
        <a:p>
          <a:r>
            <a:rPr lang="en-GB" i="1"/>
            <a:t>The focus is on how capital is allocated across sectors and firms</a:t>
          </a:r>
          <a:endParaRPr lang="en-US"/>
        </a:p>
      </dgm:t>
    </dgm:pt>
    <dgm:pt modelId="{7AD0AB92-3F7D-4184-A99B-4FFB3E87EEEE}" type="parTrans" cxnId="{40BA1574-2006-4F0E-AA8A-E446F014EC90}">
      <dgm:prSet/>
      <dgm:spPr/>
      <dgm:t>
        <a:bodyPr/>
        <a:lstStyle/>
        <a:p>
          <a:endParaRPr lang="en-US"/>
        </a:p>
      </dgm:t>
    </dgm:pt>
    <dgm:pt modelId="{ACB2DBD1-7D72-4994-A3C8-BD74F2DE46DC}" type="sibTrans" cxnId="{40BA1574-2006-4F0E-AA8A-E446F014EC90}">
      <dgm:prSet/>
      <dgm:spPr/>
      <dgm:t>
        <a:bodyPr/>
        <a:lstStyle/>
        <a:p>
          <a:endParaRPr lang="en-US"/>
        </a:p>
      </dgm:t>
    </dgm:pt>
    <dgm:pt modelId="{6EA059A9-4929-4EF4-8CA5-5C6A685EA67A}">
      <dgm:prSet/>
      <dgm:spPr/>
      <dgm:t>
        <a:bodyPr/>
        <a:lstStyle/>
        <a:p>
          <a:r>
            <a:rPr lang="en-GB"/>
            <a:t>Productivity can fall when capital flows to poorer countries during booms because:</a:t>
          </a:r>
          <a:endParaRPr lang="en-US"/>
        </a:p>
      </dgm:t>
    </dgm:pt>
    <dgm:pt modelId="{240B00EC-93B2-4A6F-9AA6-EA533A7DE5CC}" type="parTrans" cxnId="{69C55560-DE49-4ECA-9902-B74D96A06356}">
      <dgm:prSet/>
      <dgm:spPr/>
      <dgm:t>
        <a:bodyPr/>
        <a:lstStyle/>
        <a:p>
          <a:endParaRPr lang="en-US"/>
        </a:p>
      </dgm:t>
    </dgm:pt>
    <dgm:pt modelId="{A7B92804-1218-4E2B-9AB7-17011C435536}" type="sibTrans" cxnId="{69C55560-DE49-4ECA-9902-B74D96A06356}">
      <dgm:prSet/>
      <dgm:spPr/>
      <dgm:t>
        <a:bodyPr/>
        <a:lstStyle/>
        <a:p>
          <a:endParaRPr lang="en-US"/>
        </a:p>
      </dgm:t>
    </dgm:pt>
    <dgm:pt modelId="{1C01A2F1-D04B-424D-AB70-EF2B63444E13}">
      <dgm:prSet/>
      <dgm:spPr/>
      <dgm:t>
        <a:bodyPr/>
        <a:lstStyle/>
        <a:p>
          <a:r>
            <a:rPr lang="en-GB"/>
            <a:t>They are worse at allocating capital</a:t>
          </a:r>
          <a:endParaRPr lang="en-US"/>
        </a:p>
      </dgm:t>
    </dgm:pt>
    <dgm:pt modelId="{083EDED2-53D3-42FB-A4CC-F11BFB0FABB8}" type="parTrans" cxnId="{754A9AFD-D7F3-4432-831F-F5ADD1FAADB7}">
      <dgm:prSet/>
      <dgm:spPr/>
      <dgm:t>
        <a:bodyPr/>
        <a:lstStyle/>
        <a:p>
          <a:endParaRPr lang="en-US"/>
        </a:p>
      </dgm:t>
    </dgm:pt>
    <dgm:pt modelId="{D08F28CB-0DB0-412D-9DD3-7B5640DA15AC}" type="sibTrans" cxnId="{754A9AFD-D7F3-4432-831F-F5ADD1FAADB7}">
      <dgm:prSet/>
      <dgm:spPr/>
      <dgm:t>
        <a:bodyPr/>
        <a:lstStyle/>
        <a:p>
          <a:endParaRPr lang="en-US"/>
        </a:p>
      </dgm:t>
    </dgm:pt>
    <dgm:pt modelId="{8EF10000-E22D-4341-B6C3-94A38A3A6022}">
      <dgm:prSet/>
      <dgm:spPr/>
      <dgm:t>
        <a:bodyPr/>
        <a:lstStyle/>
        <a:p>
          <a:r>
            <a:rPr lang="en-GB"/>
            <a:t>They lack depth in financial markets</a:t>
          </a:r>
          <a:endParaRPr lang="en-US"/>
        </a:p>
      </dgm:t>
    </dgm:pt>
    <dgm:pt modelId="{613BC3CB-752C-4E53-8DA0-BC5E54038BE6}" type="parTrans" cxnId="{9E082198-2453-4FA6-B32C-660B248CBA5E}">
      <dgm:prSet/>
      <dgm:spPr/>
      <dgm:t>
        <a:bodyPr/>
        <a:lstStyle/>
        <a:p>
          <a:endParaRPr lang="en-US"/>
        </a:p>
      </dgm:t>
    </dgm:pt>
    <dgm:pt modelId="{8CF6AC3B-345E-4E44-A713-7F5DB176A883}" type="sibTrans" cxnId="{9E082198-2453-4FA6-B32C-660B248CBA5E}">
      <dgm:prSet/>
      <dgm:spPr/>
      <dgm:t>
        <a:bodyPr/>
        <a:lstStyle/>
        <a:p>
          <a:endParaRPr lang="en-US"/>
        </a:p>
      </dgm:t>
    </dgm:pt>
    <dgm:pt modelId="{A658949C-FEE0-4D91-8E9E-84E023C51B0C}">
      <dgm:prSet/>
      <dgm:spPr/>
      <dgm:t>
        <a:bodyPr/>
        <a:lstStyle/>
        <a:p>
          <a:r>
            <a:rPr lang="en-GB"/>
            <a:t>There may be political inference from taxes, regulation and corruption</a:t>
          </a:r>
          <a:endParaRPr lang="en-US"/>
        </a:p>
      </dgm:t>
    </dgm:pt>
    <dgm:pt modelId="{F40FD31A-C5A6-4DC8-B935-4916DD56FE17}" type="parTrans" cxnId="{73E40756-D6D2-4303-922A-44063450FA1E}">
      <dgm:prSet/>
      <dgm:spPr/>
      <dgm:t>
        <a:bodyPr/>
        <a:lstStyle/>
        <a:p>
          <a:endParaRPr lang="en-US"/>
        </a:p>
      </dgm:t>
    </dgm:pt>
    <dgm:pt modelId="{7DD3BF1E-DEEC-4E57-B56D-FBDE08DD9852}" type="sibTrans" cxnId="{73E40756-D6D2-4303-922A-44063450FA1E}">
      <dgm:prSet/>
      <dgm:spPr/>
      <dgm:t>
        <a:bodyPr/>
        <a:lstStyle/>
        <a:p>
          <a:endParaRPr lang="en-US"/>
        </a:p>
      </dgm:t>
    </dgm:pt>
    <dgm:pt modelId="{54810D7C-3072-48DD-994E-1C78400CA32E}">
      <dgm:prSet/>
      <dgm:spPr/>
      <dgm:t>
        <a:bodyPr/>
        <a:lstStyle/>
        <a:p>
          <a:r>
            <a:rPr lang="en-GB"/>
            <a:t>Banks and financial markets are unsophisticated in evaluating projects and have governance problems</a:t>
          </a:r>
          <a:endParaRPr lang="en-US"/>
        </a:p>
      </dgm:t>
    </dgm:pt>
    <dgm:pt modelId="{DAB2A40E-8438-4360-8E10-A81964592348}" type="parTrans" cxnId="{A11CBFA0-A2C7-4E27-98FF-9F5986DE35C2}">
      <dgm:prSet/>
      <dgm:spPr/>
      <dgm:t>
        <a:bodyPr/>
        <a:lstStyle/>
        <a:p>
          <a:endParaRPr lang="en-US"/>
        </a:p>
      </dgm:t>
    </dgm:pt>
    <dgm:pt modelId="{B9A6DBF1-737F-4761-B11D-1647D44B8A95}" type="sibTrans" cxnId="{A11CBFA0-A2C7-4E27-98FF-9F5986DE35C2}">
      <dgm:prSet/>
      <dgm:spPr/>
      <dgm:t>
        <a:bodyPr/>
        <a:lstStyle/>
        <a:p>
          <a:endParaRPr lang="en-US"/>
        </a:p>
      </dgm:t>
    </dgm:pt>
    <dgm:pt modelId="{1F438935-E4B7-471A-80C5-2EC395F2A6B3}">
      <dgm:prSet/>
      <dgm:spPr/>
      <dgm:t>
        <a:bodyPr/>
        <a:lstStyle/>
        <a:p>
          <a:r>
            <a:rPr lang="en-GB"/>
            <a:t>Increases in capital stock can intensify misallocation as abundant resources make bank managers more lax at screening projects and politicians less eager to implement structural reforms</a:t>
          </a:r>
          <a:endParaRPr lang="en-US"/>
        </a:p>
      </dgm:t>
    </dgm:pt>
    <dgm:pt modelId="{9280E186-3E53-4E4E-B9F2-CD9D0CE2E14F}" type="parTrans" cxnId="{197B008F-7B74-4A26-B277-AD34CA4CADC1}">
      <dgm:prSet/>
      <dgm:spPr/>
      <dgm:t>
        <a:bodyPr/>
        <a:lstStyle/>
        <a:p>
          <a:endParaRPr lang="en-US"/>
        </a:p>
      </dgm:t>
    </dgm:pt>
    <dgm:pt modelId="{5A8B1886-F82A-4EBF-A622-EA605A6182B4}" type="sibTrans" cxnId="{197B008F-7B74-4A26-B277-AD34CA4CADC1}">
      <dgm:prSet/>
      <dgm:spPr/>
      <dgm:t>
        <a:bodyPr/>
        <a:lstStyle/>
        <a:p>
          <a:endParaRPr lang="en-US"/>
        </a:p>
      </dgm:t>
    </dgm:pt>
    <dgm:pt modelId="{F3D98952-5899-41E9-A566-5EBDFD17C6A1}" type="pres">
      <dgm:prSet presAssocID="{287CE337-204B-4431-BF36-C70320A628D0}" presName="linear" presStyleCnt="0">
        <dgm:presLayoutVars>
          <dgm:dir/>
          <dgm:animLvl val="lvl"/>
          <dgm:resizeHandles val="exact"/>
        </dgm:presLayoutVars>
      </dgm:prSet>
      <dgm:spPr/>
    </dgm:pt>
    <dgm:pt modelId="{D6095F2C-C2A7-460D-B478-E5DBE9790F45}" type="pres">
      <dgm:prSet presAssocID="{E613AD6D-B699-43D7-9C57-721E278B3402}" presName="parentLin" presStyleCnt="0"/>
      <dgm:spPr/>
    </dgm:pt>
    <dgm:pt modelId="{DDF1BEF9-F705-42B8-BF3C-F487C5054030}" type="pres">
      <dgm:prSet presAssocID="{E613AD6D-B699-43D7-9C57-721E278B3402}" presName="parentLeftMargin" presStyleLbl="node1" presStyleIdx="0" presStyleCnt="1"/>
      <dgm:spPr/>
    </dgm:pt>
    <dgm:pt modelId="{90C8F163-E4E3-4B56-A22B-D4E21B234F98}" type="pres">
      <dgm:prSet presAssocID="{E613AD6D-B699-43D7-9C57-721E278B34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05EDA99-87D7-4E42-8E98-DABDBF1F596B}" type="pres">
      <dgm:prSet presAssocID="{E613AD6D-B699-43D7-9C57-721E278B3402}" presName="negativeSpace" presStyleCnt="0"/>
      <dgm:spPr/>
    </dgm:pt>
    <dgm:pt modelId="{226770BE-B08E-4A3B-B000-6048934A82AD}" type="pres">
      <dgm:prSet presAssocID="{E613AD6D-B699-43D7-9C57-721E278B340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952EC10-27C3-456B-AF22-1695CEB24979}" type="presOf" srcId="{1C01A2F1-D04B-424D-AB70-EF2B63444E13}" destId="{226770BE-B08E-4A3B-B000-6048934A82AD}" srcOrd="0" destOrd="1" presId="urn:microsoft.com/office/officeart/2005/8/layout/list1"/>
    <dgm:cxn modelId="{9E508628-BE41-4E1B-84B5-882AA58F4CB6}" type="presOf" srcId="{6EA059A9-4929-4EF4-8CA5-5C6A685EA67A}" destId="{226770BE-B08E-4A3B-B000-6048934A82AD}" srcOrd="0" destOrd="0" presId="urn:microsoft.com/office/officeart/2005/8/layout/list1"/>
    <dgm:cxn modelId="{A590112B-1B5D-48A8-B410-45D199AEEEA6}" type="presOf" srcId="{E613AD6D-B699-43D7-9C57-721E278B3402}" destId="{DDF1BEF9-F705-42B8-BF3C-F487C5054030}" srcOrd="0" destOrd="0" presId="urn:microsoft.com/office/officeart/2005/8/layout/list1"/>
    <dgm:cxn modelId="{7C8D6730-1335-4FA5-8CEA-01108A9817EC}" type="presOf" srcId="{8EF10000-E22D-4341-B6C3-94A38A3A6022}" destId="{226770BE-B08E-4A3B-B000-6048934A82AD}" srcOrd="0" destOrd="2" presId="urn:microsoft.com/office/officeart/2005/8/layout/list1"/>
    <dgm:cxn modelId="{73E40756-D6D2-4303-922A-44063450FA1E}" srcId="{6EA059A9-4929-4EF4-8CA5-5C6A685EA67A}" destId="{A658949C-FEE0-4D91-8E9E-84E023C51B0C}" srcOrd="2" destOrd="0" parTransId="{F40FD31A-C5A6-4DC8-B935-4916DD56FE17}" sibTransId="{7DD3BF1E-DEEC-4E57-B56D-FBDE08DD9852}"/>
    <dgm:cxn modelId="{69C55560-DE49-4ECA-9902-B74D96A06356}" srcId="{E613AD6D-B699-43D7-9C57-721E278B3402}" destId="{6EA059A9-4929-4EF4-8CA5-5C6A685EA67A}" srcOrd="0" destOrd="0" parTransId="{240B00EC-93B2-4A6F-9AA6-EA533A7DE5CC}" sibTransId="{A7B92804-1218-4E2B-9AB7-17011C435536}"/>
    <dgm:cxn modelId="{07777562-AE30-4DCF-A27C-508A9237980B}" type="presOf" srcId="{E613AD6D-B699-43D7-9C57-721E278B3402}" destId="{90C8F163-E4E3-4B56-A22B-D4E21B234F98}" srcOrd="1" destOrd="0" presId="urn:microsoft.com/office/officeart/2005/8/layout/list1"/>
    <dgm:cxn modelId="{35933F6C-0B1E-4914-A903-6C768794636E}" type="presOf" srcId="{1F438935-E4B7-471A-80C5-2EC395F2A6B3}" destId="{226770BE-B08E-4A3B-B000-6048934A82AD}" srcOrd="0" destOrd="5" presId="urn:microsoft.com/office/officeart/2005/8/layout/list1"/>
    <dgm:cxn modelId="{40BA1574-2006-4F0E-AA8A-E446F014EC90}" srcId="{287CE337-204B-4431-BF36-C70320A628D0}" destId="{E613AD6D-B699-43D7-9C57-721E278B3402}" srcOrd="0" destOrd="0" parTransId="{7AD0AB92-3F7D-4184-A99B-4FFB3E87EEEE}" sibTransId="{ACB2DBD1-7D72-4994-A3C8-BD74F2DE46DC}"/>
    <dgm:cxn modelId="{197B008F-7B74-4A26-B277-AD34CA4CADC1}" srcId="{6EA059A9-4929-4EF4-8CA5-5C6A685EA67A}" destId="{1F438935-E4B7-471A-80C5-2EC395F2A6B3}" srcOrd="4" destOrd="0" parTransId="{9280E186-3E53-4E4E-B9F2-CD9D0CE2E14F}" sibTransId="{5A8B1886-F82A-4EBF-A622-EA605A6182B4}"/>
    <dgm:cxn modelId="{9E082198-2453-4FA6-B32C-660B248CBA5E}" srcId="{6EA059A9-4929-4EF4-8CA5-5C6A685EA67A}" destId="{8EF10000-E22D-4341-B6C3-94A38A3A6022}" srcOrd="1" destOrd="0" parTransId="{613BC3CB-752C-4E53-8DA0-BC5E54038BE6}" sibTransId="{8CF6AC3B-345E-4E44-A713-7F5DB176A883}"/>
    <dgm:cxn modelId="{A11CBFA0-A2C7-4E27-98FF-9F5986DE35C2}" srcId="{6EA059A9-4929-4EF4-8CA5-5C6A685EA67A}" destId="{54810D7C-3072-48DD-994E-1C78400CA32E}" srcOrd="3" destOrd="0" parTransId="{DAB2A40E-8438-4360-8E10-A81964592348}" sibTransId="{B9A6DBF1-737F-4761-B11D-1647D44B8A95}"/>
    <dgm:cxn modelId="{93B994C8-8620-4D1E-B7E0-16AB2045ADF0}" type="presOf" srcId="{287CE337-204B-4431-BF36-C70320A628D0}" destId="{F3D98952-5899-41E9-A566-5EBDFD17C6A1}" srcOrd="0" destOrd="0" presId="urn:microsoft.com/office/officeart/2005/8/layout/list1"/>
    <dgm:cxn modelId="{8EB96ACB-F070-4F6B-8D5F-36FC7125E87D}" type="presOf" srcId="{A658949C-FEE0-4D91-8E9E-84E023C51B0C}" destId="{226770BE-B08E-4A3B-B000-6048934A82AD}" srcOrd="0" destOrd="3" presId="urn:microsoft.com/office/officeart/2005/8/layout/list1"/>
    <dgm:cxn modelId="{664CC9E7-84B9-41CE-B4B6-4417DEEAB054}" type="presOf" srcId="{54810D7C-3072-48DD-994E-1C78400CA32E}" destId="{226770BE-B08E-4A3B-B000-6048934A82AD}" srcOrd="0" destOrd="4" presId="urn:microsoft.com/office/officeart/2005/8/layout/list1"/>
    <dgm:cxn modelId="{754A9AFD-D7F3-4432-831F-F5ADD1FAADB7}" srcId="{6EA059A9-4929-4EF4-8CA5-5C6A685EA67A}" destId="{1C01A2F1-D04B-424D-AB70-EF2B63444E13}" srcOrd="0" destOrd="0" parTransId="{083EDED2-53D3-42FB-A4CC-F11BFB0FABB8}" sibTransId="{D08F28CB-0DB0-412D-9DD3-7B5640DA15AC}"/>
    <dgm:cxn modelId="{BF90FD62-F890-4D4F-ACDB-D74C1BC589DB}" type="presParOf" srcId="{F3D98952-5899-41E9-A566-5EBDFD17C6A1}" destId="{D6095F2C-C2A7-460D-B478-E5DBE9790F45}" srcOrd="0" destOrd="0" presId="urn:microsoft.com/office/officeart/2005/8/layout/list1"/>
    <dgm:cxn modelId="{A9BED498-94A1-4874-B3EB-EFC9C69726E5}" type="presParOf" srcId="{D6095F2C-C2A7-460D-B478-E5DBE9790F45}" destId="{DDF1BEF9-F705-42B8-BF3C-F487C5054030}" srcOrd="0" destOrd="0" presId="urn:microsoft.com/office/officeart/2005/8/layout/list1"/>
    <dgm:cxn modelId="{E7E1F537-CC9F-448A-90BE-ADEE170FA65B}" type="presParOf" srcId="{D6095F2C-C2A7-460D-B478-E5DBE9790F45}" destId="{90C8F163-E4E3-4B56-A22B-D4E21B234F98}" srcOrd="1" destOrd="0" presId="urn:microsoft.com/office/officeart/2005/8/layout/list1"/>
    <dgm:cxn modelId="{66AB7494-EF10-4CF9-AB78-F05CAB151EDB}" type="presParOf" srcId="{F3D98952-5899-41E9-A566-5EBDFD17C6A1}" destId="{205EDA99-87D7-4E42-8E98-DABDBF1F596B}" srcOrd="1" destOrd="0" presId="urn:microsoft.com/office/officeart/2005/8/layout/list1"/>
    <dgm:cxn modelId="{4C373E97-A047-4A9F-82C4-7E57EC05A6F7}" type="presParOf" srcId="{F3D98952-5899-41E9-A566-5EBDFD17C6A1}" destId="{226770BE-B08E-4A3B-B000-6048934A82A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7B3DF-18CE-4EE1-BE02-9280FA712C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357DB9B-21F5-4846-BAFF-5121ACDE7BFB}">
      <dgm:prSet phldrT="[Text]"/>
      <dgm:spPr/>
      <dgm:t>
        <a:bodyPr/>
        <a:lstStyle/>
        <a:p>
          <a:r>
            <a:rPr lang="en-GB"/>
            <a:t>In 1999, 12 countries of the EU adopted the euro</a:t>
          </a:r>
        </a:p>
      </dgm:t>
    </dgm:pt>
    <dgm:pt modelId="{A5AA68C5-CA6A-4C97-BAE8-3FE7B0723D72}" type="parTrans" cxnId="{F769F101-8CF4-4330-B9E7-777475F000CB}">
      <dgm:prSet/>
      <dgm:spPr/>
      <dgm:t>
        <a:bodyPr/>
        <a:lstStyle/>
        <a:p>
          <a:endParaRPr lang="en-GB"/>
        </a:p>
      </dgm:t>
    </dgm:pt>
    <dgm:pt modelId="{CBB4C442-0ACD-4350-8B7D-14C3A89A8154}" type="sibTrans" cxnId="{F769F101-8CF4-4330-B9E7-777475F000CB}">
      <dgm:prSet/>
      <dgm:spPr/>
      <dgm:t>
        <a:bodyPr/>
        <a:lstStyle/>
        <a:p>
          <a:endParaRPr lang="en-GB"/>
        </a:p>
      </dgm:t>
    </dgm:pt>
    <dgm:pt modelId="{75FD1D38-8CE6-494A-ABC9-1043BF1C2DE1}">
      <dgm:prSet phldrT="[Text]"/>
      <dgm:spPr/>
      <dgm:t>
        <a:bodyPr/>
        <a:lstStyle/>
        <a:p>
          <a:r>
            <a:rPr lang="en-GB"/>
            <a:t>This eliminated exchange rate risk in the cross-country flow of capital</a:t>
          </a:r>
        </a:p>
      </dgm:t>
    </dgm:pt>
    <dgm:pt modelId="{11A21109-278A-499E-83C6-0C92BE39521B}" type="parTrans" cxnId="{6A3B5AF9-ED83-4784-BA49-7B8DF303B05D}">
      <dgm:prSet/>
      <dgm:spPr/>
      <dgm:t>
        <a:bodyPr/>
        <a:lstStyle/>
        <a:p>
          <a:endParaRPr lang="en-GB"/>
        </a:p>
      </dgm:t>
    </dgm:pt>
    <dgm:pt modelId="{53A99E4E-A03F-41BD-A875-AEC1DC42BDBD}" type="sibTrans" cxnId="{6A3B5AF9-ED83-4784-BA49-7B8DF303B05D}">
      <dgm:prSet/>
      <dgm:spPr/>
      <dgm:t>
        <a:bodyPr/>
        <a:lstStyle/>
        <a:p>
          <a:endParaRPr lang="en-GB"/>
        </a:p>
      </dgm:t>
    </dgm:pt>
    <dgm:pt modelId="{E63A3B95-8562-4DAE-B3BB-32276F06540E}">
      <dgm:prSet phldrT="[Text]"/>
      <dgm:spPr/>
      <dgm:t>
        <a:bodyPr/>
        <a:lstStyle/>
        <a:p>
          <a:r>
            <a:rPr lang="en-GB"/>
            <a:t>But sovereign default risk remained as the Maastricht Treaty forbid countries from bailing out troubled sovereigns</a:t>
          </a:r>
        </a:p>
      </dgm:t>
    </dgm:pt>
    <dgm:pt modelId="{188A5601-D856-4F92-B30D-3AFED4208E82}" type="parTrans" cxnId="{EAFF5113-4AFB-4B13-9D8E-234000E20D5F}">
      <dgm:prSet/>
      <dgm:spPr/>
      <dgm:t>
        <a:bodyPr/>
        <a:lstStyle/>
        <a:p>
          <a:endParaRPr lang="en-GB"/>
        </a:p>
      </dgm:t>
    </dgm:pt>
    <dgm:pt modelId="{412CBE0C-A95D-49FA-9A6A-5E40405AAD71}" type="sibTrans" cxnId="{EAFF5113-4AFB-4B13-9D8E-234000E20D5F}">
      <dgm:prSet/>
      <dgm:spPr/>
      <dgm:t>
        <a:bodyPr/>
        <a:lstStyle/>
        <a:p>
          <a:endParaRPr lang="en-GB"/>
        </a:p>
      </dgm:t>
    </dgm:pt>
    <dgm:pt modelId="{F1A5217D-414F-42F7-84F1-431C9301E201}">
      <dgm:prSet/>
      <dgm:spPr/>
      <dgm:t>
        <a:bodyPr/>
        <a:lstStyle/>
        <a:p>
          <a:r>
            <a:rPr lang="en-GB"/>
            <a:t>The combination of no exchange rate risk and low perceived default risk led to large capital flows from the core to the periphery</a:t>
          </a:r>
        </a:p>
      </dgm:t>
    </dgm:pt>
    <dgm:pt modelId="{774C72B2-3EF4-468D-8770-19149A5E72EA}" type="parTrans" cxnId="{684DABC6-166F-409A-8BB8-F315AD04D999}">
      <dgm:prSet/>
      <dgm:spPr/>
      <dgm:t>
        <a:bodyPr/>
        <a:lstStyle/>
        <a:p>
          <a:endParaRPr lang="en-GB"/>
        </a:p>
      </dgm:t>
    </dgm:pt>
    <dgm:pt modelId="{25279D80-13DC-4AFE-A59F-6EB5F1CA6F58}" type="sibTrans" cxnId="{684DABC6-166F-409A-8BB8-F315AD04D999}">
      <dgm:prSet/>
      <dgm:spPr/>
      <dgm:t>
        <a:bodyPr/>
        <a:lstStyle/>
        <a:p>
          <a:endParaRPr lang="en-GB"/>
        </a:p>
      </dgm:t>
    </dgm:pt>
    <dgm:pt modelId="{D4FC7EE8-3CF2-41BC-82D6-936B94320FF9}">
      <dgm:prSet/>
      <dgm:spPr/>
      <dgm:t>
        <a:bodyPr/>
        <a:lstStyle/>
        <a:p>
          <a:r>
            <a:rPr lang="en-GB"/>
            <a:t>But the periphery’s capital markets and political institutions lacked the depth to channel these large capital inflows productively</a:t>
          </a:r>
        </a:p>
      </dgm:t>
    </dgm:pt>
    <dgm:pt modelId="{DA30DA8A-65B5-45B3-BC07-D923D3BB0A9A}" type="parTrans" cxnId="{500C3DD4-CA14-4ADF-AF1B-BBEA32CB5AAF}">
      <dgm:prSet/>
      <dgm:spPr/>
      <dgm:t>
        <a:bodyPr/>
        <a:lstStyle/>
        <a:p>
          <a:endParaRPr lang="en-GB"/>
        </a:p>
      </dgm:t>
    </dgm:pt>
    <dgm:pt modelId="{74B745DB-8C8B-4986-9CA2-B5B1B73E04F3}" type="sibTrans" cxnId="{500C3DD4-CA14-4ADF-AF1B-BBEA32CB5AAF}">
      <dgm:prSet/>
      <dgm:spPr/>
      <dgm:t>
        <a:bodyPr/>
        <a:lstStyle/>
        <a:p>
          <a:endParaRPr lang="en-GB"/>
        </a:p>
      </dgm:t>
    </dgm:pt>
    <dgm:pt modelId="{C75B39C2-4F96-471A-B038-AF8F7FE941E6}">
      <dgm:prSet phldrT="[Text]"/>
      <dgm:spPr/>
      <dgm:t>
        <a:bodyPr/>
        <a:lstStyle/>
        <a:p>
          <a:r>
            <a:rPr lang="en-GB"/>
            <a:t>Construction and wholesale trade sectors boomed at the expense of tradable sectors despite having higher productivity growth in the latter</a:t>
          </a:r>
        </a:p>
      </dgm:t>
    </dgm:pt>
    <dgm:pt modelId="{6F587C44-9AFE-471C-87B5-17838559DC80}" type="parTrans" cxnId="{2D894293-23FB-4030-971A-2BF831BDBFFA}">
      <dgm:prSet/>
      <dgm:spPr/>
      <dgm:t>
        <a:bodyPr/>
        <a:lstStyle/>
        <a:p>
          <a:endParaRPr lang="en-GB"/>
        </a:p>
      </dgm:t>
    </dgm:pt>
    <dgm:pt modelId="{2F2536CB-7B96-4484-8D2A-6C6B0061FD90}" type="sibTrans" cxnId="{2D894293-23FB-4030-971A-2BF831BDBFFA}">
      <dgm:prSet/>
      <dgm:spPr/>
      <dgm:t>
        <a:bodyPr/>
        <a:lstStyle/>
        <a:p>
          <a:endParaRPr lang="en-GB"/>
        </a:p>
      </dgm:t>
    </dgm:pt>
    <dgm:pt modelId="{07B3E86F-67B4-4694-88DB-751E33FFD60A}">
      <dgm:prSet phldrT="[Text]"/>
      <dgm:spPr/>
      <dgm:t>
        <a:bodyPr/>
        <a:lstStyle/>
        <a:p>
          <a:r>
            <a:rPr lang="en-GB" dirty="0"/>
            <a:t>The dispersion of productivity within sectors rose and aggregate TFP stagnated in the periphery</a:t>
          </a:r>
        </a:p>
      </dgm:t>
    </dgm:pt>
    <dgm:pt modelId="{E6449997-4F00-437D-A734-C86E001BA681}" type="parTrans" cxnId="{C10477D7-603D-4B44-A045-53A8EE000C26}">
      <dgm:prSet/>
      <dgm:spPr/>
      <dgm:t>
        <a:bodyPr/>
        <a:lstStyle/>
        <a:p>
          <a:endParaRPr lang="en-GB"/>
        </a:p>
      </dgm:t>
    </dgm:pt>
    <dgm:pt modelId="{1B3CAA70-D84E-4A7C-81B5-E492F067B535}" type="sibTrans" cxnId="{C10477D7-603D-4B44-A045-53A8EE000C26}">
      <dgm:prSet/>
      <dgm:spPr/>
      <dgm:t>
        <a:bodyPr/>
        <a:lstStyle/>
        <a:p>
          <a:endParaRPr lang="en-GB"/>
        </a:p>
      </dgm:t>
    </dgm:pt>
    <dgm:pt modelId="{6B901599-4AD8-40E1-A09B-4100108A192C}" type="pres">
      <dgm:prSet presAssocID="{3477B3DF-18CE-4EE1-BE02-9280FA712CF9}" presName="Name0" presStyleCnt="0">
        <dgm:presLayoutVars>
          <dgm:dir/>
          <dgm:resizeHandles val="exact"/>
        </dgm:presLayoutVars>
      </dgm:prSet>
      <dgm:spPr/>
    </dgm:pt>
    <dgm:pt modelId="{BED43A1C-AC64-4F5C-BD80-4B90F49799C2}" type="pres">
      <dgm:prSet presAssocID="{6357DB9B-21F5-4846-BAFF-5121ACDE7BFB}" presName="node" presStyleLbl="node1" presStyleIdx="0" presStyleCnt="7">
        <dgm:presLayoutVars>
          <dgm:bulletEnabled val="1"/>
        </dgm:presLayoutVars>
      </dgm:prSet>
      <dgm:spPr/>
    </dgm:pt>
    <dgm:pt modelId="{937868F6-3E76-4330-BC8B-5FF3195C7C35}" type="pres">
      <dgm:prSet presAssocID="{CBB4C442-0ACD-4350-8B7D-14C3A89A8154}" presName="sibTrans" presStyleLbl="sibTrans1D1" presStyleIdx="0" presStyleCnt="6"/>
      <dgm:spPr/>
    </dgm:pt>
    <dgm:pt modelId="{7AEB1017-0E41-465D-84BE-6D8149A39732}" type="pres">
      <dgm:prSet presAssocID="{CBB4C442-0ACD-4350-8B7D-14C3A89A8154}" presName="connectorText" presStyleLbl="sibTrans1D1" presStyleIdx="0" presStyleCnt="6"/>
      <dgm:spPr/>
    </dgm:pt>
    <dgm:pt modelId="{AB14C375-F678-4E0D-A643-B3ABDF65771F}" type="pres">
      <dgm:prSet presAssocID="{75FD1D38-8CE6-494A-ABC9-1043BF1C2DE1}" presName="node" presStyleLbl="node1" presStyleIdx="1" presStyleCnt="7">
        <dgm:presLayoutVars>
          <dgm:bulletEnabled val="1"/>
        </dgm:presLayoutVars>
      </dgm:prSet>
      <dgm:spPr/>
    </dgm:pt>
    <dgm:pt modelId="{2C522263-40A3-4529-B3F5-A32D01F0B7BF}" type="pres">
      <dgm:prSet presAssocID="{53A99E4E-A03F-41BD-A875-AEC1DC42BDBD}" presName="sibTrans" presStyleLbl="sibTrans1D1" presStyleIdx="1" presStyleCnt="6"/>
      <dgm:spPr/>
    </dgm:pt>
    <dgm:pt modelId="{163E1E2C-E624-44C6-8807-81968E214826}" type="pres">
      <dgm:prSet presAssocID="{53A99E4E-A03F-41BD-A875-AEC1DC42BDBD}" presName="connectorText" presStyleLbl="sibTrans1D1" presStyleIdx="1" presStyleCnt="6"/>
      <dgm:spPr/>
    </dgm:pt>
    <dgm:pt modelId="{B89D38E8-D1CE-4CC6-97B6-2F9314645068}" type="pres">
      <dgm:prSet presAssocID="{E63A3B95-8562-4DAE-B3BB-32276F06540E}" presName="node" presStyleLbl="node1" presStyleIdx="2" presStyleCnt="7">
        <dgm:presLayoutVars>
          <dgm:bulletEnabled val="1"/>
        </dgm:presLayoutVars>
      </dgm:prSet>
      <dgm:spPr/>
    </dgm:pt>
    <dgm:pt modelId="{E399B151-338F-4AD5-91DC-3C06A4421AE4}" type="pres">
      <dgm:prSet presAssocID="{412CBE0C-A95D-49FA-9A6A-5E40405AAD71}" presName="sibTrans" presStyleLbl="sibTrans1D1" presStyleIdx="2" presStyleCnt="6"/>
      <dgm:spPr/>
    </dgm:pt>
    <dgm:pt modelId="{3DA416D4-30C9-4002-AB83-DFFCA68A560D}" type="pres">
      <dgm:prSet presAssocID="{412CBE0C-A95D-49FA-9A6A-5E40405AAD71}" presName="connectorText" presStyleLbl="sibTrans1D1" presStyleIdx="2" presStyleCnt="6"/>
      <dgm:spPr/>
    </dgm:pt>
    <dgm:pt modelId="{5C3AFC43-218A-4006-9D1E-0BD1CA3FF38F}" type="pres">
      <dgm:prSet presAssocID="{F1A5217D-414F-42F7-84F1-431C9301E201}" presName="node" presStyleLbl="node1" presStyleIdx="3" presStyleCnt="7">
        <dgm:presLayoutVars>
          <dgm:bulletEnabled val="1"/>
        </dgm:presLayoutVars>
      </dgm:prSet>
      <dgm:spPr/>
    </dgm:pt>
    <dgm:pt modelId="{A621EE09-258B-48A7-8E58-A1DCB92F7A02}" type="pres">
      <dgm:prSet presAssocID="{25279D80-13DC-4AFE-A59F-6EB5F1CA6F58}" presName="sibTrans" presStyleLbl="sibTrans1D1" presStyleIdx="3" presStyleCnt="6"/>
      <dgm:spPr/>
    </dgm:pt>
    <dgm:pt modelId="{76429AC3-AC06-4828-9E3E-355789D0EF6F}" type="pres">
      <dgm:prSet presAssocID="{25279D80-13DC-4AFE-A59F-6EB5F1CA6F58}" presName="connectorText" presStyleLbl="sibTrans1D1" presStyleIdx="3" presStyleCnt="6"/>
      <dgm:spPr/>
    </dgm:pt>
    <dgm:pt modelId="{3757EF34-CC9A-46B7-B166-C857677C69AB}" type="pres">
      <dgm:prSet presAssocID="{D4FC7EE8-3CF2-41BC-82D6-936B94320FF9}" presName="node" presStyleLbl="node1" presStyleIdx="4" presStyleCnt="7">
        <dgm:presLayoutVars>
          <dgm:bulletEnabled val="1"/>
        </dgm:presLayoutVars>
      </dgm:prSet>
      <dgm:spPr/>
    </dgm:pt>
    <dgm:pt modelId="{B215EFA6-E1BC-485D-94A3-251DCDF3B3E2}" type="pres">
      <dgm:prSet presAssocID="{74B745DB-8C8B-4986-9CA2-B5B1B73E04F3}" presName="sibTrans" presStyleLbl="sibTrans1D1" presStyleIdx="4" presStyleCnt="6"/>
      <dgm:spPr/>
    </dgm:pt>
    <dgm:pt modelId="{6C67CD7E-8162-476B-9E5A-076218ADC8DC}" type="pres">
      <dgm:prSet presAssocID="{74B745DB-8C8B-4986-9CA2-B5B1B73E04F3}" presName="connectorText" presStyleLbl="sibTrans1D1" presStyleIdx="4" presStyleCnt="6"/>
      <dgm:spPr/>
    </dgm:pt>
    <dgm:pt modelId="{BC0EF048-B624-4E4F-A180-E75520428BFA}" type="pres">
      <dgm:prSet presAssocID="{C75B39C2-4F96-471A-B038-AF8F7FE941E6}" presName="node" presStyleLbl="node1" presStyleIdx="5" presStyleCnt="7">
        <dgm:presLayoutVars>
          <dgm:bulletEnabled val="1"/>
        </dgm:presLayoutVars>
      </dgm:prSet>
      <dgm:spPr/>
    </dgm:pt>
    <dgm:pt modelId="{42D0EF2D-D1D4-4FF9-B465-850A6A8597D5}" type="pres">
      <dgm:prSet presAssocID="{2F2536CB-7B96-4484-8D2A-6C6B0061FD90}" presName="sibTrans" presStyleLbl="sibTrans1D1" presStyleIdx="5" presStyleCnt="6"/>
      <dgm:spPr/>
    </dgm:pt>
    <dgm:pt modelId="{7C613A63-6201-48D6-9D89-6B5A62B4B3DF}" type="pres">
      <dgm:prSet presAssocID="{2F2536CB-7B96-4484-8D2A-6C6B0061FD90}" presName="connectorText" presStyleLbl="sibTrans1D1" presStyleIdx="5" presStyleCnt="6"/>
      <dgm:spPr/>
    </dgm:pt>
    <dgm:pt modelId="{FA4941A8-4D05-45FA-A994-C8BDB4E41871}" type="pres">
      <dgm:prSet presAssocID="{07B3E86F-67B4-4694-88DB-751E33FFD60A}" presName="node" presStyleLbl="node1" presStyleIdx="6" presStyleCnt="7">
        <dgm:presLayoutVars>
          <dgm:bulletEnabled val="1"/>
        </dgm:presLayoutVars>
      </dgm:prSet>
      <dgm:spPr/>
    </dgm:pt>
  </dgm:ptLst>
  <dgm:cxnLst>
    <dgm:cxn modelId="{F769F101-8CF4-4330-B9E7-777475F000CB}" srcId="{3477B3DF-18CE-4EE1-BE02-9280FA712CF9}" destId="{6357DB9B-21F5-4846-BAFF-5121ACDE7BFB}" srcOrd="0" destOrd="0" parTransId="{A5AA68C5-CA6A-4C97-BAE8-3FE7B0723D72}" sibTransId="{CBB4C442-0ACD-4350-8B7D-14C3A89A8154}"/>
    <dgm:cxn modelId="{51864E02-5015-4460-ABF7-A38449F4C57A}" type="presOf" srcId="{6357DB9B-21F5-4846-BAFF-5121ACDE7BFB}" destId="{BED43A1C-AC64-4F5C-BD80-4B90F49799C2}" srcOrd="0" destOrd="0" presId="urn:microsoft.com/office/officeart/2016/7/layout/RepeatingBendingProcessNew"/>
    <dgm:cxn modelId="{EAFF5113-4AFB-4B13-9D8E-234000E20D5F}" srcId="{3477B3DF-18CE-4EE1-BE02-9280FA712CF9}" destId="{E63A3B95-8562-4DAE-B3BB-32276F06540E}" srcOrd="2" destOrd="0" parTransId="{188A5601-D856-4F92-B30D-3AFED4208E82}" sibTransId="{412CBE0C-A95D-49FA-9A6A-5E40405AAD71}"/>
    <dgm:cxn modelId="{B2F48B21-5CC0-42B6-BEAA-2DA3F4CEFCCE}" type="presOf" srcId="{D4FC7EE8-3CF2-41BC-82D6-936B94320FF9}" destId="{3757EF34-CC9A-46B7-B166-C857677C69AB}" srcOrd="0" destOrd="0" presId="urn:microsoft.com/office/officeart/2016/7/layout/RepeatingBendingProcessNew"/>
    <dgm:cxn modelId="{11BB9124-6DD1-4287-AC27-4D472BEEFA22}" type="presOf" srcId="{412CBE0C-A95D-49FA-9A6A-5E40405AAD71}" destId="{E399B151-338F-4AD5-91DC-3C06A4421AE4}" srcOrd="0" destOrd="0" presId="urn:microsoft.com/office/officeart/2016/7/layout/RepeatingBendingProcessNew"/>
    <dgm:cxn modelId="{627ECD28-AF2E-4491-B0E7-1B100701BB1D}" type="presOf" srcId="{CBB4C442-0ACD-4350-8B7D-14C3A89A8154}" destId="{7AEB1017-0E41-465D-84BE-6D8149A39732}" srcOrd="1" destOrd="0" presId="urn:microsoft.com/office/officeart/2016/7/layout/RepeatingBendingProcessNew"/>
    <dgm:cxn modelId="{E8143851-1F39-4346-8051-35E661AF5116}" type="presOf" srcId="{25279D80-13DC-4AFE-A59F-6EB5F1CA6F58}" destId="{A621EE09-258B-48A7-8E58-A1DCB92F7A02}" srcOrd="0" destOrd="0" presId="urn:microsoft.com/office/officeart/2016/7/layout/RepeatingBendingProcessNew"/>
    <dgm:cxn modelId="{78ED3D5B-CE78-4319-B58E-FA0DD423D674}" type="presOf" srcId="{25279D80-13DC-4AFE-A59F-6EB5F1CA6F58}" destId="{76429AC3-AC06-4828-9E3E-355789D0EF6F}" srcOrd="1" destOrd="0" presId="urn:microsoft.com/office/officeart/2016/7/layout/RepeatingBendingProcessNew"/>
    <dgm:cxn modelId="{EEF5BD5E-929C-40E4-8648-DBE3753B818E}" type="presOf" srcId="{75FD1D38-8CE6-494A-ABC9-1043BF1C2DE1}" destId="{AB14C375-F678-4E0D-A643-B3ABDF65771F}" srcOrd="0" destOrd="0" presId="urn:microsoft.com/office/officeart/2016/7/layout/RepeatingBendingProcessNew"/>
    <dgm:cxn modelId="{ABE0835F-ACCF-47A1-BF87-1D84942455AF}" type="presOf" srcId="{53A99E4E-A03F-41BD-A875-AEC1DC42BDBD}" destId="{2C522263-40A3-4529-B3F5-A32D01F0B7BF}" srcOrd="0" destOrd="0" presId="urn:microsoft.com/office/officeart/2016/7/layout/RepeatingBendingProcessNew"/>
    <dgm:cxn modelId="{6C789C6D-89A3-427C-A30B-66C1D8E0CD62}" type="presOf" srcId="{2F2536CB-7B96-4484-8D2A-6C6B0061FD90}" destId="{7C613A63-6201-48D6-9D89-6B5A62B4B3DF}" srcOrd="1" destOrd="0" presId="urn:microsoft.com/office/officeart/2016/7/layout/RepeatingBendingProcessNew"/>
    <dgm:cxn modelId="{2F56AB80-773D-46B5-9F82-924688878DCA}" type="presOf" srcId="{3477B3DF-18CE-4EE1-BE02-9280FA712CF9}" destId="{6B901599-4AD8-40E1-A09B-4100108A192C}" srcOrd="0" destOrd="0" presId="urn:microsoft.com/office/officeart/2016/7/layout/RepeatingBendingProcessNew"/>
    <dgm:cxn modelId="{50F4AA83-E04D-404B-8740-BE835D3B07C0}" type="presOf" srcId="{F1A5217D-414F-42F7-84F1-431C9301E201}" destId="{5C3AFC43-218A-4006-9D1E-0BD1CA3FF38F}" srcOrd="0" destOrd="0" presId="urn:microsoft.com/office/officeart/2016/7/layout/RepeatingBendingProcessNew"/>
    <dgm:cxn modelId="{B937AC8F-13FF-47D5-B17E-7C32FC584886}" type="presOf" srcId="{74B745DB-8C8B-4986-9CA2-B5B1B73E04F3}" destId="{B215EFA6-E1BC-485D-94A3-251DCDF3B3E2}" srcOrd="0" destOrd="0" presId="urn:microsoft.com/office/officeart/2016/7/layout/RepeatingBendingProcessNew"/>
    <dgm:cxn modelId="{2D894293-23FB-4030-971A-2BF831BDBFFA}" srcId="{3477B3DF-18CE-4EE1-BE02-9280FA712CF9}" destId="{C75B39C2-4F96-471A-B038-AF8F7FE941E6}" srcOrd="5" destOrd="0" parTransId="{6F587C44-9AFE-471C-87B5-17838559DC80}" sibTransId="{2F2536CB-7B96-4484-8D2A-6C6B0061FD90}"/>
    <dgm:cxn modelId="{17BF9DAA-B087-4216-A0D2-84AC5FE444F0}" type="presOf" srcId="{C75B39C2-4F96-471A-B038-AF8F7FE941E6}" destId="{BC0EF048-B624-4E4F-A180-E75520428BFA}" srcOrd="0" destOrd="0" presId="urn:microsoft.com/office/officeart/2016/7/layout/RepeatingBendingProcessNew"/>
    <dgm:cxn modelId="{A81399B4-2AB6-4555-BDE9-903AD3285A82}" type="presOf" srcId="{74B745DB-8C8B-4986-9CA2-B5B1B73E04F3}" destId="{6C67CD7E-8162-476B-9E5A-076218ADC8DC}" srcOrd="1" destOrd="0" presId="urn:microsoft.com/office/officeart/2016/7/layout/RepeatingBendingProcessNew"/>
    <dgm:cxn modelId="{BF4CEDBE-5B3D-4390-BC2E-3D19DE73FF88}" type="presOf" srcId="{E63A3B95-8562-4DAE-B3BB-32276F06540E}" destId="{B89D38E8-D1CE-4CC6-97B6-2F9314645068}" srcOrd="0" destOrd="0" presId="urn:microsoft.com/office/officeart/2016/7/layout/RepeatingBendingProcessNew"/>
    <dgm:cxn modelId="{EE7E46C3-F2B7-482F-90C1-5ACBCC195F8F}" type="presOf" srcId="{07B3E86F-67B4-4694-88DB-751E33FFD60A}" destId="{FA4941A8-4D05-45FA-A994-C8BDB4E41871}" srcOrd="0" destOrd="0" presId="urn:microsoft.com/office/officeart/2016/7/layout/RepeatingBendingProcessNew"/>
    <dgm:cxn modelId="{684DABC6-166F-409A-8BB8-F315AD04D999}" srcId="{3477B3DF-18CE-4EE1-BE02-9280FA712CF9}" destId="{F1A5217D-414F-42F7-84F1-431C9301E201}" srcOrd="3" destOrd="0" parTransId="{774C72B2-3EF4-468D-8770-19149A5E72EA}" sibTransId="{25279D80-13DC-4AFE-A59F-6EB5F1CA6F58}"/>
    <dgm:cxn modelId="{80EC60CE-B1A4-4645-AA6E-A9B0245AB38C}" type="presOf" srcId="{2F2536CB-7B96-4484-8D2A-6C6B0061FD90}" destId="{42D0EF2D-D1D4-4FF9-B465-850A6A8597D5}" srcOrd="0" destOrd="0" presId="urn:microsoft.com/office/officeart/2016/7/layout/RepeatingBendingProcessNew"/>
    <dgm:cxn modelId="{500C3DD4-CA14-4ADF-AF1B-BBEA32CB5AAF}" srcId="{3477B3DF-18CE-4EE1-BE02-9280FA712CF9}" destId="{D4FC7EE8-3CF2-41BC-82D6-936B94320FF9}" srcOrd="4" destOrd="0" parTransId="{DA30DA8A-65B5-45B3-BC07-D923D3BB0A9A}" sibTransId="{74B745DB-8C8B-4986-9CA2-B5B1B73E04F3}"/>
    <dgm:cxn modelId="{C10477D7-603D-4B44-A045-53A8EE000C26}" srcId="{3477B3DF-18CE-4EE1-BE02-9280FA712CF9}" destId="{07B3E86F-67B4-4694-88DB-751E33FFD60A}" srcOrd="6" destOrd="0" parTransId="{E6449997-4F00-437D-A734-C86E001BA681}" sibTransId="{1B3CAA70-D84E-4A7C-81B5-E492F067B535}"/>
    <dgm:cxn modelId="{DA18DEDB-62D4-4DF1-AE39-475D118D224D}" type="presOf" srcId="{53A99E4E-A03F-41BD-A875-AEC1DC42BDBD}" destId="{163E1E2C-E624-44C6-8807-81968E214826}" srcOrd="1" destOrd="0" presId="urn:microsoft.com/office/officeart/2016/7/layout/RepeatingBendingProcessNew"/>
    <dgm:cxn modelId="{3E52F0E8-7547-46F7-BB7A-4719759A8463}" type="presOf" srcId="{CBB4C442-0ACD-4350-8B7D-14C3A89A8154}" destId="{937868F6-3E76-4330-BC8B-5FF3195C7C35}" srcOrd="0" destOrd="0" presId="urn:microsoft.com/office/officeart/2016/7/layout/RepeatingBendingProcessNew"/>
    <dgm:cxn modelId="{8BC2EDEF-0F9A-415E-ACAF-ADAE92037E10}" type="presOf" srcId="{412CBE0C-A95D-49FA-9A6A-5E40405AAD71}" destId="{3DA416D4-30C9-4002-AB83-DFFCA68A560D}" srcOrd="1" destOrd="0" presId="urn:microsoft.com/office/officeart/2016/7/layout/RepeatingBendingProcessNew"/>
    <dgm:cxn modelId="{6A3B5AF9-ED83-4784-BA49-7B8DF303B05D}" srcId="{3477B3DF-18CE-4EE1-BE02-9280FA712CF9}" destId="{75FD1D38-8CE6-494A-ABC9-1043BF1C2DE1}" srcOrd="1" destOrd="0" parTransId="{11A21109-278A-499E-83C6-0C92BE39521B}" sibTransId="{53A99E4E-A03F-41BD-A875-AEC1DC42BDBD}"/>
    <dgm:cxn modelId="{E5AA08C6-86A9-4044-A5DE-9CE922707F19}" type="presParOf" srcId="{6B901599-4AD8-40E1-A09B-4100108A192C}" destId="{BED43A1C-AC64-4F5C-BD80-4B90F49799C2}" srcOrd="0" destOrd="0" presId="urn:microsoft.com/office/officeart/2016/7/layout/RepeatingBendingProcessNew"/>
    <dgm:cxn modelId="{0ABCBFE3-58F3-4A96-80A1-A750C539E1D4}" type="presParOf" srcId="{6B901599-4AD8-40E1-A09B-4100108A192C}" destId="{937868F6-3E76-4330-BC8B-5FF3195C7C35}" srcOrd="1" destOrd="0" presId="urn:microsoft.com/office/officeart/2016/7/layout/RepeatingBendingProcessNew"/>
    <dgm:cxn modelId="{2B2CB0E5-14EC-4597-9BAE-59E2905F8162}" type="presParOf" srcId="{937868F6-3E76-4330-BC8B-5FF3195C7C35}" destId="{7AEB1017-0E41-465D-84BE-6D8149A39732}" srcOrd="0" destOrd="0" presId="urn:microsoft.com/office/officeart/2016/7/layout/RepeatingBendingProcessNew"/>
    <dgm:cxn modelId="{831E78FA-D661-4EE7-B7E1-8D1F0485A9CA}" type="presParOf" srcId="{6B901599-4AD8-40E1-A09B-4100108A192C}" destId="{AB14C375-F678-4E0D-A643-B3ABDF65771F}" srcOrd="2" destOrd="0" presId="urn:microsoft.com/office/officeart/2016/7/layout/RepeatingBendingProcessNew"/>
    <dgm:cxn modelId="{6871D0C1-7AB9-4BFF-94A7-C652F975EAEA}" type="presParOf" srcId="{6B901599-4AD8-40E1-A09B-4100108A192C}" destId="{2C522263-40A3-4529-B3F5-A32D01F0B7BF}" srcOrd="3" destOrd="0" presId="urn:microsoft.com/office/officeart/2016/7/layout/RepeatingBendingProcessNew"/>
    <dgm:cxn modelId="{EA064EFA-C58D-4673-B2BE-16649B7FBB6E}" type="presParOf" srcId="{2C522263-40A3-4529-B3F5-A32D01F0B7BF}" destId="{163E1E2C-E624-44C6-8807-81968E214826}" srcOrd="0" destOrd="0" presId="urn:microsoft.com/office/officeart/2016/7/layout/RepeatingBendingProcessNew"/>
    <dgm:cxn modelId="{01BAC4BA-2B3C-4D5B-80A9-8C109F3B9A0B}" type="presParOf" srcId="{6B901599-4AD8-40E1-A09B-4100108A192C}" destId="{B89D38E8-D1CE-4CC6-97B6-2F9314645068}" srcOrd="4" destOrd="0" presId="urn:microsoft.com/office/officeart/2016/7/layout/RepeatingBendingProcessNew"/>
    <dgm:cxn modelId="{DD2D8CBD-23E6-4FD3-9402-11C54B22CC30}" type="presParOf" srcId="{6B901599-4AD8-40E1-A09B-4100108A192C}" destId="{E399B151-338F-4AD5-91DC-3C06A4421AE4}" srcOrd="5" destOrd="0" presId="urn:microsoft.com/office/officeart/2016/7/layout/RepeatingBendingProcessNew"/>
    <dgm:cxn modelId="{B499B036-9732-47E9-A3C4-6064E0C79622}" type="presParOf" srcId="{E399B151-338F-4AD5-91DC-3C06A4421AE4}" destId="{3DA416D4-30C9-4002-AB83-DFFCA68A560D}" srcOrd="0" destOrd="0" presId="urn:microsoft.com/office/officeart/2016/7/layout/RepeatingBendingProcessNew"/>
    <dgm:cxn modelId="{1CA7D545-C0CD-48DD-8F7B-0D87EB1EFA7E}" type="presParOf" srcId="{6B901599-4AD8-40E1-A09B-4100108A192C}" destId="{5C3AFC43-218A-4006-9D1E-0BD1CA3FF38F}" srcOrd="6" destOrd="0" presId="urn:microsoft.com/office/officeart/2016/7/layout/RepeatingBendingProcessNew"/>
    <dgm:cxn modelId="{2C765CCD-8925-49C8-BC67-017898E1EB02}" type="presParOf" srcId="{6B901599-4AD8-40E1-A09B-4100108A192C}" destId="{A621EE09-258B-48A7-8E58-A1DCB92F7A02}" srcOrd="7" destOrd="0" presId="urn:microsoft.com/office/officeart/2016/7/layout/RepeatingBendingProcessNew"/>
    <dgm:cxn modelId="{5C9435FE-3F3B-4A92-BEDA-15DA8D99F425}" type="presParOf" srcId="{A621EE09-258B-48A7-8E58-A1DCB92F7A02}" destId="{76429AC3-AC06-4828-9E3E-355789D0EF6F}" srcOrd="0" destOrd="0" presId="urn:microsoft.com/office/officeart/2016/7/layout/RepeatingBendingProcessNew"/>
    <dgm:cxn modelId="{AB63076B-AC89-4D55-B3C8-157D89871E95}" type="presParOf" srcId="{6B901599-4AD8-40E1-A09B-4100108A192C}" destId="{3757EF34-CC9A-46B7-B166-C857677C69AB}" srcOrd="8" destOrd="0" presId="urn:microsoft.com/office/officeart/2016/7/layout/RepeatingBendingProcessNew"/>
    <dgm:cxn modelId="{FD90F357-E03F-444F-A51D-4F945ADA805A}" type="presParOf" srcId="{6B901599-4AD8-40E1-A09B-4100108A192C}" destId="{B215EFA6-E1BC-485D-94A3-251DCDF3B3E2}" srcOrd="9" destOrd="0" presId="urn:microsoft.com/office/officeart/2016/7/layout/RepeatingBendingProcessNew"/>
    <dgm:cxn modelId="{7CB9CCF3-7D02-42F5-8A9C-3EA17C978134}" type="presParOf" srcId="{B215EFA6-E1BC-485D-94A3-251DCDF3B3E2}" destId="{6C67CD7E-8162-476B-9E5A-076218ADC8DC}" srcOrd="0" destOrd="0" presId="urn:microsoft.com/office/officeart/2016/7/layout/RepeatingBendingProcessNew"/>
    <dgm:cxn modelId="{1A68FFF4-B501-4F9B-96D9-022885003794}" type="presParOf" srcId="{6B901599-4AD8-40E1-A09B-4100108A192C}" destId="{BC0EF048-B624-4E4F-A180-E75520428BFA}" srcOrd="10" destOrd="0" presId="urn:microsoft.com/office/officeart/2016/7/layout/RepeatingBendingProcessNew"/>
    <dgm:cxn modelId="{B08E1D03-BE4D-45D8-B924-09D15B5D5715}" type="presParOf" srcId="{6B901599-4AD8-40E1-A09B-4100108A192C}" destId="{42D0EF2D-D1D4-4FF9-B465-850A6A8597D5}" srcOrd="11" destOrd="0" presId="urn:microsoft.com/office/officeart/2016/7/layout/RepeatingBendingProcessNew"/>
    <dgm:cxn modelId="{3F76671D-3081-4556-884E-5BD681C4EE2B}" type="presParOf" srcId="{42D0EF2D-D1D4-4FF9-B465-850A6A8597D5}" destId="{7C613A63-6201-48D6-9D89-6B5A62B4B3DF}" srcOrd="0" destOrd="0" presId="urn:microsoft.com/office/officeart/2016/7/layout/RepeatingBendingProcessNew"/>
    <dgm:cxn modelId="{A9A72FC7-393A-4B20-85F4-CD4EED321E79}" type="presParOf" srcId="{6B901599-4AD8-40E1-A09B-4100108A192C}" destId="{FA4941A8-4D05-45FA-A994-C8BDB4E41871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91383-F020-4FAC-8BCE-1C2071F805F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38C10-867B-48B8-A524-ED16C1F03DCE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C8EB-02E0-4459-A7D5-2B50667CED5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Optimistic expectations lead to cheap credit and financial markets grow </a:t>
          </a:r>
          <a:endParaRPr lang="en-US" sz="1900" kern="1200" dirty="0"/>
        </a:p>
      </dsp:txBody>
      <dsp:txXfrm>
        <a:off x="1834517" y="469890"/>
        <a:ext cx="3148942" cy="1335915"/>
      </dsp:txXfrm>
    </dsp:sp>
    <dsp:sp modelId="{32D22C0D-F617-401B-9CD0-5A6E1A11C150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F848D-CAEE-491D-ADA9-1EE1B9E1046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5FAAE-9E32-4342-8FF6-D3840061A8E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Large capital flows from savers to borrowers, from developed to developing regions</a:t>
          </a:r>
          <a:endParaRPr lang="en-US" sz="1900" kern="1200"/>
        </a:p>
      </dsp:txBody>
      <dsp:txXfrm>
        <a:off x="7154322" y="469890"/>
        <a:ext cx="3148942" cy="1335915"/>
      </dsp:txXfrm>
    </dsp:sp>
    <dsp:sp modelId="{67D2F839-80A7-401D-A46C-CBDD5B9800C6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1AEB5-BA56-42AE-AF38-5F18A0D9BCFC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0745-F17B-4DA5-870A-6AE3775544CC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housing market booms causing an increase in demand for construction and real estate sectors</a:t>
          </a:r>
          <a:endParaRPr lang="en-US" sz="1900" kern="1200" dirty="0"/>
        </a:p>
      </dsp:txBody>
      <dsp:txXfrm>
        <a:off x="1834517" y="2545532"/>
        <a:ext cx="3148942" cy="1335915"/>
      </dsp:txXfrm>
    </dsp:sp>
    <dsp:sp modelId="{73D1FED4-E52C-4DBC-94A0-8A4802CC848F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8EED2-8AAD-45F7-93C1-E675A0B38C2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A1519-1918-4B1F-9D24-30015E5F087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benevolent view: these large capital flows makes financial markets integrate, economies boom and incomes converge</a:t>
          </a:r>
          <a:endParaRPr lang="en-US" sz="1900" kern="120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70BE-B08E-4A3B-B000-6048934A82AD}">
      <dsp:nvSpPr>
        <dsp:cNvPr id="0" name=""/>
        <dsp:cNvSpPr/>
      </dsp:nvSpPr>
      <dsp:spPr>
        <a:xfrm>
          <a:off x="0" y="363117"/>
          <a:ext cx="10190252" cy="3172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77" tIns="395732" rIns="79087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Productivity can fall when capital flows to poorer countries during booms because: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They are worse at allocating capital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They lack depth in financial markets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There may be political inference from taxes, regulation and corruption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Banks and financial markets are unsophisticated in evaluating projects and have governance problems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Increases in capital stock can intensify misallocation as abundant resources make bank managers more lax at screening projects and politicians less eager to implement structural reforms</a:t>
          </a:r>
          <a:endParaRPr lang="en-US" sz="1900" kern="1200"/>
        </a:p>
      </dsp:txBody>
      <dsp:txXfrm>
        <a:off x="0" y="363117"/>
        <a:ext cx="10190252" cy="3172050"/>
      </dsp:txXfrm>
    </dsp:sp>
    <dsp:sp modelId="{90C8F163-E4E3-4B56-A22B-D4E21B234F98}">
      <dsp:nvSpPr>
        <dsp:cNvPr id="0" name=""/>
        <dsp:cNvSpPr/>
      </dsp:nvSpPr>
      <dsp:spPr>
        <a:xfrm>
          <a:off x="509512" y="82677"/>
          <a:ext cx="713317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17" tIns="0" rIns="26961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/>
            <a:t>The focus is on how capital is allocated across sectors and firms</a:t>
          </a:r>
          <a:endParaRPr lang="en-US" sz="1900" kern="1200"/>
        </a:p>
      </dsp:txBody>
      <dsp:txXfrm>
        <a:off x="536892" y="110057"/>
        <a:ext cx="7078416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868F6-3E76-4330-BC8B-5FF3195C7C35}">
      <dsp:nvSpPr>
        <dsp:cNvPr id="0" name=""/>
        <dsp:cNvSpPr/>
      </dsp:nvSpPr>
      <dsp:spPr>
        <a:xfrm>
          <a:off x="2157000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7329" y="668134"/>
        <a:ext cx="24803" cy="4960"/>
      </dsp:txXfrm>
    </dsp:sp>
    <dsp:sp modelId="{BED43A1C-AC64-4F5C-BD80-4B90F49799C2}">
      <dsp:nvSpPr>
        <dsp:cNvPr id="0" name=""/>
        <dsp:cNvSpPr/>
      </dsp:nvSpPr>
      <dsp:spPr>
        <a:xfrm>
          <a:off x="2013" y="23578"/>
          <a:ext cx="2156787" cy="1294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 1999, 12 countries of the EU adopted the euro</a:t>
          </a:r>
        </a:p>
      </dsp:txBody>
      <dsp:txXfrm>
        <a:off x="2013" y="23578"/>
        <a:ext cx="2156787" cy="1294072"/>
      </dsp:txXfrm>
    </dsp:sp>
    <dsp:sp modelId="{2C522263-40A3-4529-B3F5-A32D01F0B7BF}">
      <dsp:nvSpPr>
        <dsp:cNvPr id="0" name=""/>
        <dsp:cNvSpPr/>
      </dsp:nvSpPr>
      <dsp:spPr>
        <a:xfrm>
          <a:off x="4809849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427317"/>
              <a:satOff val="-20000"/>
              <a:lumOff val="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78" y="668134"/>
        <a:ext cx="24803" cy="4960"/>
      </dsp:txXfrm>
    </dsp:sp>
    <dsp:sp modelId="{AB14C375-F678-4E0D-A643-B3ABDF65771F}">
      <dsp:nvSpPr>
        <dsp:cNvPr id="0" name=""/>
        <dsp:cNvSpPr/>
      </dsp:nvSpPr>
      <dsp:spPr>
        <a:xfrm>
          <a:off x="2654862" y="23578"/>
          <a:ext cx="2156787" cy="1294072"/>
        </a:xfrm>
        <a:prstGeom prst="rect">
          <a:avLst/>
        </a:prstGeom>
        <a:solidFill>
          <a:schemeClr val="accent3">
            <a:hueOff val="-356097"/>
            <a:satOff val="-16667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This eliminated exchange rate risk in the cross-country flow of capital</a:t>
          </a:r>
        </a:p>
      </dsp:txBody>
      <dsp:txXfrm>
        <a:off x="2654862" y="23578"/>
        <a:ext cx="2156787" cy="1294072"/>
      </dsp:txXfrm>
    </dsp:sp>
    <dsp:sp modelId="{E399B151-338F-4AD5-91DC-3C06A4421AE4}">
      <dsp:nvSpPr>
        <dsp:cNvPr id="0" name=""/>
        <dsp:cNvSpPr/>
      </dsp:nvSpPr>
      <dsp:spPr>
        <a:xfrm>
          <a:off x="7462697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854634"/>
              <a:satOff val="-40000"/>
              <a:lumOff val="125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3027" y="668134"/>
        <a:ext cx="24803" cy="4960"/>
      </dsp:txXfrm>
    </dsp:sp>
    <dsp:sp modelId="{B89D38E8-D1CE-4CC6-97B6-2F9314645068}">
      <dsp:nvSpPr>
        <dsp:cNvPr id="0" name=""/>
        <dsp:cNvSpPr/>
      </dsp:nvSpPr>
      <dsp:spPr>
        <a:xfrm>
          <a:off x="5307710" y="23578"/>
          <a:ext cx="2156787" cy="1294072"/>
        </a:xfrm>
        <a:prstGeom prst="rect">
          <a:avLst/>
        </a:prstGeom>
        <a:solidFill>
          <a:schemeClr val="accent3">
            <a:hueOff val="-712195"/>
            <a:satOff val="-3333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But sovereign default risk remained as the Maastricht Treaty forbid countries from bailing out troubled sovereigns</a:t>
          </a:r>
        </a:p>
      </dsp:txBody>
      <dsp:txXfrm>
        <a:off x="5307710" y="23578"/>
        <a:ext cx="2156787" cy="1294072"/>
      </dsp:txXfrm>
    </dsp:sp>
    <dsp:sp modelId="{A621EE09-258B-48A7-8E58-A1DCB92F7A02}">
      <dsp:nvSpPr>
        <dsp:cNvPr id="0" name=""/>
        <dsp:cNvSpPr/>
      </dsp:nvSpPr>
      <dsp:spPr>
        <a:xfrm>
          <a:off x="1080407" y="1315851"/>
          <a:ext cx="7958545" cy="465461"/>
        </a:xfrm>
        <a:custGeom>
          <a:avLst/>
          <a:gdLst/>
          <a:ahLst/>
          <a:cxnLst/>
          <a:rect l="0" t="0" r="0" b="0"/>
          <a:pathLst>
            <a:path>
              <a:moveTo>
                <a:pt x="7958545" y="0"/>
              </a:moveTo>
              <a:lnTo>
                <a:pt x="7958545" y="249830"/>
              </a:lnTo>
              <a:lnTo>
                <a:pt x="0" y="249830"/>
              </a:lnTo>
              <a:lnTo>
                <a:pt x="0" y="465461"/>
              </a:lnTo>
            </a:path>
          </a:pathLst>
        </a:custGeom>
        <a:noFill/>
        <a:ln w="6350" cap="flat" cmpd="sng" algn="ctr">
          <a:solidFill>
            <a:schemeClr val="accent3">
              <a:hueOff val="-1281950"/>
              <a:satOff val="-60000"/>
              <a:lumOff val="1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60330" y="1546101"/>
        <a:ext cx="398699" cy="4960"/>
      </dsp:txXfrm>
    </dsp:sp>
    <dsp:sp modelId="{5C3AFC43-218A-4006-9D1E-0BD1CA3FF38F}">
      <dsp:nvSpPr>
        <dsp:cNvPr id="0" name=""/>
        <dsp:cNvSpPr/>
      </dsp:nvSpPr>
      <dsp:spPr>
        <a:xfrm>
          <a:off x="7960559" y="23578"/>
          <a:ext cx="2156787" cy="1294072"/>
        </a:xfrm>
        <a:prstGeom prst="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The combination of no exchange rate risk and low perceived default risk led to large capital flows from the core to the periphery</a:t>
          </a:r>
        </a:p>
      </dsp:txBody>
      <dsp:txXfrm>
        <a:off x="7960559" y="23578"/>
        <a:ext cx="2156787" cy="1294072"/>
      </dsp:txXfrm>
    </dsp:sp>
    <dsp:sp modelId="{B215EFA6-E1BC-485D-94A3-251DCDF3B3E2}">
      <dsp:nvSpPr>
        <dsp:cNvPr id="0" name=""/>
        <dsp:cNvSpPr/>
      </dsp:nvSpPr>
      <dsp:spPr>
        <a:xfrm>
          <a:off x="2157000" y="2415028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1709267"/>
              <a:satOff val="-80000"/>
              <a:lumOff val="25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7329" y="2458268"/>
        <a:ext cx="24803" cy="4960"/>
      </dsp:txXfrm>
    </dsp:sp>
    <dsp:sp modelId="{3757EF34-CC9A-46B7-B166-C857677C69AB}">
      <dsp:nvSpPr>
        <dsp:cNvPr id="0" name=""/>
        <dsp:cNvSpPr/>
      </dsp:nvSpPr>
      <dsp:spPr>
        <a:xfrm>
          <a:off x="2013" y="1813712"/>
          <a:ext cx="2156787" cy="1294072"/>
        </a:xfrm>
        <a:prstGeom prst="rect">
          <a:avLst/>
        </a:prstGeom>
        <a:solidFill>
          <a:schemeClr val="accent3">
            <a:hueOff val="-1424389"/>
            <a:satOff val="-66667"/>
            <a:lumOff val="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But the periphery’s capital markets and political institutions lacked the depth to channel these large capital inflows productively</a:t>
          </a:r>
        </a:p>
      </dsp:txBody>
      <dsp:txXfrm>
        <a:off x="2013" y="1813712"/>
        <a:ext cx="2156787" cy="1294072"/>
      </dsp:txXfrm>
    </dsp:sp>
    <dsp:sp modelId="{42D0EF2D-D1D4-4FF9-B465-850A6A8597D5}">
      <dsp:nvSpPr>
        <dsp:cNvPr id="0" name=""/>
        <dsp:cNvSpPr/>
      </dsp:nvSpPr>
      <dsp:spPr>
        <a:xfrm>
          <a:off x="4809849" y="2415028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78" y="2458268"/>
        <a:ext cx="24803" cy="4960"/>
      </dsp:txXfrm>
    </dsp:sp>
    <dsp:sp modelId="{BC0EF048-B624-4E4F-A180-E75520428BFA}">
      <dsp:nvSpPr>
        <dsp:cNvPr id="0" name=""/>
        <dsp:cNvSpPr/>
      </dsp:nvSpPr>
      <dsp:spPr>
        <a:xfrm>
          <a:off x="2654862" y="1813712"/>
          <a:ext cx="2156787" cy="1294072"/>
        </a:xfrm>
        <a:prstGeom prst="rect">
          <a:avLst/>
        </a:prstGeom>
        <a:solidFill>
          <a:schemeClr val="accent3">
            <a:hueOff val="-1780487"/>
            <a:satOff val="-83333"/>
            <a:lumOff val="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Construction and wholesale trade sectors boomed at the expense of tradable sectors despite having higher productivity growth in the latter</a:t>
          </a:r>
        </a:p>
      </dsp:txBody>
      <dsp:txXfrm>
        <a:off x="2654862" y="1813712"/>
        <a:ext cx="2156787" cy="1294072"/>
      </dsp:txXfrm>
    </dsp:sp>
    <dsp:sp modelId="{FA4941A8-4D05-45FA-A994-C8BDB4E41871}">
      <dsp:nvSpPr>
        <dsp:cNvPr id="0" name=""/>
        <dsp:cNvSpPr/>
      </dsp:nvSpPr>
      <dsp:spPr>
        <a:xfrm>
          <a:off x="5307710" y="1813712"/>
          <a:ext cx="2156787" cy="1294072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dispersion of productivity within sectors rose and aggregate TFP stagnated in the periphery</a:t>
          </a:r>
        </a:p>
      </dsp:txBody>
      <dsp:txXfrm>
        <a:off x="5307710" y="1813712"/>
        <a:ext cx="2156787" cy="129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223C-C3BC-4A13-873A-ED9477F1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85A9-A344-4787-927B-9F2A4AED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AF5D-39A0-436F-A22D-74F02D1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6BD9-6898-4D5B-AB98-D59BCC0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9CFA-95A3-4CDC-B06B-ECD0BDF6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7EA-5FDC-4911-AB8B-FA4C460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FBAC-EDDB-4EA5-8D18-74B2668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8399-FE00-40BE-86AF-9DB7590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82F3-ED43-4D14-9271-AAF3C54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0ACC-959D-4244-9B34-50820F6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732DC-E99D-45B6-823F-5668EA79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1DC7-FA40-4101-8486-7F6C7854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BEB-AD16-4EAF-BD6A-0F4DDDA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9AFD-230A-43E5-9E27-13740492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3A310-7351-489C-8A16-7F0B6A8C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990-7E38-42B3-93E8-34605AE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6EB-F0BC-4B79-9097-E461CC2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8923-C9D6-4CC7-B885-C1B7921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E05A-18E0-4F29-B002-A82C2DE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9B78-5622-4FB9-A303-EC587EC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9282-E524-4B76-94F6-4F92AD94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ED9C-AA61-46FC-A50F-0D17C191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3084-6052-4263-81E6-D4D9D3D6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9E6C-2FCD-41B9-A96B-DF498744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A548-4CF6-4723-A487-32C727A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DF90-E4D2-4246-B98D-E7CD28D7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CEC0-8D1A-4EA3-9750-4F5F41E40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F978-585A-4B30-B8FA-AD0286CB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24F4-3A79-4901-BE56-83456D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AE11-DD5A-4FEF-A39C-D64A5044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8593-ABA9-4BC4-8D76-DF4CBB0D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3D00-8DDC-4BAA-BB35-266289F2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73FC-7C6E-46EC-A35A-421BD89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3A971-F49B-4DC8-A424-A23DD0A5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B3B7-8FC0-42E6-8C8B-DDE55C0F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DD566-B9C2-4CFD-B08B-435C0F340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17A8B-A5AF-4B64-8013-76B42F66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6939A-933E-4536-868B-1D1906BB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C1A0A-3292-47B0-86CC-75094EB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21B8-E437-4045-BC20-EDB0160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EF67-1176-49D0-8B7D-EED9DC8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0E553-17EF-431F-8BF3-43ADCE07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981FC-BEC2-4B35-BDD0-9DD2CEB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5C70-390C-4678-BE28-FAE16858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38C1-5223-4C8E-B25D-36249952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BB3A-6247-499D-826B-B27BA824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6050-510F-44CA-8EEB-C8DE97F9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B951-484D-40C7-B708-10BE5AB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B011E-D26A-44C2-AE85-EFB690A0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D3DC8-59BF-4DD4-ADA2-B065A001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5251-A1D6-4A27-B5ED-9AB7A4D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9539D-5AFD-4019-B73C-305CD8BB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F647-3F1E-4C70-978F-1D6CC1E3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463C5-D33A-43F2-B037-343417577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907A-E24C-4CFC-B7A5-36F5BCC4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EEA8-07EB-4092-A229-AFCFE0BA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0366-5385-4BFD-844A-DAB9634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EB54-C4BE-4B00-9EF7-E7D5599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B952D-D71D-462A-AF98-0D59BCF9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330-0831-4FE7-B9CB-0042E97C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1874-C220-4B14-8B6A-38CC5ACBC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BF1E-4C2A-4F68-A23D-C0AC902CB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6ECA-A0B4-4015-9AD3-5EA0AA85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A crash-course on the euro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Markus K. Brunnermeier &amp; Ricardo Reis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2" b="56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7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E02FC-E678-4244-B65F-EFC44CBD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690688"/>
            <a:ext cx="4434577" cy="4316947"/>
          </a:xfrm>
        </p:spPr>
        <p:txBody>
          <a:bodyPr>
            <a:normAutofit/>
          </a:bodyPr>
          <a:lstStyle/>
          <a:p>
            <a:pPr lvl="0"/>
            <a:r>
              <a:rPr lang="en-GB" sz="2400" b="1" dirty="0">
                <a:solidFill>
                  <a:schemeClr val="accent2"/>
                </a:solidFill>
              </a:rPr>
              <a:t>Politics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Without foreign competition, firms can more easily lobby for local regulations to erect barriers to entry and constraints on firms growing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Politicians are receptive to small firms as entrepreneurship is seen as income mobility and small firms employ a large share of the population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B398803-3EB6-434D-A8B7-946D7A45C830}"/>
              </a:ext>
            </a:extLst>
          </p:cNvPr>
          <p:cNvSpPr txBox="1">
            <a:spLocks/>
          </p:cNvSpPr>
          <p:nvPr/>
        </p:nvSpPr>
        <p:spPr>
          <a:xfrm>
            <a:off x="6382422" y="1690688"/>
            <a:ext cx="4434577" cy="384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2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Banks in underdeveloped financial markets lack managerial talent and tools to diversity their credit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 they are weary of giving large loans to a few firms.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E3DFE9-5361-2B4E-BEB5-4C6A3E2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4400" dirty="0"/>
              <a:t>Misallocation </a:t>
            </a:r>
            <a:r>
              <a:rPr lang="en-GB" sz="4400" dirty="0">
                <a:solidFill>
                  <a:schemeClr val="accent3"/>
                </a:solidFill>
              </a:rPr>
              <a:t>within</a:t>
            </a:r>
            <a:r>
              <a:rPr lang="en-GB" sz="4400" dirty="0"/>
              <a:t> sectors</a:t>
            </a:r>
          </a:p>
        </p:txBody>
      </p:sp>
    </p:spTree>
    <p:extLst>
      <p:ext uri="{BB962C8B-B14F-4D97-AF65-F5344CB8AC3E}">
        <p14:creationId xmlns:p14="http://schemas.microsoft.com/office/powerpoint/2010/main" val="238244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7365C-23E7-4755-B402-04EC50E5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 example of within sector misallocation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4FD9FC-2C66-4769-9056-9F75471B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095" y="801866"/>
            <a:ext cx="5936105" cy="5230634"/>
          </a:xfrm>
        </p:spPr>
        <p:txBody>
          <a:bodyPr anchor="ctr">
            <a:normAutofit/>
          </a:bodyPr>
          <a:lstStyle/>
          <a:p>
            <a:r>
              <a:rPr lang="en-GB" sz="1900" dirty="0">
                <a:solidFill>
                  <a:srgbClr val="000000"/>
                </a:solidFill>
              </a:rPr>
              <a:t>Consider a limit on firm size of </a:t>
            </a:r>
            <a:r>
              <a:rPr lang="en-GB" sz="1900" dirty="0">
                <a:solidFill>
                  <a:schemeClr val="accent6"/>
                </a:solidFill>
              </a:rPr>
              <a:t>1</a:t>
            </a:r>
            <a:r>
              <a:rPr lang="en-GB" sz="1900" dirty="0">
                <a:solidFill>
                  <a:srgbClr val="000000"/>
                </a:solidFill>
              </a:rPr>
              <a:t> unit of capital</a:t>
            </a:r>
          </a:p>
          <a:p>
            <a:r>
              <a:rPr lang="en-GB" sz="1900" dirty="0">
                <a:solidFill>
                  <a:srgbClr val="000000"/>
                </a:solidFill>
              </a:rPr>
              <a:t>There are many potential firms to produce good </a:t>
            </a:r>
            <a:r>
              <a:rPr lang="en-GB" sz="1900" i="1" dirty="0">
                <a:solidFill>
                  <a:srgbClr val="000000"/>
                </a:solidFill>
              </a:rPr>
              <a:t>N</a:t>
            </a:r>
          </a:p>
          <a:p>
            <a:r>
              <a:rPr lang="en-GB" sz="1900" dirty="0">
                <a:solidFill>
                  <a:srgbClr val="000000"/>
                </a:solidFill>
              </a:rPr>
              <a:t>Demand for good </a:t>
            </a:r>
            <a:r>
              <a:rPr lang="en-GB" sz="1900" i="1" dirty="0">
                <a:solidFill>
                  <a:srgbClr val="000000"/>
                </a:solidFill>
              </a:rPr>
              <a:t>N </a:t>
            </a:r>
            <a:r>
              <a:rPr lang="en-GB" sz="1900" dirty="0">
                <a:solidFill>
                  <a:srgbClr val="000000"/>
                </a:solidFill>
              </a:rPr>
              <a:t>is </a:t>
            </a:r>
            <a:r>
              <a:rPr lang="en-GB" sz="1900" dirty="0">
                <a:solidFill>
                  <a:schemeClr val="accent6"/>
                </a:solidFill>
              </a:rPr>
              <a:t>3</a:t>
            </a:r>
            <a:r>
              <a:rPr lang="en-GB" sz="1900" dirty="0">
                <a:solidFill>
                  <a:srgbClr val="000000"/>
                </a:solidFill>
              </a:rPr>
              <a:t> units in an efficient economy</a:t>
            </a:r>
          </a:p>
          <a:p>
            <a:r>
              <a:rPr lang="en-GB" sz="1900" dirty="0">
                <a:solidFill>
                  <a:srgbClr val="000000"/>
                </a:solidFill>
              </a:rPr>
              <a:t>The most productive firm can produce all </a:t>
            </a:r>
            <a:r>
              <a:rPr lang="en-GB" sz="1900" dirty="0">
                <a:solidFill>
                  <a:schemeClr val="accent6"/>
                </a:solidFill>
              </a:rPr>
              <a:t>3</a:t>
            </a:r>
            <a:r>
              <a:rPr lang="en-GB" sz="1900" dirty="0">
                <a:solidFill>
                  <a:srgbClr val="000000"/>
                </a:solidFill>
              </a:rPr>
              <a:t> units using </a:t>
            </a:r>
            <a:r>
              <a:rPr lang="en-GB" sz="1900" dirty="0">
                <a:solidFill>
                  <a:schemeClr val="accent6"/>
                </a:solidFill>
              </a:rPr>
              <a:t>3</a:t>
            </a:r>
            <a:r>
              <a:rPr lang="en-GB" sz="1900" dirty="0">
                <a:solidFill>
                  <a:srgbClr val="000000"/>
                </a:solidFill>
              </a:rPr>
              <a:t> units of capital – thus its productivity is </a:t>
            </a:r>
            <a:r>
              <a:rPr lang="en-GB" sz="1900" b="1" dirty="0">
                <a:solidFill>
                  <a:schemeClr val="accent6"/>
                </a:solidFill>
              </a:rPr>
              <a:t>1</a:t>
            </a:r>
          </a:p>
          <a:p>
            <a:r>
              <a:rPr lang="en-GB" sz="1900" dirty="0">
                <a:solidFill>
                  <a:srgbClr val="000000"/>
                </a:solidFill>
              </a:rPr>
              <a:t>Yet, facing an upper bound it can only produce </a:t>
            </a:r>
            <a:r>
              <a:rPr lang="en-GB" sz="1900" dirty="0">
                <a:solidFill>
                  <a:schemeClr val="accent6"/>
                </a:solidFill>
              </a:rPr>
              <a:t>1</a:t>
            </a:r>
            <a:r>
              <a:rPr lang="en-GB" sz="1900" dirty="0">
                <a:solidFill>
                  <a:srgbClr val="000000"/>
                </a:solidFill>
              </a:rPr>
              <a:t> unit</a:t>
            </a:r>
          </a:p>
          <a:p>
            <a:r>
              <a:rPr lang="en-GB" sz="1900" dirty="0">
                <a:solidFill>
                  <a:srgbClr val="000000"/>
                </a:solidFill>
              </a:rPr>
              <a:t>The next best firm needs </a:t>
            </a:r>
            <a:r>
              <a:rPr lang="en-GB" sz="1900" dirty="0">
                <a:solidFill>
                  <a:schemeClr val="accent6"/>
                </a:solidFill>
              </a:rPr>
              <a:t>3</a:t>
            </a:r>
            <a:r>
              <a:rPr lang="en-GB" sz="1900" dirty="0">
                <a:solidFill>
                  <a:srgbClr val="000000"/>
                </a:solidFill>
              </a:rPr>
              <a:t> units of capital to produce </a:t>
            </a:r>
            <a:r>
              <a:rPr lang="en-GB" sz="1900" dirty="0">
                <a:solidFill>
                  <a:schemeClr val="accent6"/>
                </a:solidFill>
              </a:rPr>
              <a:t>1</a:t>
            </a:r>
            <a:r>
              <a:rPr lang="en-GB" sz="1900" dirty="0">
                <a:solidFill>
                  <a:srgbClr val="000000"/>
                </a:solidFill>
              </a:rPr>
              <a:t> unit</a:t>
            </a:r>
          </a:p>
          <a:p>
            <a:r>
              <a:rPr lang="en-GB" sz="1900" dirty="0">
                <a:solidFill>
                  <a:srgbClr val="000000"/>
                </a:solidFill>
              </a:rPr>
              <a:t>The third firm needs </a:t>
            </a:r>
            <a:r>
              <a:rPr lang="en-GB" sz="1900" dirty="0">
                <a:solidFill>
                  <a:schemeClr val="accent6"/>
                </a:solidFill>
              </a:rPr>
              <a:t>5</a:t>
            </a:r>
            <a:r>
              <a:rPr lang="en-GB" sz="1900" dirty="0">
                <a:solidFill>
                  <a:srgbClr val="000000"/>
                </a:solidFill>
              </a:rPr>
              <a:t> units of capital to produce </a:t>
            </a:r>
            <a:r>
              <a:rPr lang="en-GB" sz="1900" dirty="0">
                <a:solidFill>
                  <a:schemeClr val="accent6"/>
                </a:solidFill>
              </a:rPr>
              <a:t>1</a:t>
            </a:r>
            <a:r>
              <a:rPr lang="en-GB" sz="1900" dirty="0">
                <a:solidFill>
                  <a:srgbClr val="000000"/>
                </a:solidFill>
              </a:rPr>
              <a:t> unit</a:t>
            </a:r>
          </a:p>
          <a:p>
            <a:r>
              <a:rPr lang="en-GB" sz="1900" dirty="0">
                <a:solidFill>
                  <a:srgbClr val="000000"/>
                </a:solidFill>
              </a:rPr>
              <a:t>Hence, </a:t>
            </a:r>
            <a:r>
              <a:rPr lang="en-GB" sz="1900" dirty="0">
                <a:solidFill>
                  <a:schemeClr val="accent6"/>
                </a:solidFill>
              </a:rPr>
              <a:t>1+3+5=9</a:t>
            </a:r>
            <a:r>
              <a:rPr lang="en-GB" sz="1900" dirty="0">
                <a:solidFill>
                  <a:srgbClr val="000000"/>
                </a:solidFill>
              </a:rPr>
              <a:t> units of capital is required to produce </a:t>
            </a:r>
            <a:r>
              <a:rPr lang="en-GB" sz="1900" dirty="0">
                <a:solidFill>
                  <a:schemeClr val="accent6"/>
                </a:solidFill>
              </a:rPr>
              <a:t>3</a:t>
            </a:r>
            <a:r>
              <a:rPr lang="en-GB" sz="1900" dirty="0">
                <a:solidFill>
                  <a:srgbClr val="000000"/>
                </a:solidFill>
              </a:rPr>
              <a:t> units of good </a:t>
            </a:r>
            <a:r>
              <a:rPr lang="en-GB" sz="1900" i="1" dirty="0">
                <a:solidFill>
                  <a:srgbClr val="000000"/>
                </a:solidFill>
              </a:rPr>
              <a:t>N</a:t>
            </a:r>
            <a:r>
              <a:rPr lang="en-GB" sz="1900" dirty="0">
                <a:solidFill>
                  <a:srgbClr val="000000"/>
                </a:solidFill>
              </a:rPr>
              <a:t> – productivity is </a:t>
            </a:r>
            <a:r>
              <a:rPr lang="en-GB" sz="1900" b="1" dirty="0">
                <a:solidFill>
                  <a:schemeClr val="accent6"/>
                </a:solidFill>
              </a:rPr>
              <a:t>3/9 = 1/3</a:t>
            </a:r>
            <a:r>
              <a:rPr lang="en-GB" sz="1900" dirty="0">
                <a:solidFill>
                  <a:srgbClr val="000000"/>
                </a:solidFill>
              </a:rPr>
              <a:t> which is lower without barriers to firm size</a:t>
            </a:r>
          </a:p>
        </p:txBody>
      </p:sp>
    </p:spTree>
    <p:extLst>
      <p:ext uri="{BB962C8B-B14F-4D97-AF65-F5344CB8AC3E}">
        <p14:creationId xmlns:p14="http://schemas.microsoft.com/office/powerpoint/2010/main" val="125973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model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0EA815E-BC36-8C46-9795-A678B7B94AF8}"/>
              </a:ext>
            </a:extLst>
          </p:cNvPr>
          <p:cNvSpPr txBox="1">
            <a:spLocks/>
          </p:cNvSpPr>
          <p:nvPr/>
        </p:nvSpPr>
        <p:spPr>
          <a:xfrm>
            <a:off x="839788" y="1478581"/>
            <a:ext cx="4434577" cy="508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Implication: </a:t>
            </a:r>
          </a:p>
          <a:p>
            <a:pPr marL="285750" indent="-285750"/>
            <a:r>
              <a:rPr lang="en-GB" sz="2400" dirty="0"/>
              <a:t>Every extra unit produced in sector </a:t>
            </a:r>
            <a:r>
              <a:rPr lang="en-GB" sz="2400" i="1" dirty="0"/>
              <a:t>N</a:t>
            </a:r>
            <a:r>
              <a:rPr lang="en-GB" sz="2400" dirty="0"/>
              <a:t> takes more capital</a:t>
            </a:r>
          </a:p>
          <a:p>
            <a:pPr marL="285750" indent="-285750"/>
            <a:r>
              <a:rPr lang="en-GB" sz="2400" dirty="0"/>
              <a:t>More </a:t>
            </a:r>
            <a:r>
              <a:rPr lang="en-GB" sz="2400" i="1" dirty="0"/>
              <a:t>T</a:t>
            </a:r>
            <a:r>
              <a:rPr lang="en-GB" sz="2400" dirty="0"/>
              <a:t> output is sacrificed for an extra unit of </a:t>
            </a:r>
            <a:r>
              <a:rPr lang="en-GB" sz="2400" i="1" dirty="0"/>
              <a:t>N</a:t>
            </a:r>
          </a:p>
          <a:p>
            <a:pPr marL="285750" indent="-285750"/>
            <a:r>
              <a:rPr lang="en-GB" sz="2400" dirty="0"/>
              <a:t>And increasingly so, as </a:t>
            </a:r>
            <a:r>
              <a:rPr lang="en-GB" sz="2400" i="1" dirty="0"/>
              <a:t>N</a:t>
            </a:r>
            <a:r>
              <a:rPr lang="en-GB" sz="2400" dirty="0"/>
              <a:t> production expands</a:t>
            </a:r>
          </a:p>
          <a:p>
            <a:pPr marL="0" indent="0">
              <a:buNone/>
            </a:pPr>
            <a:endParaRPr lang="en-GB" sz="2400" u="sng" dirty="0"/>
          </a:p>
          <a:p>
            <a:pPr marL="0" indent="0">
              <a:buNone/>
            </a:pPr>
            <a:r>
              <a:rPr lang="en-GB" sz="2400" u="sng" dirty="0"/>
              <a:t>Production frontier </a:t>
            </a:r>
          </a:p>
          <a:p>
            <a:pPr marL="285750" indent="-285750"/>
            <a:r>
              <a:rPr lang="en-GB" sz="2400" dirty="0"/>
              <a:t>Becomes </a:t>
            </a:r>
            <a:r>
              <a:rPr lang="en-GB" sz="2400" dirty="0">
                <a:solidFill>
                  <a:schemeClr val="accent3"/>
                </a:solidFill>
              </a:rPr>
              <a:t>concave</a:t>
            </a:r>
          </a:p>
          <a:p>
            <a:pPr marL="285750" indent="-285750"/>
            <a:r>
              <a:rPr lang="en-GB" sz="2400" dirty="0"/>
              <a:t>Start at same vertical intercept</a:t>
            </a:r>
          </a:p>
          <a:p>
            <a:pPr marL="285750" indent="-285750"/>
            <a:endParaRPr lang="en-GB" sz="2400" dirty="0"/>
          </a:p>
          <a:p>
            <a:pPr marL="285750" indent="-285750"/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71784D-229B-C04E-87A9-39DAC7058723}"/>
              </a:ext>
            </a:extLst>
          </p:cNvPr>
          <p:cNvGrpSpPr/>
          <p:nvPr/>
        </p:nvGrpSpPr>
        <p:grpSpPr>
          <a:xfrm>
            <a:off x="6096000" y="1162817"/>
            <a:ext cx="5046846" cy="5078180"/>
            <a:chOff x="3381313" y="5449627"/>
            <a:chExt cx="5046846" cy="507818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B339E3-CEC6-3F42-BE16-9F549A095F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5863" y="5449627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E2E53E-0763-CD47-B6B6-09EFA2073AB2}"/>
                </a:ext>
              </a:extLst>
            </p:cNvPr>
            <p:cNvCxnSpPr>
              <a:cxnSpLocks/>
            </p:cNvCxnSpPr>
            <p:nvPr/>
          </p:nvCxnSpPr>
          <p:spPr>
            <a:xfrm>
              <a:off x="3851020" y="10022079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871713-F915-C448-AB20-0952955EDBD5}"/>
                </a:ext>
              </a:extLst>
            </p:cNvPr>
            <p:cNvSpPr txBox="1"/>
            <p:nvPr/>
          </p:nvSpPr>
          <p:spPr>
            <a:xfrm>
              <a:off x="3381313" y="544962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DA8D9C-CBDE-054A-9231-B730769B927E}"/>
                </a:ext>
              </a:extLst>
            </p:cNvPr>
            <p:cNvSpPr txBox="1"/>
            <p:nvPr/>
          </p:nvSpPr>
          <p:spPr>
            <a:xfrm>
              <a:off x="7889096" y="10066142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62A542D-8A16-EB47-85E5-E85807FB4898}"/>
                </a:ext>
              </a:extLst>
            </p:cNvPr>
            <p:cNvCxnSpPr>
              <a:cxnSpLocks/>
            </p:cNvCxnSpPr>
            <p:nvPr/>
          </p:nvCxnSpPr>
          <p:spPr>
            <a:xfrm>
              <a:off x="3836838" y="8841388"/>
              <a:ext cx="2612088" cy="114604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20BC6A1-7142-0A40-B653-593367BA4B60}"/>
                </a:ext>
              </a:extLst>
            </p:cNvPr>
            <p:cNvSpPr/>
            <p:nvPr/>
          </p:nvSpPr>
          <p:spPr>
            <a:xfrm>
              <a:off x="3866147" y="8839200"/>
              <a:ext cx="898358" cy="1171074"/>
            </a:xfrm>
            <a:custGeom>
              <a:avLst/>
              <a:gdLst>
                <a:gd name="connsiteX0" fmla="*/ 0 w 898358"/>
                <a:gd name="connsiteY0" fmla="*/ 0 h 1171074"/>
                <a:gd name="connsiteX1" fmla="*/ 641685 w 898358"/>
                <a:gd name="connsiteY1" fmla="*/ 545432 h 1171074"/>
                <a:gd name="connsiteX2" fmla="*/ 898358 w 898358"/>
                <a:gd name="connsiteY2" fmla="*/ 1171074 h 11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358" h="1171074">
                  <a:moveTo>
                    <a:pt x="0" y="0"/>
                  </a:moveTo>
                  <a:cubicBezTo>
                    <a:pt x="245979" y="175126"/>
                    <a:pt x="491959" y="350253"/>
                    <a:pt x="641685" y="545432"/>
                  </a:cubicBezTo>
                  <a:cubicBezTo>
                    <a:pt x="791411" y="740611"/>
                    <a:pt x="844884" y="955842"/>
                    <a:pt x="898358" y="117107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C7C70E0-6873-C74A-B424-7C7D88B884C8}"/>
                </a:ext>
              </a:extLst>
            </p:cNvPr>
            <p:cNvSpPr/>
            <p:nvPr/>
          </p:nvSpPr>
          <p:spPr>
            <a:xfrm>
              <a:off x="5082135" y="931777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1A2196-7BE3-B145-8978-C6C19C26F0E3}"/>
                </a:ext>
              </a:extLst>
            </p:cNvPr>
            <p:cNvSpPr txBox="1"/>
            <p:nvPr/>
          </p:nvSpPr>
          <p:spPr>
            <a:xfrm>
              <a:off x="5148577" y="9038332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AD6AE1B0-7297-934C-B374-DB0E2E23E4B6}"/>
                </a:ext>
              </a:extLst>
            </p:cNvPr>
            <p:cNvSpPr/>
            <p:nvPr/>
          </p:nvSpPr>
          <p:spPr>
            <a:xfrm rot="7191574">
              <a:off x="4559455" y="8964218"/>
              <a:ext cx="1010255" cy="872313"/>
            </a:xfrm>
            <a:prstGeom prst="arc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FCA2F4-C4BE-BA4E-BD4F-A209863A4189}"/>
                </a:ext>
              </a:extLst>
            </p:cNvPr>
            <p:cNvSpPr txBox="1"/>
            <p:nvPr/>
          </p:nvSpPr>
          <p:spPr>
            <a:xfrm>
              <a:off x="4370862" y="5571946"/>
              <a:ext cx="3079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Effect of firm-size limits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58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misallocation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4EAD86-AB08-2248-866D-F47157DFFD24}"/>
              </a:ext>
            </a:extLst>
          </p:cNvPr>
          <p:cNvSpPr txBox="1">
            <a:spLocks/>
          </p:cNvSpPr>
          <p:nvPr/>
        </p:nvSpPr>
        <p:spPr>
          <a:xfrm>
            <a:off x="856470" y="2077160"/>
            <a:ext cx="4434577" cy="441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en-US" sz="2400" dirty="0"/>
              <a:t>The distribution of firm size is therefore skewed to </a:t>
            </a:r>
            <a:r>
              <a:rPr lang="en-US" sz="2400" dirty="0">
                <a:solidFill>
                  <a:schemeClr val="accent3"/>
                </a:solidFill>
              </a:rPr>
              <a:t>smaller</a:t>
            </a:r>
            <a:r>
              <a:rPr lang="en-US" sz="2400" dirty="0"/>
              <a:t> firms </a:t>
            </a:r>
          </a:p>
          <a:p>
            <a:pPr marL="285750" lvl="0" indent="-285750"/>
            <a:endParaRPr lang="en-US" sz="2400" dirty="0"/>
          </a:p>
          <a:p>
            <a:pPr marL="285750" lvl="0" indent="-285750"/>
            <a:r>
              <a:rPr lang="en-US" sz="2400" dirty="0"/>
              <a:t>Moving the equilibrium from </a:t>
            </a:r>
            <a:r>
              <a:rPr lang="en-US" sz="2400" i="1" dirty="0"/>
              <a:t>B</a:t>
            </a:r>
            <a:r>
              <a:rPr lang="en-US" sz="2400" dirty="0"/>
              <a:t> to </a:t>
            </a:r>
            <a:r>
              <a:rPr lang="en-US" sz="2400" i="1" dirty="0"/>
              <a:t>C</a:t>
            </a:r>
          </a:p>
          <a:p>
            <a:pPr marL="285750" lvl="0" indent="-285750"/>
            <a:endParaRPr lang="en-US" sz="2400" i="1" dirty="0"/>
          </a:p>
          <a:p>
            <a:pPr marL="285750" lvl="0" indent="-285750"/>
            <a:r>
              <a:rPr lang="en-US" sz="2400" dirty="0"/>
              <a:t>Economy worse off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C84640-957C-C64A-8D3C-280AA9C3035C}"/>
              </a:ext>
            </a:extLst>
          </p:cNvPr>
          <p:cNvGrpSpPr/>
          <p:nvPr/>
        </p:nvGrpSpPr>
        <p:grpSpPr>
          <a:xfrm>
            <a:off x="6096000" y="1162817"/>
            <a:ext cx="5046846" cy="5078180"/>
            <a:chOff x="3381313" y="5449627"/>
            <a:chExt cx="5046846" cy="507818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0E7498-0E3C-F844-9DA7-2618F2A7BF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5863" y="5449627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40685E8-603F-134C-9B1F-FC47ABB26364}"/>
                </a:ext>
              </a:extLst>
            </p:cNvPr>
            <p:cNvCxnSpPr>
              <a:cxnSpLocks/>
            </p:cNvCxnSpPr>
            <p:nvPr/>
          </p:nvCxnSpPr>
          <p:spPr>
            <a:xfrm>
              <a:off x="3851020" y="10022079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3B2486-5DE3-B14E-A6D2-6DA2F7DE421D}"/>
                </a:ext>
              </a:extLst>
            </p:cNvPr>
            <p:cNvSpPr txBox="1"/>
            <p:nvPr/>
          </p:nvSpPr>
          <p:spPr>
            <a:xfrm>
              <a:off x="3381313" y="544962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FA528B-D2AC-B44E-B192-B030D78887AD}"/>
                </a:ext>
              </a:extLst>
            </p:cNvPr>
            <p:cNvSpPr txBox="1"/>
            <p:nvPr/>
          </p:nvSpPr>
          <p:spPr>
            <a:xfrm>
              <a:off x="7889096" y="10066142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B5C6FE4-742F-7F43-A522-F2B73C2D9243}"/>
                </a:ext>
              </a:extLst>
            </p:cNvPr>
            <p:cNvCxnSpPr>
              <a:cxnSpLocks/>
            </p:cNvCxnSpPr>
            <p:nvPr/>
          </p:nvCxnSpPr>
          <p:spPr>
            <a:xfrm>
              <a:off x="3836838" y="8841388"/>
              <a:ext cx="2612088" cy="114604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8601A9B-2432-6543-B068-E6421A508F08}"/>
                </a:ext>
              </a:extLst>
            </p:cNvPr>
            <p:cNvSpPr/>
            <p:nvPr/>
          </p:nvSpPr>
          <p:spPr>
            <a:xfrm>
              <a:off x="4145942" y="8005796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E5FFA9-C1E9-A841-808D-DAFBF66B9120}"/>
                </a:ext>
              </a:extLst>
            </p:cNvPr>
            <p:cNvSpPr/>
            <p:nvPr/>
          </p:nvSpPr>
          <p:spPr>
            <a:xfrm>
              <a:off x="3866147" y="8839200"/>
              <a:ext cx="898358" cy="1171074"/>
            </a:xfrm>
            <a:custGeom>
              <a:avLst/>
              <a:gdLst>
                <a:gd name="connsiteX0" fmla="*/ 0 w 898358"/>
                <a:gd name="connsiteY0" fmla="*/ 0 h 1171074"/>
                <a:gd name="connsiteX1" fmla="*/ 641685 w 898358"/>
                <a:gd name="connsiteY1" fmla="*/ 545432 h 1171074"/>
                <a:gd name="connsiteX2" fmla="*/ 898358 w 898358"/>
                <a:gd name="connsiteY2" fmla="*/ 1171074 h 11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358" h="1171074">
                  <a:moveTo>
                    <a:pt x="0" y="0"/>
                  </a:moveTo>
                  <a:cubicBezTo>
                    <a:pt x="245979" y="175126"/>
                    <a:pt x="491959" y="350253"/>
                    <a:pt x="641685" y="545432"/>
                  </a:cubicBezTo>
                  <a:cubicBezTo>
                    <a:pt x="791411" y="740611"/>
                    <a:pt x="844884" y="955842"/>
                    <a:pt x="898358" y="117107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3F6B257-A5AE-0E44-9FF8-CBEC7B95EC6B}"/>
                </a:ext>
              </a:extLst>
            </p:cNvPr>
            <p:cNvSpPr/>
            <p:nvPr/>
          </p:nvSpPr>
          <p:spPr>
            <a:xfrm>
              <a:off x="4419522" y="931096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FFFB551-99A5-CF40-8F60-F8BF4DE91B4A}"/>
                </a:ext>
              </a:extLst>
            </p:cNvPr>
            <p:cNvSpPr/>
            <p:nvPr/>
          </p:nvSpPr>
          <p:spPr>
            <a:xfrm>
              <a:off x="4446020" y="7830613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F3CC5C-4648-424D-AC46-DB547791CAEE}"/>
                </a:ext>
              </a:extLst>
            </p:cNvPr>
            <p:cNvSpPr/>
            <p:nvPr/>
          </p:nvSpPr>
          <p:spPr>
            <a:xfrm>
              <a:off x="5082135" y="931777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4CA7F7-DB87-EE41-9219-D7559388E0D4}"/>
                </a:ext>
              </a:extLst>
            </p:cNvPr>
            <p:cNvSpPr txBox="1"/>
            <p:nvPr/>
          </p:nvSpPr>
          <p:spPr>
            <a:xfrm>
              <a:off x="5148577" y="9038332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E338CF-1B3B-6544-B19B-5AE488E1DC78}"/>
                </a:ext>
              </a:extLst>
            </p:cNvPr>
            <p:cNvSpPr txBox="1"/>
            <p:nvPr/>
          </p:nvSpPr>
          <p:spPr>
            <a:xfrm>
              <a:off x="4513913" y="915951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BE344D75-B18D-A245-B6CD-B32D4B78F5DF}"/>
                </a:ext>
              </a:extLst>
            </p:cNvPr>
            <p:cNvSpPr/>
            <p:nvPr/>
          </p:nvSpPr>
          <p:spPr>
            <a:xfrm rot="7191574">
              <a:off x="4559455" y="8964218"/>
              <a:ext cx="1010255" cy="872313"/>
            </a:xfrm>
            <a:prstGeom prst="arc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470A0A-0839-8843-B5E6-249A8B7F0F34}"/>
                </a:ext>
              </a:extLst>
            </p:cNvPr>
            <p:cNvSpPr txBox="1"/>
            <p:nvPr/>
          </p:nvSpPr>
          <p:spPr>
            <a:xfrm>
              <a:off x="4370862" y="5571946"/>
              <a:ext cx="3670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Misallocation within sectors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29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inflow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0EA815E-BC36-8C46-9795-A678B7B94AF8}"/>
              </a:ext>
            </a:extLst>
          </p:cNvPr>
          <p:cNvSpPr txBox="1">
            <a:spLocks/>
          </p:cNvSpPr>
          <p:nvPr/>
        </p:nvSpPr>
        <p:spPr>
          <a:xfrm>
            <a:off x="839788" y="1478581"/>
            <a:ext cx="4434577" cy="508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Possible causes</a:t>
            </a:r>
          </a:p>
          <a:p>
            <a:pPr marL="285750" indent="-285750"/>
            <a:r>
              <a:rPr lang="en-GB" sz="2400" dirty="0"/>
              <a:t>Financial liberalization</a:t>
            </a:r>
          </a:p>
          <a:p>
            <a:pPr marL="285750" indent="-285750"/>
            <a:r>
              <a:rPr lang="en-GB" sz="2400" dirty="0"/>
              <a:t>Capital market union</a:t>
            </a:r>
          </a:p>
          <a:p>
            <a:pPr marL="285750" indent="-285750"/>
            <a:endParaRPr lang="en-GB" sz="2400" dirty="0"/>
          </a:p>
          <a:p>
            <a:pPr marL="0" indent="0">
              <a:buNone/>
            </a:pPr>
            <a:r>
              <a:rPr lang="en-GB" sz="2400" u="sng" dirty="0"/>
              <a:t>Effects</a:t>
            </a:r>
          </a:p>
          <a:p>
            <a:pPr marL="285750" indent="-285750"/>
            <a:r>
              <a:rPr lang="en-US" sz="2400" dirty="0"/>
              <a:t>More capital available for production </a:t>
            </a:r>
          </a:p>
          <a:p>
            <a:pPr marL="285750" indent="-285750"/>
            <a:r>
              <a:rPr lang="en-GB" sz="2400" dirty="0"/>
              <a:t>Production function </a:t>
            </a:r>
            <a:r>
              <a:rPr lang="en-GB" sz="2400" dirty="0">
                <a:solidFill>
                  <a:schemeClr val="accent3"/>
                </a:solidFill>
              </a:rPr>
              <a:t>shifts out</a:t>
            </a:r>
          </a:p>
          <a:p>
            <a:pPr marL="285750" indent="-285750"/>
            <a:r>
              <a:rPr lang="en-GB" sz="2400" dirty="0"/>
              <a:t>Close-to-efficient economy at start (for simplicity): point </a:t>
            </a:r>
            <a:r>
              <a:rPr lang="en-GB" sz="2400" i="1" dirty="0"/>
              <a:t>A</a:t>
            </a:r>
          </a:p>
          <a:p>
            <a:pPr marL="285750" indent="-285750"/>
            <a:r>
              <a:rPr lang="en-GB" sz="2400" dirty="0"/>
              <a:t>If efficient economy, move to </a:t>
            </a:r>
            <a:r>
              <a:rPr lang="en-GB" sz="2400" i="1" dirty="0"/>
              <a:t>D</a:t>
            </a:r>
          </a:p>
          <a:p>
            <a:pPr marL="285750" indent="-285750"/>
            <a:endParaRPr lang="en-GB" sz="2400" dirty="0"/>
          </a:p>
          <a:p>
            <a:pPr marL="285750" indent="-285750"/>
            <a:endParaRPr lang="en-GB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BF816A-7866-FD4E-B3A5-1897B4DC2213}"/>
              </a:ext>
            </a:extLst>
          </p:cNvPr>
          <p:cNvGrpSpPr/>
          <p:nvPr/>
        </p:nvGrpSpPr>
        <p:grpSpPr>
          <a:xfrm>
            <a:off x="5919471" y="1275438"/>
            <a:ext cx="5036817" cy="5060789"/>
            <a:chOff x="3381313" y="10944094"/>
            <a:chExt cx="5036817" cy="50607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0336D3-59D7-074C-BBB2-64C3160370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5863" y="10944094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78ABBC-B83E-BE4B-8C06-E920A8FEF8CE}"/>
                </a:ext>
              </a:extLst>
            </p:cNvPr>
            <p:cNvCxnSpPr>
              <a:cxnSpLocks/>
            </p:cNvCxnSpPr>
            <p:nvPr/>
          </p:nvCxnSpPr>
          <p:spPr>
            <a:xfrm>
              <a:off x="3840991" y="15516546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CE7D2D-4AE5-BF40-8CFC-6B62722238D4}"/>
                </a:ext>
              </a:extLst>
            </p:cNvPr>
            <p:cNvSpPr txBox="1"/>
            <p:nvPr/>
          </p:nvSpPr>
          <p:spPr>
            <a:xfrm>
              <a:off x="3381313" y="11023564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11F4A9-6A50-0044-9992-38E5F2755229}"/>
                </a:ext>
              </a:extLst>
            </p:cNvPr>
            <p:cNvSpPr txBox="1"/>
            <p:nvPr/>
          </p:nvSpPr>
          <p:spPr>
            <a:xfrm>
              <a:off x="7915362" y="15543218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46BEC4-49CD-474D-862D-A41F429558FF}"/>
                </a:ext>
              </a:extLst>
            </p:cNvPr>
            <p:cNvCxnSpPr>
              <a:cxnSpLocks/>
            </p:cNvCxnSpPr>
            <p:nvPr/>
          </p:nvCxnSpPr>
          <p:spPr>
            <a:xfrm>
              <a:off x="3850105" y="13264274"/>
              <a:ext cx="2603063" cy="225227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30868C-B54E-3644-838F-43A376AC70CC}"/>
                </a:ext>
              </a:extLst>
            </p:cNvPr>
            <p:cNvSpPr/>
            <p:nvPr/>
          </p:nvSpPr>
          <p:spPr>
            <a:xfrm>
              <a:off x="6052467" y="12536869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438034-4AE5-AE4B-B40B-39DBD0CEBAAC}"/>
                </a:ext>
              </a:extLst>
            </p:cNvPr>
            <p:cNvCxnSpPr>
              <a:cxnSpLocks/>
            </p:cNvCxnSpPr>
            <p:nvPr/>
          </p:nvCxnSpPr>
          <p:spPr>
            <a:xfrm>
              <a:off x="3845863" y="11449821"/>
              <a:ext cx="4234952" cy="4066725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11C9062-8720-B84B-BA93-51E5B7A578D8}"/>
                </a:ext>
              </a:extLst>
            </p:cNvPr>
            <p:cNvSpPr/>
            <p:nvPr/>
          </p:nvSpPr>
          <p:spPr>
            <a:xfrm rot="450862">
              <a:off x="4813964" y="13082083"/>
              <a:ext cx="1809383" cy="1789269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C97517-029C-E041-BD85-769050C9731E}"/>
                </a:ext>
              </a:extLst>
            </p:cNvPr>
            <p:cNvSpPr/>
            <p:nvPr/>
          </p:nvSpPr>
          <p:spPr>
            <a:xfrm>
              <a:off x="5053364" y="1432509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778764-8127-B644-B596-E815F9D401B4}"/>
                </a:ext>
              </a:extLst>
            </p:cNvPr>
            <p:cNvSpPr txBox="1"/>
            <p:nvPr/>
          </p:nvSpPr>
          <p:spPr>
            <a:xfrm>
              <a:off x="6481458" y="1360305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81968F-5B80-3643-A6F3-1F184328EB5B}"/>
                </a:ext>
              </a:extLst>
            </p:cNvPr>
            <p:cNvSpPr txBox="1"/>
            <p:nvPr/>
          </p:nvSpPr>
          <p:spPr>
            <a:xfrm>
              <a:off x="4836892" y="1435361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7AE22A-E4D0-3F4B-9BA3-170992029D8F}"/>
                </a:ext>
              </a:extLst>
            </p:cNvPr>
            <p:cNvSpPr/>
            <p:nvPr/>
          </p:nvSpPr>
          <p:spPr>
            <a:xfrm>
              <a:off x="6396975" y="13894242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179A456-3706-444A-A96F-CF0F0623D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0718" y="12462933"/>
              <a:ext cx="643787" cy="9162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B35017-FAA6-EF4D-9CAE-0554B8730126}"/>
                </a:ext>
              </a:extLst>
            </p:cNvPr>
            <p:cNvSpPr txBox="1"/>
            <p:nvPr/>
          </p:nvSpPr>
          <p:spPr>
            <a:xfrm>
              <a:off x="5063796" y="11112578"/>
              <a:ext cx="2689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Capital inflow boom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0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misallocation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0EA815E-BC36-8C46-9795-A678B7B94AF8}"/>
              </a:ext>
            </a:extLst>
          </p:cNvPr>
          <p:cNvSpPr txBox="1">
            <a:spLocks/>
          </p:cNvSpPr>
          <p:nvPr/>
        </p:nvSpPr>
        <p:spPr>
          <a:xfrm>
            <a:off x="839788" y="1478581"/>
            <a:ext cx="4700392" cy="508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en-US" sz="2400" dirty="0"/>
              <a:t>The pressure on politicians to make structural reforms is relaxed</a:t>
            </a:r>
          </a:p>
          <a:p>
            <a:pPr marL="285750" lvl="0" indent="-285750"/>
            <a:endParaRPr lang="en-US" sz="2400" dirty="0"/>
          </a:p>
          <a:p>
            <a:pPr marL="285750" lvl="0" indent="-285750"/>
            <a:r>
              <a:rPr lang="en-US" sz="2400" dirty="0"/>
              <a:t>Abundant credit makes it harder to distinguish productive projects</a:t>
            </a:r>
          </a:p>
          <a:p>
            <a:pPr marL="285750" lvl="0" indent="-285750"/>
            <a:endParaRPr lang="en-US" sz="2400" dirty="0"/>
          </a:p>
          <a:p>
            <a:pPr marL="285750" lvl="0" indent="-285750"/>
            <a:r>
              <a:rPr lang="en-US" sz="2400" dirty="0"/>
              <a:t>Some of the funds get diverted to assets which are inelastically supplied, creates capital gains, augments future expectations and fuels asset bubbles that spurs further credit in inefficient sectors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907E13-BA04-0F4D-B2FB-5697C0E79BBF}"/>
              </a:ext>
            </a:extLst>
          </p:cNvPr>
          <p:cNvGrpSpPr/>
          <p:nvPr/>
        </p:nvGrpSpPr>
        <p:grpSpPr>
          <a:xfrm>
            <a:off x="5919471" y="1275438"/>
            <a:ext cx="5036817" cy="5060789"/>
            <a:chOff x="3381313" y="10944094"/>
            <a:chExt cx="5036817" cy="50607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4F9B66-2260-234F-8194-DB9265A54D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5863" y="10944094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5CDBFD-36DF-AE4B-B474-55D3CB139840}"/>
                </a:ext>
              </a:extLst>
            </p:cNvPr>
            <p:cNvCxnSpPr>
              <a:cxnSpLocks/>
            </p:cNvCxnSpPr>
            <p:nvPr/>
          </p:nvCxnSpPr>
          <p:spPr>
            <a:xfrm>
              <a:off x="3840991" y="15516546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07B5AA-D3B9-B545-97E0-BCCD8C0E928E}"/>
                </a:ext>
              </a:extLst>
            </p:cNvPr>
            <p:cNvSpPr txBox="1"/>
            <p:nvPr/>
          </p:nvSpPr>
          <p:spPr>
            <a:xfrm>
              <a:off x="3381313" y="11023564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342FE-71A4-4B42-A3D9-6A2B1DF99F8D}"/>
                </a:ext>
              </a:extLst>
            </p:cNvPr>
            <p:cNvSpPr txBox="1"/>
            <p:nvPr/>
          </p:nvSpPr>
          <p:spPr>
            <a:xfrm>
              <a:off x="7915362" y="15543218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F179C-7962-9A42-A90F-491E51BD1B58}"/>
                </a:ext>
              </a:extLst>
            </p:cNvPr>
            <p:cNvCxnSpPr>
              <a:cxnSpLocks/>
            </p:cNvCxnSpPr>
            <p:nvPr/>
          </p:nvCxnSpPr>
          <p:spPr>
            <a:xfrm>
              <a:off x="3845863" y="11449821"/>
              <a:ext cx="4234952" cy="4066725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8908B9-E1AE-AB4E-A4EE-A072B095E7FC}"/>
                </a:ext>
              </a:extLst>
            </p:cNvPr>
            <p:cNvCxnSpPr>
              <a:cxnSpLocks/>
            </p:cNvCxnSpPr>
            <p:nvPr/>
          </p:nvCxnSpPr>
          <p:spPr>
            <a:xfrm>
              <a:off x="3866147" y="12863059"/>
              <a:ext cx="4214668" cy="265348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37851A-481F-A44E-B781-3A65A2A8368A}"/>
                </a:ext>
              </a:extLst>
            </p:cNvPr>
            <p:cNvSpPr/>
            <p:nvPr/>
          </p:nvSpPr>
          <p:spPr>
            <a:xfrm>
              <a:off x="3862517" y="12871975"/>
              <a:ext cx="1874903" cy="2671243"/>
            </a:xfrm>
            <a:custGeom>
              <a:avLst/>
              <a:gdLst>
                <a:gd name="connsiteX0" fmla="*/ 0 w 898358"/>
                <a:gd name="connsiteY0" fmla="*/ 0 h 1171074"/>
                <a:gd name="connsiteX1" fmla="*/ 641685 w 898358"/>
                <a:gd name="connsiteY1" fmla="*/ 545432 h 1171074"/>
                <a:gd name="connsiteX2" fmla="*/ 898358 w 898358"/>
                <a:gd name="connsiteY2" fmla="*/ 1171074 h 11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358" h="1171074">
                  <a:moveTo>
                    <a:pt x="0" y="0"/>
                  </a:moveTo>
                  <a:cubicBezTo>
                    <a:pt x="245979" y="175126"/>
                    <a:pt x="491959" y="350253"/>
                    <a:pt x="641685" y="545432"/>
                  </a:cubicBezTo>
                  <a:cubicBezTo>
                    <a:pt x="791411" y="740611"/>
                    <a:pt x="844884" y="955842"/>
                    <a:pt x="898358" y="117107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793AE1-D28D-954D-ABA5-ED778B31A3A6}"/>
                </a:ext>
              </a:extLst>
            </p:cNvPr>
            <p:cNvSpPr txBox="1"/>
            <p:nvPr/>
          </p:nvSpPr>
          <p:spPr>
            <a:xfrm>
              <a:off x="6481458" y="1360305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6749EE-4CC9-BA4E-9753-8065B4CB79F1}"/>
                </a:ext>
              </a:extLst>
            </p:cNvPr>
            <p:cNvSpPr txBox="1"/>
            <p:nvPr/>
          </p:nvSpPr>
          <p:spPr>
            <a:xfrm>
              <a:off x="5421778" y="14063880"/>
              <a:ext cx="296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685C77-B75F-FC46-80F2-F842C109D8FE}"/>
                </a:ext>
              </a:extLst>
            </p:cNvPr>
            <p:cNvSpPr/>
            <p:nvPr/>
          </p:nvSpPr>
          <p:spPr>
            <a:xfrm>
              <a:off x="6396975" y="13894242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2612D933-3AB5-D449-94D7-AF3F48B8DF6E}"/>
                </a:ext>
              </a:extLst>
            </p:cNvPr>
            <p:cNvSpPr/>
            <p:nvPr/>
          </p:nvSpPr>
          <p:spPr>
            <a:xfrm rot="4777421">
              <a:off x="5786164" y="14008239"/>
              <a:ext cx="1101984" cy="1637682"/>
            </a:xfrm>
            <a:prstGeom prst="arc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C34C9F-6B42-1942-B8C8-73AE5B5E86CA}"/>
                </a:ext>
              </a:extLst>
            </p:cNvPr>
            <p:cNvSpPr txBox="1"/>
            <p:nvPr/>
          </p:nvSpPr>
          <p:spPr>
            <a:xfrm>
              <a:off x="4589211" y="11112578"/>
              <a:ext cx="36389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Misallocation between and </a:t>
              </a:r>
            </a:p>
            <a:p>
              <a:pPr algn="ctr"/>
              <a:r>
                <a:rPr lang="en-US" sz="2400" dirty="0"/>
                <a:t>within sectors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777BADEB-9D1A-B54E-A059-F010EBA88122}"/>
              </a:ext>
            </a:extLst>
          </p:cNvPr>
          <p:cNvSpPr/>
          <p:nvPr/>
        </p:nvSpPr>
        <p:spPr>
          <a:xfrm rot="21196810">
            <a:off x="7680676" y="3493197"/>
            <a:ext cx="1860885" cy="1812757"/>
          </a:xfrm>
          <a:custGeom>
            <a:avLst/>
            <a:gdLst>
              <a:gd name="connsiteX0" fmla="*/ 0 w 1860885"/>
              <a:gd name="connsiteY0" fmla="*/ 0 h 1812757"/>
              <a:gd name="connsiteX1" fmla="*/ 417095 w 1860885"/>
              <a:gd name="connsiteY1" fmla="*/ 1379621 h 1812757"/>
              <a:gd name="connsiteX2" fmla="*/ 1860885 w 1860885"/>
              <a:gd name="connsiteY2" fmla="*/ 1812757 h 18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0885" h="1812757">
                <a:moveTo>
                  <a:pt x="0" y="0"/>
                </a:moveTo>
                <a:cubicBezTo>
                  <a:pt x="53474" y="538747"/>
                  <a:pt x="106948" y="1077495"/>
                  <a:pt x="417095" y="1379621"/>
                </a:cubicBezTo>
                <a:cubicBezTo>
                  <a:pt x="727243" y="1681747"/>
                  <a:pt x="1294064" y="1747252"/>
                  <a:pt x="1860885" y="1812757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B769C-2961-E241-B742-20CC2D743F1A}"/>
              </a:ext>
            </a:extLst>
          </p:cNvPr>
          <p:cNvSpPr/>
          <p:nvPr/>
        </p:nvSpPr>
        <p:spPr>
          <a:xfrm>
            <a:off x="7873501" y="4656437"/>
            <a:ext cx="179035" cy="1652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445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result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4EAD86-AB08-2248-866D-F47157DFFD24}"/>
              </a:ext>
            </a:extLst>
          </p:cNvPr>
          <p:cNvSpPr txBox="1">
            <a:spLocks/>
          </p:cNvSpPr>
          <p:nvPr/>
        </p:nvSpPr>
        <p:spPr>
          <a:xfrm>
            <a:off x="856470" y="1443922"/>
            <a:ext cx="4434577" cy="5048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en-US" sz="2400" dirty="0"/>
              <a:t>Economy moves instead to </a:t>
            </a:r>
            <a:r>
              <a:rPr lang="en-US" sz="2400" i="1" dirty="0"/>
              <a:t>E</a:t>
            </a:r>
          </a:p>
          <a:p>
            <a:pPr marL="285750" lvl="0" indent="-285750"/>
            <a:endParaRPr lang="en-US" sz="2400" dirty="0"/>
          </a:p>
          <a:p>
            <a:pPr marL="285750" lvl="0" indent="-285750"/>
            <a:r>
              <a:rPr lang="en-US" sz="2400" dirty="0"/>
              <a:t>Non-tradable sector booms at expense of tradable sector</a:t>
            </a:r>
          </a:p>
          <a:p>
            <a:pPr marL="0" lvl="0" indent="0">
              <a:buNone/>
            </a:pPr>
            <a:endParaRPr lang="en-US" sz="2400" dirty="0"/>
          </a:p>
          <a:p>
            <a:pPr marL="285750" lvl="0" indent="-285750"/>
            <a:r>
              <a:rPr lang="en-US" sz="2400" dirty="0"/>
              <a:t>TFP falls on aggregate</a:t>
            </a:r>
          </a:p>
          <a:p>
            <a:pPr marL="0" lvl="0" indent="0">
              <a:buNone/>
            </a:pPr>
            <a:endParaRPr lang="en-US" sz="2400" dirty="0"/>
          </a:p>
          <a:p>
            <a:pPr marL="285750" lvl="0" indent="-285750"/>
            <a:r>
              <a:rPr lang="en-US" sz="2400" dirty="0">
                <a:solidFill>
                  <a:schemeClr val="accent3"/>
                </a:solidFill>
              </a:rPr>
              <a:t>Dispersion of TFP </a:t>
            </a:r>
            <a:r>
              <a:rPr lang="en-US" sz="2400" dirty="0"/>
              <a:t>across firms rises as left tail grows</a:t>
            </a:r>
          </a:p>
          <a:p>
            <a:pPr marL="285750" lvl="0" indent="-285750"/>
            <a:endParaRPr lang="en-US" sz="2400" dirty="0"/>
          </a:p>
          <a:p>
            <a:pPr marL="285750" lvl="0" indent="-285750"/>
            <a:r>
              <a:rPr lang="en-US" sz="2400" dirty="0"/>
              <a:t>And debt that funded capital flow must eventually be repaid.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DD49D9-FF15-214C-8486-BEAA536BE249}"/>
              </a:ext>
            </a:extLst>
          </p:cNvPr>
          <p:cNvGrpSpPr/>
          <p:nvPr/>
        </p:nvGrpSpPr>
        <p:grpSpPr>
          <a:xfrm>
            <a:off x="5919471" y="1275438"/>
            <a:ext cx="5310046" cy="5060789"/>
            <a:chOff x="3381313" y="10944094"/>
            <a:chExt cx="5310046" cy="506078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D77D24-A25B-CE49-99F5-7CF7D6131F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5863" y="10944094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5A19046-646B-0840-883A-83A561AFCB1B}"/>
                </a:ext>
              </a:extLst>
            </p:cNvPr>
            <p:cNvCxnSpPr>
              <a:cxnSpLocks/>
            </p:cNvCxnSpPr>
            <p:nvPr/>
          </p:nvCxnSpPr>
          <p:spPr>
            <a:xfrm>
              <a:off x="3840991" y="15516546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BAE2A5-A88E-0349-9CDE-0297CF7EF2F4}"/>
                </a:ext>
              </a:extLst>
            </p:cNvPr>
            <p:cNvSpPr txBox="1"/>
            <p:nvPr/>
          </p:nvSpPr>
          <p:spPr>
            <a:xfrm>
              <a:off x="3381313" y="11023564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686E77-0446-0E47-8D7E-C165213C7065}"/>
                </a:ext>
              </a:extLst>
            </p:cNvPr>
            <p:cNvSpPr txBox="1"/>
            <p:nvPr/>
          </p:nvSpPr>
          <p:spPr>
            <a:xfrm>
              <a:off x="7915362" y="15543218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92FD048-60AB-2349-9B5B-1F9758E21625}"/>
                </a:ext>
              </a:extLst>
            </p:cNvPr>
            <p:cNvCxnSpPr>
              <a:cxnSpLocks/>
            </p:cNvCxnSpPr>
            <p:nvPr/>
          </p:nvCxnSpPr>
          <p:spPr>
            <a:xfrm>
              <a:off x="3850105" y="13264274"/>
              <a:ext cx="2603063" cy="225227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1225C7-B719-C549-8CA6-0ACD396CEDB5}"/>
                </a:ext>
              </a:extLst>
            </p:cNvPr>
            <p:cNvSpPr/>
            <p:nvPr/>
          </p:nvSpPr>
          <p:spPr>
            <a:xfrm>
              <a:off x="3862517" y="12871975"/>
              <a:ext cx="1874903" cy="2671243"/>
            </a:xfrm>
            <a:custGeom>
              <a:avLst/>
              <a:gdLst>
                <a:gd name="connsiteX0" fmla="*/ 0 w 898358"/>
                <a:gd name="connsiteY0" fmla="*/ 0 h 1171074"/>
                <a:gd name="connsiteX1" fmla="*/ 641685 w 898358"/>
                <a:gd name="connsiteY1" fmla="*/ 545432 h 1171074"/>
                <a:gd name="connsiteX2" fmla="*/ 898358 w 898358"/>
                <a:gd name="connsiteY2" fmla="*/ 1171074 h 11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358" h="1171074">
                  <a:moveTo>
                    <a:pt x="0" y="0"/>
                  </a:moveTo>
                  <a:cubicBezTo>
                    <a:pt x="245979" y="175126"/>
                    <a:pt x="491959" y="350253"/>
                    <a:pt x="641685" y="545432"/>
                  </a:cubicBezTo>
                  <a:cubicBezTo>
                    <a:pt x="791411" y="740611"/>
                    <a:pt x="844884" y="955842"/>
                    <a:pt x="898358" y="117107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5C9F0AE-B6CA-7043-A40E-9667282FE8F5}"/>
                </a:ext>
              </a:extLst>
            </p:cNvPr>
            <p:cNvSpPr/>
            <p:nvPr/>
          </p:nvSpPr>
          <p:spPr>
            <a:xfrm rot="450862">
              <a:off x="4813964" y="13082083"/>
              <a:ext cx="1809383" cy="1789269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122A43-0FA7-F047-BBCE-2DA78B53BC65}"/>
                </a:ext>
              </a:extLst>
            </p:cNvPr>
            <p:cNvSpPr/>
            <p:nvPr/>
          </p:nvSpPr>
          <p:spPr>
            <a:xfrm>
              <a:off x="5053364" y="1432509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45B30B-4149-B04A-A5AB-47FD04AE760C}"/>
                </a:ext>
              </a:extLst>
            </p:cNvPr>
            <p:cNvSpPr txBox="1"/>
            <p:nvPr/>
          </p:nvSpPr>
          <p:spPr>
            <a:xfrm>
              <a:off x="4836892" y="1435361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0EF799-A808-8642-AF78-2EB2C6E94D33}"/>
                </a:ext>
              </a:extLst>
            </p:cNvPr>
            <p:cNvSpPr txBox="1"/>
            <p:nvPr/>
          </p:nvSpPr>
          <p:spPr>
            <a:xfrm>
              <a:off x="5421778" y="14063880"/>
              <a:ext cx="296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E99F47C-8E34-FB41-A384-66400262C01F}"/>
                </a:ext>
              </a:extLst>
            </p:cNvPr>
            <p:cNvSpPr/>
            <p:nvPr/>
          </p:nvSpPr>
          <p:spPr>
            <a:xfrm rot="21196810">
              <a:off x="5142518" y="13161853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A96254-A0EC-A34B-8069-6951D9DA2E3E}"/>
                </a:ext>
              </a:extLst>
            </p:cNvPr>
            <p:cNvSpPr/>
            <p:nvPr/>
          </p:nvSpPr>
          <p:spPr>
            <a:xfrm>
              <a:off x="5335343" y="14325093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BE69E2-A0F9-714E-AD08-2641BA5D9451}"/>
                </a:ext>
              </a:extLst>
            </p:cNvPr>
            <p:cNvSpPr txBox="1"/>
            <p:nvPr/>
          </p:nvSpPr>
          <p:spPr>
            <a:xfrm>
              <a:off x="4126007" y="11112578"/>
              <a:ext cx="45653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Misallocation between and within</a:t>
              </a:r>
            </a:p>
            <a:p>
              <a:pPr algn="ctr"/>
              <a:r>
                <a:rPr lang="en-US" sz="2400" dirty="0"/>
                <a:t> sectors after a capital inflow boom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45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096B-915D-479C-9726-6957D69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The seeds of the euro crisis: the investment boom in Portugal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8C18B-6AB4-4948-B140-8DD73412A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8067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05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BE79-F637-C647-9AA9-320F17DB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0"/>
            <a:ext cx="743937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Actual TFP in Portugal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2C7EE63-FCE0-8A40-8181-35DD4A16B63F}"/>
              </a:ext>
            </a:extLst>
          </p:cNvPr>
          <p:cNvSpPr txBox="1">
            <a:spLocks/>
          </p:cNvSpPr>
          <p:nvPr/>
        </p:nvSpPr>
        <p:spPr>
          <a:xfrm>
            <a:off x="229080" y="1084021"/>
            <a:ext cx="4546738" cy="5226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GB" sz="2400" dirty="0"/>
              <a:t>The blue line is </a:t>
            </a:r>
            <a:r>
              <a:rPr lang="en-GB" sz="2400" dirty="0">
                <a:solidFill>
                  <a:schemeClr val="accent3"/>
                </a:solidFill>
              </a:rPr>
              <a:t>actual</a:t>
            </a:r>
            <a:r>
              <a:rPr lang="en-GB" sz="2400" dirty="0"/>
              <a:t> TFP</a:t>
            </a:r>
          </a:p>
          <a:p>
            <a:pPr marL="285750" indent="-285750">
              <a:lnSpc>
                <a:spcPct val="100000"/>
              </a:lnSpc>
            </a:pPr>
            <a:r>
              <a:rPr lang="en-GB" sz="2400" dirty="0"/>
              <a:t>Post 1999 it falls</a:t>
            </a:r>
          </a:p>
          <a:p>
            <a:pPr marL="285750" indent="-285750">
              <a:lnSpc>
                <a:spcPct val="100000"/>
              </a:lnSpc>
            </a:pPr>
            <a:r>
              <a:rPr lang="en-GB" sz="2400" dirty="0"/>
              <a:t>Seemed puzzling: local firms now had capital from abroad to expand, conquer new markets</a:t>
            </a:r>
          </a:p>
          <a:p>
            <a:pPr marL="285750" indent="-285750">
              <a:lnSpc>
                <a:spcPct val="100000"/>
              </a:lnSpc>
            </a:pPr>
            <a:endParaRPr lang="en-GB" sz="2400" dirty="0"/>
          </a:p>
          <a:p>
            <a:pPr marL="285750" indent="-285750">
              <a:lnSpc>
                <a:spcPct val="100000"/>
              </a:lnSpc>
            </a:pPr>
            <a:r>
              <a:rPr lang="en-GB" sz="2400" dirty="0"/>
              <a:t>Same happened in Ireland, Spain, Italy.</a:t>
            </a:r>
          </a:p>
          <a:p>
            <a:pPr marL="285750" indent="-285750">
              <a:lnSpc>
                <a:spcPct val="100000"/>
              </a:lnSpc>
            </a:pPr>
            <a:r>
              <a:rPr lang="en-GB" sz="2400" dirty="0"/>
              <a:t>Construction and real estate sectors boomed, wages rose.</a:t>
            </a:r>
          </a:p>
          <a:p>
            <a:pPr marL="285750" indent="-285750">
              <a:lnSpc>
                <a:spcPct val="100000"/>
              </a:lnSpc>
            </a:pPr>
            <a:r>
              <a:rPr lang="en-GB" sz="2400" dirty="0"/>
              <a:t>But </a:t>
            </a:r>
            <a:r>
              <a:rPr lang="en-GB" sz="2400" dirty="0">
                <a:solidFill>
                  <a:schemeClr val="accent3"/>
                </a:solidFill>
              </a:rPr>
              <a:t>productivity fell</a:t>
            </a:r>
            <a:r>
              <a:rPr lang="en-GB" sz="2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831B7-10A4-5040-8659-2B1B4AC2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07" y="1316999"/>
            <a:ext cx="7439378" cy="48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BE79-F637-C647-9AA9-320F17DB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0"/>
            <a:ext cx="743937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Actual and counterfactual TFP in Portugal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2C7EE63-FCE0-8A40-8181-35DD4A16B63F}"/>
              </a:ext>
            </a:extLst>
          </p:cNvPr>
          <p:cNvSpPr txBox="1">
            <a:spLocks/>
          </p:cNvSpPr>
          <p:nvPr/>
        </p:nvSpPr>
        <p:spPr>
          <a:xfrm>
            <a:off x="229080" y="1246204"/>
            <a:ext cx="4546738" cy="4406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400" dirty="0"/>
              <a:t>Orange line fixes the relative size of each economic sector at its 1999 level to build a </a:t>
            </a:r>
            <a:r>
              <a:rPr lang="en-GB" sz="2400" dirty="0">
                <a:solidFill>
                  <a:schemeClr val="accent3"/>
                </a:solidFill>
              </a:rPr>
              <a:t>counterfactual TFP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Eliminate possible between-sector misallocation.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Explains some of the decline.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F51FF-F473-7749-A200-9E27BC27F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30" y="1325563"/>
            <a:ext cx="7439379" cy="48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</a:rPr>
              <a:t>Capital inflows and their allocation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597" y="5121033"/>
            <a:ext cx="9426806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rgbClr val="1B1B1B"/>
                </a:solidFill>
              </a:rPr>
              <a:t>Section 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1086"/>
          <a:stretch/>
        </p:blipFill>
        <p:spPr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BE79-F637-C647-9AA9-320F17DB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0"/>
            <a:ext cx="743937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Actual and counterfactual TFP in Portugal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2C7EE63-FCE0-8A40-8181-35DD4A16B63F}"/>
              </a:ext>
            </a:extLst>
          </p:cNvPr>
          <p:cNvSpPr txBox="1">
            <a:spLocks/>
          </p:cNvSpPr>
          <p:nvPr/>
        </p:nvSpPr>
        <p:spPr>
          <a:xfrm>
            <a:off x="229080" y="1246203"/>
            <a:ext cx="4546738" cy="50642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400" dirty="0"/>
              <a:t>As well as fixing the relative size, the grey line shows the TFP counterfactual if misallocation </a:t>
            </a:r>
            <a:r>
              <a:rPr lang="en-GB" sz="2400" dirty="0">
                <a:solidFill>
                  <a:schemeClr val="accent3"/>
                </a:solidFill>
              </a:rPr>
              <a:t>within</a:t>
            </a:r>
            <a:r>
              <a:rPr lang="en-GB" sz="2400" dirty="0"/>
              <a:t> sectors also remained at their 1999 levels</a:t>
            </a:r>
          </a:p>
          <a:p>
            <a:pPr marL="285750" indent="-285750"/>
            <a:r>
              <a:rPr lang="en-GB" sz="2400" dirty="0"/>
              <a:t>Eliminate possible between and within-sector misallocation.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Explains about half the decline</a:t>
            </a:r>
          </a:p>
          <a:p>
            <a:pPr marL="285750" indent="-285750"/>
            <a:r>
              <a:rPr lang="en-GB" sz="2400" dirty="0"/>
              <a:t>Portugal’s slump in productivity can be partly explained by capital misallocation after the euro in 1999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7C3AC-72F0-0141-A1E0-6A1965E0C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83" y="1325563"/>
            <a:ext cx="7443817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More euro-area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4C21-1F2E-423F-83D6-6BD5D5C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104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Further illustration of this at work in </a:t>
            </a:r>
            <a:r>
              <a:rPr lang="en-GB" sz="2400" dirty="0" err="1">
                <a:solidFill>
                  <a:srgbClr val="000000"/>
                </a:solidFill>
              </a:rPr>
              <a:t>euroarea</a:t>
            </a:r>
            <a:r>
              <a:rPr lang="en-GB" sz="2400" dirty="0">
                <a:solidFill>
                  <a:srgbClr val="000000"/>
                </a:solidFill>
              </a:rPr>
              <a:t> 2000-07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Capital inflows core periphery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Cross-sector changes in Portugal and others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Dispersion of manufacturing productivity in Spain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The rise in productivity in Spain during the crisis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flowing from core to periphery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C643B-99CF-774B-AFDA-EDC978D1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44" y="1389815"/>
            <a:ext cx="7831111" cy="51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9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flowing from core to periphery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AF235-69F5-EF47-8C73-B806FE6C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0" y="1518951"/>
            <a:ext cx="7632940" cy="49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Current account balances as ratio of GDP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A0595-41AD-174E-9933-BC0CD40C70A3}"/>
              </a:ext>
            </a:extLst>
          </p:cNvPr>
          <p:cNvSpPr txBox="1"/>
          <p:nvPr/>
        </p:nvSpPr>
        <p:spPr>
          <a:xfrm>
            <a:off x="7431081" y="6354375"/>
            <a:ext cx="476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Reis, R. (2012) ”Comment” Brookings Papers on Economic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0FFAC-3E1D-6249-BF50-BBEFA020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55" y="1117209"/>
            <a:ext cx="6521375" cy="52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2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Factor Productivity After Inflows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2880540" y="6354374"/>
            <a:ext cx="9311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Dias, C, C Marque and C Richmond (2016) ”Misallocation and productivity in the lead up to the Eurozone crisis”, Journal of Macroeconomics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B5473-E1D8-6B4B-A59D-0E8FCB0F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19" y="1349146"/>
            <a:ext cx="3909192" cy="50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Across-sector reallocation in Portugal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9DE21-F6AD-0A40-8A98-8DD9BE8F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49" y="1323669"/>
            <a:ext cx="7154687" cy="4762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748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Reis, R (2013) ”The Portuguese Slump and Crash and the Euro Crisis”, Brookings Papers on Economic Activity. </a:t>
            </a:r>
          </a:p>
        </p:txBody>
      </p:sp>
    </p:spTree>
    <p:extLst>
      <p:ext uri="{BB962C8B-B14F-4D97-AF65-F5344CB8AC3E}">
        <p14:creationId xmlns:p14="http://schemas.microsoft.com/office/powerpoint/2010/main" val="181674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Across-sector productivity and markups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748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Reis, R (2013) ”The Portuguese Slump and Crash and the Euro Crisis”, Brookings Papers on Economic Activity.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87371-B7B3-9A49-AF48-5F2510E6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133" y="1275861"/>
            <a:ext cx="7368380" cy="50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8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Across-sector reallocation in Spain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6749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Chen, T (2018) ”TFP declines: misallocation or mismeasurement” Columbia University manuscript.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E0F4-8F5D-7140-B558-AFDE111A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833" y="1343971"/>
            <a:ext cx="6160333" cy="5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7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Across-sector reallocation in periphery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6749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Chen, T (2018) ”TFP declines: misallocation or mismeasurement” Columbia University manuscript.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9EDFA-B3B3-554B-AB55-6F6937E2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81" y="1437587"/>
            <a:ext cx="9104950" cy="50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4438-A5D8-405A-9F72-BD379E2C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run-up to the euro crisis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C14E743-B888-4D75-BF49-BD258E382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6182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92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Within-sector reallocation, Spain manufacturing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7500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Gopinath, G, S </a:t>
            </a:r>
            <a:r>
              <a:rPr lang="en-US" sz="1200" i="1" dirty="0" err="1"/>
              <a:t>Kalemli-Ozcan</a:t>
            </a:r>
            <a:r>
              <a:rPr lang="en-US" sz="1200" i="1" dirty="0"/>
              <a:t>, L </a:t>
            </a:r>
            <a:r>
              <a:rPr lang="en-US" sz="1200" i="1" dirty="0" err="1"/>
              <a:t>Karabarbounis</a:t>
            </a:r>
            <a:r>
              <a:rPr lang="en-US" sz="1200" i="1" dirty="0"/>
              <a:t>, C Villegas-Sanchez (2018) ”xxx” Quarterly Journal of Economics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D3CE0-ED3B-CB4C-8815-903DAF5E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56363"/>
            <a:ext cx="6858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Within-sector reallocation, Spain manufacturing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7500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Gopinath, G, S </a:t>
            </a:r>
            <a:r>
              <a:rPr lang="en-US" sz="1200" i="1" dirty="0" err="1"/>
              <a:t>Kalemli-Ozcan</a:t>
            </a:r>
            <a:r>
              <a:rPr lang="en-US" sz="1200" i="1" dirty="0"/>
              <a:t>, L </a:t>
            </a:r>
            <a:r>
              <a:rPr lang="en-US" sz="1200" i="1" dirty="0" err="1"/>
              <a:t>Karabarbounis</a:t>
            </a:r>
            <a:r>
              <a:rPr lang="en-US" sz="1200" i="1" dirty="0"/>
              <a:t>, C Villegas-Sanchez (2018) ”xxx” Quarterly Journal of Economics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542CC-B611-3646-A3DE-A3AB157F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91" y="1500716"/>
            <a:ext cx="5577417" cy="45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6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In crisis, TFP actually rises.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666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Castillo-Martinez, L. (2018) ”Sudden Stops, Productivity and the </a:t>
            </a:r>
            <a:r>
              <a:rPr lang="en-US" sz="1200" i="1" dirty="0" err="1"/>
              <a:t>Exchnage</a:t>
            </a:r>
            <a:r>
              <a:rPr lang="en-US" sz="1200" i="1" dirty="0"/>
              <a:t> Rate” LSE manuscript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9A045-B4CC-8545-B236-5A4F7C15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94" y="1373011"/>
            <a:ext cx="59563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4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Within-sector reallocation, Spain manufacturing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A0595-41AD-174E-9933-BC0CD40C70A3}"/>
              </a:ext>
            </a:extLst>
          </p:cNvPr>
          <p:cNvSpPr txBox="1"/>
          <p:nvPr/>
        </p:nvSpPr>
        <p:spPr>
          <a:xfrm>
            <a:off x="4702129" y="6354375"/>
            <a:ext cx="666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Castillo-Martinez, L. (2018) ”Sudden Stops, Productivity and the Exchange Rate” LSE manuscript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73C0A-ADC9-FA42-AEDE-E147D99F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28" y="1486606"/>
            <a:ext cx="60071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/>
              <a:t>Loss of competitiveness of </a:t>
            </a:r>
            <a:r>
              <a:rPr lang="en-US" i="1" dirty="0"/>
              <a:t>T</a:t>
            </a:r>
            <a:r>
              <a:rPr lang="en-US" dirty="0"/>
              <a:t>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A0595-41AD-174E-9933-BC0CD40C70A3}"/>
              </a:ext>
            </a:extLst>
          </p:cNvPr>
          <p:cNvSpPr txBox="1"/>
          <p:nvPr/>
        </p:nvSpPr>
        <p:spPr>
          <a:xfrm>
            <a:off x="7431081" y="6354375"/>
            <a:ext cx="476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Reis, R. (2012) ”Comment” Brookings Papers on Economic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376D4-8D0D-114F-98C0-EA24A315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44" y="1235295"/>
            <a:ext cx="6200847" cy="51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deficits in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87EFF-A789-0D45-8B77-68C336DFE2DF}"/>
              </a:ext>
            </a:extLst>
          </p:cNvPr>
          <p:cNvSpPr txBox="1"/>
          <p:nvPr/>
        </p:nvSpPr>
        <p:spPr>
          <a:xfrm>
            <a:off x="4702129" y="6354375"/>
            <a:ext cx="748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Reis, R (2013) ”The Portuguese Slump and Crash and the Euro Crisis”, Brookings Papers on Economic Activity.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C9BAE-D266-7A4D-96A5-4F27ABFD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6316"/>
            <a:ext cx="10583752" cy="49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97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581159"/>
            <a:ext cx="4805996" cy="7812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9389F-3AF8-AF4A-9F47-FACBB760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888" y="1502837"/>
            <a:ext cx="5101337" cy="5214730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modern view of capital flows shows how investment booms can actually lower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This leads to capital misallocation in poorer countries as their financial markets lack financial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 looked at two types of misallocation: </a:t>
            </a:r>
            <a:r>
              <a:rPr lang="en-US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roductivity slumps accounted for by misallocating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This raised the costs of firms in tradable sectors, reducing their international competitiveness and leading to trade deficits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3509BE-3CAA-3346-9532-7664AD2DE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6" b="12704"/>
          <a:stretch/>
        </p:blipFill>
        <p:spPr>
          <a:xfrm>
            <a:off x="7709770" y="1815320"/>
            <a:ext cx="4141760" cy="41417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25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DFCA1-8B39-4BAE-B844-1B486781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/>
              <a:t>A modern view of capital flows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7B2ECD7C-1CDE-4FFA-AF36-17F8B6FDD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02376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41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A model of misallocation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4C21-1F2E-423F-83D6-6BD5D5C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429000"/>
            <a:ext cx="9833548" cy="276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Simple model to illustrate phenomenon of investment booms leading to acute misallocation of capital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We focus on two types of misallocation: between and within sectors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The economy has two sectors which each contains several firms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It has to allocate its scarce capital between the two sectors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643A-48F6-4DD3-848A-3A73BC5F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8582"/>
            <a:ext cx="5157787" cy="554037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Sector </a:t>
            </a:r>
            <a:r>
              <a:rPr lang="en-GB" i="1" dirty="0">
                <a:solidFill>
                  <a:schemeClr val="accent2"/>
                </a:solidFill>
              </a:rPr>
              <a:t>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84F0-E9FA-47F9-8C10-2D2B952A6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2619"/>
            <a:ext cx="5157787" cy="184008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Produces goods that are traded in international markets, subject to fierce competition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E.g. manufacturing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D81E3-6D78-4AEF-B8C6-ABEADD05A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318" y="3969588"/>
            <a:ext cx="5183188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Sector </a:t>
            </a:r>
            <a:r>
              <a:rPr lang="en-GB" i="1" dirty="0">
                <a:solidFill>
                  <a:schemeClr val="accent2"/>
                </a:solidFill>
              </a:rPr>
              <a:t>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6C35-D77D-4E09-8EBC-09DFF0FB8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4381544"/>
            <a:ext cx="5183188" cy="217981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Produces goods for the domestic market, protected from foreign competition by natural and political barriers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E.g. construction and real estate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B11FB1-9245-884F-8A4A-914138415130}"/>
              </a:ext>
            </a:extLst>
          </p:cNvPr>
          <p:cNvGrpSpPr/>
          <p:nvPr/>
        </p:nvGrpSpPr>
        <p:grpSpPr>
          <a:xfrm>
            <a:off x="5997575" y="1164482"/>
            <a:ext cx="5484107" cy="5328394"/>
            <a:chOff x="6331392" y="1675926"/>
            <a:chExt cx="5375064" cy="511626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DA7DD4-F0E8-C645-887A-35CDE34A486D}"/>
                </a:ext>
              </a:extLst>
            </p:cNvPr>
            <p:cNvSpPr/>
            <p:nvPr/>
          </p:nvSpPr>
          <p:spPr>
            <a:xfrm>
              <a:off x="7586247" y="3676191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DC5EB0-E953-3042-A950-43BF95FB0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95942" y="4010781"/>
              <a:ext cx="2603063" cy="225227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8E57DA-6571-4D4A-AD79-17BC3BA76177}"/>
                </a:ext>
              </a:extLst>
            </p:cNvPr>
            <p:cNvCxnSpPr>
              <a:cxnSpLocks/>
            </p:cNvCxnSpPr>
            <p:nvPr/>
          </p:nvCxnSpPr>
          <p:spPr>
            <a:xfrm>
              <a:off x="6791071" y="6263248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C97F3A-43C9-8E4A-9321-91789ED37D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1787" y="1675926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2EDE9-782D-7B46-A1A0-C4C5A77B289D}"/>
                </a:ext>
              </a:extLst>
            </p:cNvPr>
            <p:cNvSpPr txBox="1"/>
            <p:nvPr/>
          </p:nvSpPr>
          <p:spPr>
            <a:xfrm>
              <a:off x="6331392" y="1675926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49F5AE-781C-524E-8C8E-C4E91A18AF65}"/>
                </a:ext>
              </a:extLst>
            </p:cNvPr>
            <p:cNvSpPr/>
            <p:nvPr/>
          </p:nvSpPr>
          <p:spPr>
            <a:xfrm>
              <a:off x="7936945" y="4967664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AA7C64-2CC7-714A-BC0D-C08BDE6998B5}"/>
                </a:ext>
              </a:extLst>
            </p:cNvPr>
            <p:cNvSpPr txBox="1"/>
            <p:nvPr/>
          </p:nvSpPr>
          <p:spPr>
            <a:xfrm>
              <a:off x="8052390" y="472789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A2056-5663-0B40-A55A-6CBBB5434D40}"/>
                </a:ext>
              </a:extLst>
            </p:cNvPr>
            <p:cNvSpPr txBox="1"/>
            <p:nvPr/>
          </p:nvSpPr>
          <p:spPr>
            <a:xfrm>
              <a:off x="7721839" y="1958181"/>
              <a:ext cx="2703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Efficient equilibrium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6C7B74-72C4-B340-8C41-A845402BDFEB}"/>
                </a:ext>
              </a:extLst>
            </p:cNvPr>
            <p:cNvSpPr txBox="1"/>
            <p:nvPr/>
          </p:nvSpPr>
          <p:spPr>
            <a:xfrm>
              <a:off x="10992819" y="633052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005E02-7049-A44A-A0EA-AB3311969A73}"/>
                </a:ext>
              </a:extLst>
            </p:cNvPr>
            <p:cNvSpPr txBox="1"/>
            <p:nvPr/>
          </p:nvSpPr>
          <p:spPr>
            <a:xfrm>
              <a:off x="9144216" y="5713879"/>
              <a:ext cx="2562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Production frontier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E1490C-6F7C-2143-8C0F-AC435609B005}"/>
                </a:ext>
              </a:extLst>
            </p:cNvPr>
            <p:cNvSpPr txBox="1"/>
            <p:nvPr/>
          </p:nvSpPr>
          <p:spPr>
            <a:xfrm>
              <a:off x="8836249" y="4937424"/>
              <a:ext cx="1661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04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E02FC-E678-4244-B65F-EFC44CBD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690689"/>
            <a:ext cx="4799690" cy="2866322"/>
          </a:xfrm>
        </p:spPr>
        <p:txBody>
          <a:bodyPr>
            <a:normAutofit/>
          </a:bodyPr>
          <a:lstStyle/>
          <a:p>
            <a:pPr lvl="0"/>
            <a:r>
              <a:rPr lang="en-GB" sz="2400" b="1" dirty="0">
                <a:solidFill>
                  <a:schemeClr val="accent2"/>
                </a:solidFill>
              </a:rPr>
              <a:t>Politics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Sector </a:t>
            </a:r>
            <a:r>
              <a:rPr lang="en-GB" sz="2400" i="1" dirty="0"/>
              <a:t>N</a:t>
            </a:r>
            <a:r>
              <a:rPr lang="en-GB" sz="2400" dirty="0"/>
              <a:t> protected by local politicians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Given lack of competition can form local cartels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Coordinate political contributions</a:t>
            </a: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B398803-3EB6-434D-A8B7-946D7A45C830}"/>
              </a:ext>
            </a:extLst>
          </p:cNvPr>
          <p:cNvSpPr txBox="1">
            <a:spLocks/>
          </p:cNvSpPr>
          <p:nvPr/>
        </p:nvSpPr>
        <p:spPr>
          <a:xfrm>
            <a:off x="6382422" y="1690689"/>
            <a:ext cx="4972966" cy="30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2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Sector </a:t>
            </a:r>
            <a:r>
              <a:rPr lang="en-GB" sz="2400" i="1" dirty="0"/>
              <a:t>N </a:t>
            </a:r>
            <a:r>
              <a:rPr lang="en-GB" sz="2400" dirty="0"/>
              <a:t>favoured by local bankers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construction collateral is available and is easy to price.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construction companies often have important shareholder stakes in local banks</a:t>
            </a:r>
            <a:endParaRPr lang="en-GB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E3DFE9-5361-2B4E-BEB5-4C6A3E2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4400" dirty="0"/>
              <a:t>Misallocation across sectors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A832A1-3E7E-FB41-9DB0-85212C83D97F}"/>
              </a:ext>
            </a:extLst>
          </p:cNvPr>
          <p:cNvSpPr txBox="1">
            <a:spLocks/>
          </p:cNvSpPr>
          <p:nvPr/>
        </p:nvSpPr>
        <p:spPr>
          <a:xfrm>
            <a:off x="2039552" y="4562475"/>
            <a:ext cx="7540053" cy="193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accent2"/>
                </a:solidFill>
              </a:rPr>
              <a:t>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Favouring sector </a:t>
            </a:r>
            <a:r>
              <a:rPr lang="en-GB" sz="2400" i="1" dirty="0"/>
              <a:t>N </a:t>
            </a:r>
            <a:r>
              <a:rPr lang="en-GB" sz="2400" dirty="0"/>
              <a:t>creates rents.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Effort and resources are diverted to capture these 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Directly lowers the economy’s resources. </a:t>
            </a:r>
          </a:p>
        </p:txBody>
      </p:sp>
    </p:spTree>
    <p:extLst>
      <p:ext uri="{BB962C8B-B14F-4D97-AF65-F5344CB8AC3E}">
        <p14:creationId xmlns:p14="http://schemas.microsoft.com/office/powerpoint/2010/main" val="32029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model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0EA815E-BC36-8C46-9795-A678B7B94AF8}"/>
              </a:ext>
            </a:extLst>
          </p:cNvPr>
          <p:cNvSpPr txBox="1">
            <a:spLocks/>
          </p:cNvSpPr>
          <p:nvPr/>
        </p:nvSpPr>
        <p:spPr>
          <a:xfrm>
            <a:off x="839788" y="1478581"/>
            <a:ext cx="4434577" cy="508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 err="1"/>
              <a:t>Favoring</a:t>
            </a:r>
            <a:r>
              <a:rPr lang="en-GB" sz="2400" u="sng" dirty="0"/>
              <a:t> N: </a:t>
            </a:r>
          </a:p>
          <a:p>
            <a:pPr marL="285750" indent="-285750"/>
            <a:r>
              <a:rPr lang="en-GB" sz="2400" dirty="0"/>
              <a:t>Illustrated as a </a:t>
            </a:r>
            <a:r>
              <a:rPr lang="en-GB" sz="2400" dirty="0">
                <a:solidFill>
                  <a:schemeClr val="accent3"/>
                </a:solidFill>
              </a:rPr>
              <a:t>tax</a:t>
            </a:r>
            <a:r>
              <a:rPr lang="en-GB" sz="2400" dirty="0"/>
              <a:t> on sector </a:t>
            </a:r>
            <a:r>
              <a:rPr lang="en-GB" sz="2400" i="1" dirty="0"/>
              <a:t>T </a:t>
            </a:r>
            <a:r>
              <a:rPr lang="en-GB" sz="2400" dirty="0"/>
              <a:t>over their output leading to a lower marginal product of capital</a:t>
            </a:r>
          </a:p>
          <a:p>
            <a:pPr marL="285750" indent="-285750"/>
            <a:r>
              <a:rPr lang="en-GB" sz="2400" dirty="0"/>
              <a:t>The production frontier is now </a:t>
            </a:r>
            <a:r>
              <a:rPr lang="en-GB" sz="2400" dirty="0">
                <a:solidFill>
                  <a:schemeClr val="accent3"/>
                </a:solidFill>
              </a:rPr>
              <a:t>flatter</a:t>
            </a:r>
            <a:r>
              <a:rPr lang="en-GB" sz="2400" dirty="0"/>
              <a:t> since diverting one unit of capital from </a:t>
            </a:r>
            <a:r>
              <a:rPr lang="en-GB" sz="2400" i="1" dirty="0"/>
              <a:t>N </a:t>
            </a:r>
            <a:r>
              <a:rPr lang="en-GB" sz="2400" dirty="0"/>
              <a:t>to </a:t>
            </a:r>
            <a:r>
              <a:rPr lang="en-GB" sz="2400" i="1" dirty="0"/>
              <a:t>T </a:t>
            </a:r>
            <a:r>
              <a:rPr lang="en-GB" sz="2400" dirty="0"/>
              <a:t>gives a lower return</a:t>
            </a:r>
          </a:p>
          <a:p>
            <a:pPr marL="0" indent="0">
              <a:buNone/>
            </a:pPr>
            <a:r>
              <a:rPr lang="en-GB" sz="2400" u="sng" dirty="0"/>
              <a:t>Rent</a:t>
            </a:r>
          </a:p>
          <a:p>
            <a:pPr marL="285750" indent="-285750"/>
            <a:r>
              <a:rPr lang="en-GB" sz="2400" dirty="0"/>
              <a:t>Production function </a:t>
            </a:r>
            <a:r>
              <a:rPr lang="en-GB" sz="2400" dirty="0">
                <a:solidFill>
                  <a:schemeClr val="accent3"/>
                </a:solidFill>
              </a:rPr>
              <a:t>shifts in</a:t>
            </a:r>
          </a:p>
          <a:p>
            <a:pPr marL="285750" indent="-285750"/>
            <a:r>
              <a:rPr lang="en-GB" sz="2400" dirty="0"/>
              <a:t>For simplicity, assume all of the taxes on </a:t>
            </a:r>
            <a:r>
              <a:rPr lang="en-GB" sz="2400" i="1" dirty="0"/>
              <a:t>T </a:t>
            </a:r>
            <a:r>
              <a:rPr lang="en-GB" sz="2400" dirty="0"/>
              <a:t>is lost this way</a:t>
            </a:r>
          </a:p>
          <a:p>
            <a:pPr marL="285750" indent="-285750"/>
            <a:endParaRPr lang="en-GB" sz="2400" dirty="0"/>
          </a:p>
          <a:p>
            <a:pPr marL="285750" indent="-285750"/>
            <a:endParaRPr lang="en-GB" sz="2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1F326C-A7AD-294B-AEE5-71043303AB8F}"/>
              </a:ext>
            </a:extLst>
          </p:cNvPr>
          <p:cNvCxnSpPr>
            <a:cxnSpLocks/>
          </p:cNvCxnSpPr>
          <p:nvPr/>
        </p:nvCxnSpPr>
        <p:spPr>
          <a:xfrm>
            <a:off x="6666472" y="3753475"/>
            <a:ext cx="2603063" cy="225227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D79F69-B5CC-6D40-A864-98ACCB690B7F}"/>
              </a:ext>
            </a:extLst>
          </p:cNvPr>
          <p:cNvCxnSpPr>
            <a:cxnSpLocks/>
          </p:cNvCxnSpPr>
          <p:nvPr/>
        </p:nvCxnSpPr>
        <p:spPr>
          <a:xfrm>
            <a:off x="6661601" y="6005942"/>
            <a:ext cx="4577139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B1BC22-5FAD-D542-9143-05680C8AED96}"/>
              </a:ext>
            </a:extLst>
          </p:cNvPr>
          <p:cNvCxnSpPr>
            <a:cxnSpLocks/>
          </p:cNvCxnSpPr>
          <p:nvPr/>
        </p:nvCxnSpPr>
        <p:spPr>
          <a:xfrm flipH="1" flipV="1">
            <a:off x="6662317" y="1418620"/>
            <a:ext cx="1" cy="45724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3BF2499-2E54-D249-900A-7946D538632D}"/>
              </a:ext>
            </a:extLst>
          </p:cNvPr>
          <p:cNvSpPr txBox="1"/>
          <p:nvPr/>
        </p:nvSpPr>
        <p:spPr>
          <a:xfrm>
            <a:off x="6201922" y="141862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224ED7D-A5D2-5F47-B84D-A45326528DD2}"/>
              </a:ext>
            </a:extLst>
          </p:cNvPr>
          <p:cNvSpPr/>
          <p:nvPr/>
        </p:nvSpPr>
        <p:spPr>
          <a:xfrm>
            <a:off x="7807475" y="4710358"/>
            <a:ext cx="179035" cy="1652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B64962-5197-7A42-8A76-ABE6CE9E0E9C}"/>
              </a:ext>
            </a:extLst>
          </p:cNvPr>
          <p:cNvCxnSpPr>
            <a:cxnSpLocks/>
          </p:cNvCxnSpPr>
          <p:nvPr/>
        </p:nvCxnSpPr>
        <p:spPr>
          <a:xfrm>
            <a:off x="6657447" y="4859704"/>
            <a:ext cx="2612088" cy="114604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A78B5D8-BE9C-344D-BFD8-2B95A94DC282}"/>
              </a:ext>
            </a:extLst>
          </p:cNvPr>
          <p:cNvSpPr txBox="1"/>
          <p:nvPr/>
        </p:nvSpPr>
        <p:spPr>
          <a:xfrm>
            <a:off x="7922920" y="44705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F398046-18D6-F047-B5B0-CF06F2A94512}"/>
              </a:ext>
            </a:extLst>
          </p:cNvPr>
          <p:cNvSpPr/>
          <p:nvPr/>
        </p:nvSpPr>
        <p:spPr>
          <a:xfrm rot="15999574">
            <a:off x="6822533" y="4454664"/>
            <a:ext cx="1010255" cy="872313"/>
          </a:xfrm>
          <a:prstGeom prst="arc">
            <a:avLst/>
          </a:prstGeom>
          <a:ln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EDF4A7-32EA-6448-A95B-F4273A2B8709}"/>
              </a:ext>
            </a:extLst>
          </p:cNvPr>
          <p:cNvSpPr txBox="1"/>
          <p:nvPr/>
        </p:nvSpPr>
        <p:spPr>
          <a:xfrm>
            <a:off x="7660425" y="1620467"/>
            <a:ext cx="25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Protecting sector 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7A589F-87A3-A84E-A58A-658FA159147C}"/>
              </a:ext>
            </a:extLst>
          </p:cNvPr>
          <p:cNvSpPr txBox="1"/>
          <p:nvPr/>
        </p:nvSpPr>
        <p:spPr>
          <a:xfrm>
            <a:off x="10855301" y="6031210"/>
            <a:ext cx="38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2081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misallocation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4EAD86-AB08-2248-866D-F47157DFFD24}"/>
              </a:ext>
            </a:extLst>
          </p:cNvPr>
          <p:cNvSpPr txBox="1">
            <a:spLocks/>
          </p:cNvSpPr>
          <p:nvPr/>
        </p:nvSpPr>
        <p:spPr>
          <a:xfrm>
            <a:off x="856470" y="2077160"/>
            <a:ext cx="4434577" cy="441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400" dirty="0"/>
              <a:t>Equilibrium moves from </a:t>
            </a:r>
            <a:r>
              <a:rPr lang="en-GB" sz="2400" i="1" dirty="0"/>
              <a:t>A</a:t>
            </a:r>
            <a:r>
              <a:rPr lang="en-GB" sz="2400" dirty="0"/>
              <a:t> to </a:t>
            </a:r>
            <a:r>
              <a:rPr lang="en-GB" sz="2400" i="1" dirty="0"/>
              <a:t>B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Ratio of output in </a:t>
            </a:r>
            <a:r>
              <a:rPr lang="en-GB" sz="2400" i="1" dirty="0"/>
              <a:t>T </a:t>
            </a:r>
            <a:r>
              <a:rPr lang="en-GB" sz="2400" dirty="0"/>
              <a:t>to output in </a:t>
            </a:r>
            <a:r>
              <a:rPr lang="en-GB" sz="2400" i="1" dirty="0"/>
              <a:t>N</a:t>
            </a:r>
            <a:r>
              <a:rPr lang="en-GB" sz="2400" dirty="0"/>
              <a:t> falls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Economy </a:t>
            </a:r>
            <a:r>
              <a:rPr lang="en-GB" sz="2400" dirty="0">
                <a:solidFill>
                  <a:schemeClr val="accent3"/>
                </a:solidFill>
              </a:rPr>
              <a:t>worse off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A4722D-B973-184F-B98F-ADCBAA41FBE6}"/>
              </a:ext>
            </a:extLst>
          </p:cNvPr>
          <p:cNvGrpSpPr/>
          <p:nvPr/>
        </p:nvGrpSpPr>
        <p:grpSpPr>
          <a:xfrm>
            <a:off x="6185240" y="1465836"/>
            <a:ext cx="5036818" cy="4587323"/>
            <a:chOff x="3381313" y="373967"/>
            <a:chExt cx="5036818" cy="458732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A005B6-E520-E24A-B89A-400512489733}"/>
                </a:ext>
              </a:extLst>
            </p:cNvPr>
            <p:cNvSpPr/>
            <p:nvPr/>
          </p:nvSpPr>
          <p:spPr>
            <a:xfrm>
              <a:off x="4636168" y="2374232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9A8EA1-D09E-2948-8376-5B2A36FC7C1C}"/>
                </a:ext>
              </a:extLst>
            </p:cNvPr>
            <p:cNvCxnSpPr>
              <a:cxnSpLocks/>
            </p:cNvCxnSpPr>
            <p:nvPr/>
          </p:nvCxnSpPr>
          <p:spPr>
            <a:xfrm>
              <a:off x="3845863" y="2708822"/>
              <a:ext cx="2603063" cy="225227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85A4557-3E07-F94E-AE78-6E29BEB05B5E}"/>
                </a:ext>
              </a:extLst>
            </p:cNvPr>
            <p:cNvCxnSpPr>
              <a:cxnSpLocks/>
            </p:cNvCxnSpPr>
            <p:nvPr/>
          </p:nvCxnSpPr>
          <p:spPr>
            <a:xfrm>
              <a:off x="3840992" y="4961289"/>
              <a:ext cx="457713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1612CE7-2451-A949-8321-856C630A01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1708" y="373967"/>
              <a:ext cx="1" cy="4572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0CECB3-9155-F249-82EA-9AF70A7F48B9}"/>
                </a:ext>
              </a:extLst>
            </p:cNvPr>
            <p:cNvSpPr txBox="1"/>
            <p:nvPr/>
          </p:nvSpPr>
          <p:spPr>
            <a:xfrm>
              <a:off x="3381313" y="37396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4E1344-67B6-214C-A873-CDDB0635CD42}"/>
                </a:ext>
              </a:extLst>
            </p:cNvPr>
            <p:cNvSpPr txBox="1"/>
            <p:nvPr/>
          </p:nvSpPr>
          <p:spPr>
            <a:xfrm>
              <a:off x="4948310" y="3962241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F59BB0-E4B3-1E42-96EC-6E111E77FDDF}"/>
                </a:ext>
              </a:extLst>
            </p:cNvPr>
            <p:cNvSpPr/>
            <p:nvPr/>
          </p:nvSpPr>
          <p:spPr>
            <a:xfrm>
              <a:off x="4986866" y="3665705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CEFDA4-B334-884C-8E23-5FFDD0ABADD9}"/>
                </a:ext>
              </a:extLst>
            </p:cNvPr>
            <p:cNvCxnSpPr>
              <a:cxnSpLocks/>
            </p:cNvCxnSpPr>
            <p:nvPr/>
          </p:nvCxnSpPr>
          <p:spPr>
            <a:xfrm>
              <a:off x="3836838" y="3815051"/>
              <a:ext cx="2612088" cy="114604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7478E9A-2EEE-5A49-9566-E27716C81699}"/>
                </a:ext>
              </a:extLst>
            </p:cNvPr>
            <p:cNvSpPr/>
            <p:nvPr/>
          </p:nvSpPr>
          <p:spPr>
            <a:xfrm>
              <a:off x="4278705" y="2751955"/>
              <a:ext cx="1860885" cy="1812757"/>
            </a:xfrm>
            <a:custGeom>
              <a:avLst/>
              <a:gdLst>
                <a:gd name="connsiteX0" fmla="*/ 0 w 1860885"/>
                <a:gd name="connsiteY0" fmla="*/ 0 h 1812757"/>
                <a:gd name="connsiteX1" fmla="*/ 417095 w 1860885"/>
                <a:gd name="connsiteY1" fmla="*/ 1379621 h 1812757"/>
                <a:gd name="connsiteX2" fmla="*/ 1860885 w 1860885"/>
                <a:gd name="connsiteY2" fmla="*/ 1812757 h 18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85" h="1812757">
                  <a:moveTo>
                    <a:pt x="0" y="0"/>
                  </a:moveTo>
                  <a:cubicBezTo>
                    <a:pt x="53474" y="538747"/>
                    <a:pt x="106948" y="1077495"/>
                    <a:pt x="417095" y="1379621"/>
                  </a:cubicBezTo>
                  <a:cubicBezTo>
                    <a:pt x="727243" y="1681747"/>
                    <a:pt x="1294064" y="1747252"/>
                    <a:pt x="1860885" y="181275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54ED422-A65B-6C48-980A-8D1FB126B769}"/>
                </a:ext>
              </a:extLst>
            </p:cNvPr>
            <p:cNvSpPr/>
            <p:nvPr/>
          </p:nvSpPr>
          <p:spPr>
            <a:xfrm>
              <a:off x="4861999" y="4202975"/>
              <a:ext cx="179035" cy="1652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0195D9-5732-E945-9B57-8644A4EB1B88}"/>
                </a:ext>
              </a:extLst>
            </p:cNvPr>
            <p:cNvSpPr txBox="1"/>
            <p:nvPr/>
          </p:nvSpPr>
          <p:spPr>
            <a:xfrm>
              <a:off x="5102311" y="342593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F87504B9-8987-4E45-8777-291D62A4F4EF}"/>
                </a:ext>
              </a:extLst>
            </p:cNvPr>
            <p:cNvSpPr/>
            <p:nvPr/>
          </p:nvSpPr>
          <p:spPr>
            <a:xfrm rot="15999574">
              <a:off x="4001924" y="3410011"/>
              <a:ext cx="1010255" cy="872313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5DBE79-7AA0-CD48-9805-BD2AE3AFDB95}"/>
                </a:ext>
              </a:extLst>
            </p:cNvPr>
            <p:cNvSpPr txBox="1"/>
            <p:nvPr/>
          </p:nvSpPr>
          <p:spPr>
            <a:xfrm>
              <a:off x="4142709" y="525828"/>
              <a:ext cx="3986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Misallocation between sectors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1D8C08-927E-8644-9E74-A25E52E6AFDB}"/>
              </a:ext>
            </a:extLst>
          </p:cNvPr>
          <p:cNvSpPr txBox="1"/>
          <p:nvPr/>
        </p:nvSpPr>
        <p:spPr>
          <a:xfrm>
            <a:off x="10855301" y="6031210"/>
            <a:ext cx="38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286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1614</Words>
  <Application>Microsoft Macintosh PowerPoint</Application>
  <PresentationFormat>Widescreen</PresentationFormat>
  <Paragraphs>221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A crash-course on the euro crisis</vt:lpstr>
      <vt:lpstr>Capital inflows and their allocation</vt:lpstr>
      <vt:lpstr>The run-up to the euro crisis</vt:lpstr>
      <vt:lpstr>A modern view of capital flows</vt:lpstr>
      <vt:lpstr>A model of misallocation</vt:lpstr>
      <vt:lpstr>Setting up the model</vt:lpstr>
      <vt:lpstr>Misallocation across sectors</vt:lpstr>
      <vt:lpstr>Back to model</vt:lpstr>
      <vt:lpstr>Effects of misallocation</vt:lpstr>
      <vt:lpstr>Misallocation within sectors</vt:lpstr>
      <vt:lpstr>An example of within sector misallocation</vt:lpstr>
      <vt:lpstr>In model</vt:lpstr>
      <vt:lpstr>Effects of misallocation</vt:lpstr>
      <vt:lpstr>Capital inflow</vt:lpstr>
      <vt:lpstr>With misallocation</vt:lpstr>
      <vt:lpstr>End result</vt:lpstr>
      <vt:lpstr>The seeds of the euro crisis: the investment boom in Portugal</vt:lpstr>
      <vt:lpstr>Actual TFP in Portugal</vt:lpstr>
      <vt:lpstr>Actual and counterfactual TFP in Portugal</vt:lpstr>
      <vt:lpstr>Actual and counterfactual TFP in Portugal</vt:lpstr>
      <vt:lpstr>More euro-area data</vt:lpstr>
      <vt:lpstr>Capital flowing from core to periphery</vt:lpstr>
      <vt:lpstr>Capital flowing from core to periphery</vt:lpstr>
      <vt:lpstr>Current account balances as ratio of GDP</vt:lpstr>
      <vt:lpstr>Total Factor Productivity After Inflows</vt:lpstr>
      <vt:lpstr>Across-sector reallocation in Portugal</vt:lpstr>
      <vt:lpstr>Across-sector productivity and markups</vt:lpstr>
      <vt:lpstr>Across-sector reallocation in Spain</vt:lpstr>
      <vt:lpstr>Across-sector reallocation in periphery countries</vt:lpstr>
      <vt:lpstr>Within-sector reallocation, Spain manufacturing</vt:lpstr>
      <vt:lpstr>Within-sector reallocation, Spain manufacturing</vt:lpstr>
      <vt:lpstr>In crisis, TFP actually rises.</vt:lpstr>
      <vt:lpstr>Within-sector reallocation, Spain manufacturing</vt:lpstr>
      <vt:lpstr>Loss of competitiveness of T sector</vt:lpstr>
      <vt:lpstr>Trade deficits in Portugal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crash-course on the euro crisis</dc:title>
  <dc:creator>Lyu,K (pgt)</dc:creator>
  <cp:lastModifiedBy>Kaman Lyu</cp:lastModifiedBy>
  <cp:revision>50</cp:revision>
  <dcterms:created xsi:type="dcterms:W3CDTF">2019-08-12T17:55:08Z</dcterms:created>
  <dcterms:modified xsi:type="dcterms:W3CDTF">2019-08-20T03:28:26Z</dcterms:modified>
</cp:coreProperties>
</file>