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6" r:id="rId5"/>
    <p:sldId id="286" r:id="rId6"/>
    <p:sldId id="287" r:id="rId7"/>
    <p:sldId id="293" r:id="rId8"/>
    <p:sldId id="288" r:id="rId9"/>
    <p:sldId id="289" r:id="rId10"/>
    <p:sldId id="290" r:id="rId11"/>
    <p:sldId id="291" r:id="rId12"/>
    <p:sldId id="292" r:id="rId13"/>
    <p:sldId id="267" r:id="rId14"/>
    <p:sldId id="268" r:id="rId15"/>
    <p:sldId id="294" r:id="rId16"/>
    <p:sldId id="270" r:id="rId17"/>
    <p:sldId id="295" r:id="rId18"/>
    <p:sldId id="318" r:id="rId19"/>
    <p:sldId id="297" r:id="rId20"/>
    <p:sldId id="299" r:id="rId21"/>
    <p:sldId id="298" r:id="rId22"/>
    <p:sldId id="314" r:id="rId23"/>
    <p:sldId id="315" r:id="rId24"/>
    <p:sldId id="316" r:id="rId25"/>
    <p:sldId id="317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u,K (pgt)" initials="L(" lastIdx="3" clrIdx="0">
    <p:extLst>
      <p:ext uri="{19B8F6BF-5375-455C-9EA6-DF929625EA0E}">
        <p15:presenceInfo xmlns:p15="http://schemas.microsoft.com/office/powerpoint/2012/main" userId="S::K.Liang@lse.ac.uk::220f9ceb-4686-4139-bd70-ccacfb205272" providerId="AD"/>
      </p:ext>
    </p:extLst>
  </p:cmAuthor>
  <p:cmAuthor id="2" name="Kaman Liang" initials="KL" lastIdx="2" clrIdx="1">
    <p:extLst>
      <p:ext uri="{19B8F6BF-5375-455C-9EA6-DF929625EA0E}">
        <p15:presenceInfo xmlns:p15="http://schemas.microsoft.com/office/powerpoint/2012/main" userId="9d29889e1914782b" providerId="Windows Live"/>
      </p:ext>
    </p:extLst>
  </p:cmAuthor>
  <p:cmAuthor id="3" name="Kaman Lyu" initials="KL" lastIdx="6" clrIdx="2">
    <p:extLst>
      <p:ext uri="{19B8F6BF-5375-455C-9EA6-DF929625EA0E}">
        <p15:presenceInfo xmlns:p15="http://schemas.microsoft.com/office/powerpoint/2012/main" userId="Kaman L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5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7B3DF-18CE-4EE1-BE02-9280FA712C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357DB9B-21F5-4846-BAFF-5121ACDE7BFB}">
      <dgm:prSet phldrT="[Text]"/>
      <dgm:spPr/>
      <dgm:t>
        <a:bodyPr/>
        <a:lstStyle/>
        <a:p>
          <a:r>
            <a:rPr lang="en-GB" dirty="0"/>
            <a:t>Summer of 2007: news of bad loans in the US subprime market triggered losses in American investments of some core European banks</a:t>
          </a:r>
        </a:p>
      </dgm:t>
    </dgm:pt>
    <dgm:pt modelId="{A5AA68C5-CA6A-4C97-BAE8-3FE7B0723D72}" type="parTrans" cxnId="{F769F101-8CF4-4330-B9E7-777475F000CB}">
      <dgm:prSet/>
      <dgm:spPr/>
      <dgm:t>
        <a:bodyPr/>
        <a:lstStyle/>
        <a:p>
          <a:endParaRPr lang="en-GB"/>
        </a:p>
      </dgm:t>
    </dgm:pt>
    <dgm:pt modelId="{CBB4C442-0ACD-4350-8B7D-14C3A89A8154}" type="sibTrans" cxnId="{F769F101-8CF4-4330-B9E7-777475F000CB}">
      <dgm:prSet/>
      <dgm:spPr/>
      <dgm:t>
        <a:bodyPr/>
        <a:lstStyle/>
        <a:p>
          <a:endParaRPr lang="en-GB"/>
        </a:p>
      </dgm:t>
    </dgm:pt>
    <dgm:pt modelId="{75FD1D38-8CE6-494A-ABC9-1043BF1C2DE1}">
      <dgm:prSet phldrT="[Text]"/>
      <dgm:spPr/>
      <dgm:t>
        <a:bodyPr/>
        <a:lstStyle/>
        <a:p>
          <a:r>
            <a:rPr lang="en-GB" dirty="0"/>
            <a:t>This led these banks to cut back on interbank lending as well as their repo purchases of securitized mortgages from the periphery</a:t>
          </a:r>
        </a:p>
      </dgm:t>
    </dgm:pt>
    <dgm:pt modelId="{11A21109-278A-499E-83C6-0C92BE39521B}" type="parTrans" cxnId="{6A3B5AF9-ED83-4784-BA49-7B8DF303B05D}">
      <dgm:prSet/>
      <dgm:spPr/>
      <dgm:t>
        <a:bodyPr/>
        <a:lstStyle/>
        <a:p>
          <a:endParaRPr lang="en-GB"/>
        </a:p>
      </dgm:t>
    </dgm:pt>
    <dgm:pt modelId="{53A99E4E-A03F-41BD-A875-AEC1DC42BDBD}" type="sibTrans" cxnId="{6A3B5AF9-ED83-4784-BA49-7B8DF303B05D}">
      <dgm:prSet/>
      <dgm:spPr/>
      <dgm:t>
        <a:bodyPr/>
        <a:lstStyle/>
        <a:p>
          <a:endParaRPr lang="en-GB"/>
        </a:p>
      </dgm:t>
    </dgm:pt>
    <dgm:pt modelId="{E63A3B95-8562-4DAE-B3BB-32276F06540E}">
      <dgm:prSet phldrT="[Text]"/>
      <dgm:spPr/>
      <dgm:t>
        <a:bodyPr/>
        <a:lstStyle/>
        <a:p>
          <a:r>
            <a:rPr lang="en-GB" dirty="0"/>
            <a:t>At the same time, US money market funds, which have rolling over repos to European banks for years, withdrew from this market between 2007-2008 due to the growing US financial crisis</a:t>
          </a:r>
        </a:p>
      </dgm:t>
    </dgm:pt>
    <dgm:pt modelId="{188A5601-D856-4F92-B30D-3AFED4208E82}" type="parTrans" cxnId="{EAFF5113-4AFB-4B13-9D8E-234000E20D5F}">
      <dgm:prSet/>
      <dgm:spPr/>
      <dgm:t>
        <a:bodyPr/>
        <a:lstStyle/>
        <a:p>
          <a:endParaRPr lang="en-GB"/>
        </a:p>
      </dgm:t>
    </dgm:pt>
    <dgm:pt modelId="{412CBE0C-A95D-49FA-9A6A-5E40405AAD71}" type="sibTrans" cxnId="{EAFF5113-4AFB-4B13-9D8E-234000E20D5F}">
      <dgm:prSet/>
      <dgm:spPr/>
      <dgm:t>
        <a:bodyPr/>
        <a:lstStyle/>
        <a:p>
          <a:endParaRPr lang="en-GB"/>
        </a:p>
      </dgm:t>
    </dgm:pt>
    <dgm:pt modelId="{F1A5217D-414F-42F7-84F1-431C9301E201}">
      <dgm:prSet/>
      <dgm:spPr/>
      <dgm:t>
        <a:bodyPr/>
        <a:lstStyle/>
        <a:p>
          <a:r>
            <a:rPr lang="en-GB" dirty="0"/>
            <a:t>These two forces combined led to a negative shock to the supply of funds in the wholesale and repo markets for bank funding</a:t>
          </a:r>
        </a:p>
      </dgm:t>
    </dgm:pt>
    <dgm:pt modelId="{774C72B2-3EF4-468D-8770-19149A5E72EA}" type="parTrans" cxnId="{684DABC6-166F-409A-8BB8-F315AD04D999}">
      <dgm:prSet/>
      <dgm:spPr/>
      <dgm:t>
        <a:bodyPr/>
        <a:lstStyle/>
        <a:p>
          <a:endParaRPr lang="en-GB"/>
        </a:p>
      </dgm:t>
    </dgm:pt>
    <dgm:pt modelId="{25279D80-13DC-4AFE-A59F-6EB5F1CA6F58}" type="sibTrans" cxnId="{684DABC6-166F-409A-8BB8-F315AD04D999}">
      <dgm:prSet/>
      <dgm:spPr/>
      <dgm:t>
        <a:bodyPr/>
        <a:lstStyle/>
        <a:p>
          <a:endParaRPr lang="en-GB"/>
        </a:p>
      </dgm:t>
    </dgm:pt>
    <dgm:pt modelId="{D4FC7EE8-3CF2-41BC-82D6-936B94320FF9}">
      <dgm:prSet/>
      <dgm:spPr/>
      <dgm:t>
        <a:bodyPr/>
        <a:lstStyle/>
        <a:p>
          <a:r>
            <a:rPr lang="en-GB" dirty="0"/>
            <a:t>Irish banks were particularly reliant on this foreign wholesale funding and had also invested in American securities</a:t>
          </a:r>
        </a:p>
      </dgm:t>
    </dgm:pt>
    <dgm:pt modelId="{DA30DA8A-65B5-45B3-BC07-D923D3BB0A9A}" type="parTrans" cxnId="{500C3DD4-CA14-4ADF-AF1B-BBEA32CB5AAF}">
      <dgm:prSet/>
      <dgm:spPr/>
      <dgm:t>
        <a:bodyPr/>
        <a:lstStyle/>
        <a:p>
          <a:endParaRPr lang="en-GB"/>
        </a:p>
      </dgm:t>
    </dgm:pt>
    <dgm:pt modelId="{74B745DB-8C8B-4986-9CA2-B5B1B73E04F3}" type="sibTrans" cxnId="{500C3DD4-CA14-4ADF-AF1B-BBEA32CB5AAF}">
      <dgm:prSet/>
      <dgm:spPr/>
      <dgm:t>
        <a:bodyPr/>
        <a:lstStyle/>
        <a:p>
          <a:endParaRPr lang="en-GB"/>
        </a:p>
      </dgm:t>
    </dgm:pt>
    <dgm:pt modelId="{C75B39C2-4F96-471A-B038-AF8F7FE941E6}">
      <dgm:prSet phldrT="[Text]"/>
      <dgm:spPr/>
      <dgm:t>
        <a:bodyPr/>
        <a:lstStyle/>
        <a:p>
          <a:r>
            <a:rPr lang="en-GB" dirty="0"/>
            <a:t>The shock to funds triggered fire sales and liquidity spirals that led to large falls in lending and house prices </a:t>
          </a:r>
        </a:p>
      </dgm:t>
    </dgm:pt>
    <dgm:pt modelId="{6F587C44-9AFE-471C-87B5-17838559DC80}" type="parTrans" cxnId="{2D894293-23FB-4030-971A-2BF831BDBFFA}">
      <dgm:prSet/>
      <dgm:spPr/>
      <dgm:t>
        <a:bodyPr/>
        <a:lstStyle/>
        <a:p>
          <a:endParaRPr lang="en-GB"/>
        </a:p>
      </dgm:t>
    </dgm:pt>
    <dgm:pt modelId="{2F2536CB-7B96-4484-8D2A-6C6B0061FD90}" type="sibTrans" cxnId="{2D894293-23FB-4030-971A-2BF831BDBFFA}">
      <dgm:prSet/>
      <dgm:spPr/>
      <dgm:t>
        <a:bodyPr/>
        <a:lstStyle/>
        <a:p>
          <a:endParaRPr lang="en-GB"/>
        </a:p>
      </dgm:t>
    </dgm:pt>
    <dgm:pt modelId="{07B3E86F-67B4-4694-88DB-751E33FFD60A}">
      <dgm:prSet phldrT="[Text]"/>
      <dgm:spPr/>
      <dgm:t>
        <a:bodyPr/>
        <a:lstStyle/>
        <a:p>
          <a:r>
            <a:rPr lang="en-GB" dirty="0"/>
            <a:t>Large losses spilled over to the real economy leading to a systemic banking crisis. The general-equilibrium propagation and the paradox of prudence led to a deep recession in Ireland</a:t>
          </a:r>
        </a:p>
      </dgm:t>
    </dgm:pt>
    <dgm:pt modelId="{E6449997-4F00-437D-A734-C86E001BA681}" type="parTrans" cxnId="{C10477D7-603D-4B44-A045-53A8EE000C26}">
      <dgm:prSet/>
      <dgm:spPr/>
      <dgm:t>
        <a:bodyPr/>
        <a:lstStyle/>
        <a:p>
          <a:endParaRPr lang="en-GB"/>
        </a:p>
      </dgm:t>
    </dgm:pt>
    <dgm:pt modelId="{1B3CAA70-D84E-4A7C-81B5-E492F067B535}" type="sibTrans" cxnId="{C10477D7-603D-4B44-A045-53A8EE000C26}">
      <dgm:prSet/>
      <dgm:spPr/>
      <dgm:t>
        <a:bodyPr/>
        <a:lstStyle/>
        <a:p>
          <a:endParaRPr lang="en-GB"/>
        </a:p>
      </dgm:t>
    </dgm:pt>
    <dgm:pt modelId="{275DAB73-D5B7-495E-98A0-443D966CA68F}">
      <dgm:prSet/>
      <dgm:spPr/>
      <dgm:t>
        <a:bodyPr/>
        <a:lstStyle/>
        <a:p>
          <a:r>
            <a:rPr lang="en-GB" dirty="0"/>
            <a:t>Over the previous decade, they had transitioned from traditional to modern banks supplying abundant credit to real estate</a:t>
          </a:r>
        </a:p>
      </dgm:t>
    </dgm:pt>
    <dgm:pt modelId="{C88CB89F-97F3-47D1-AE95-CF973A3F11AF}" type="parTrans" cxnId="{38BFE1BE-15D2-4C75-B7FB-588A0DF0A09B}">
      <dgm:prSet/>
      <dgm:spPr/>
      <dgm:t>
        <a:bodyPr/>
        <a:lstStyle/>
        <a:p>
          <a:endParaRPr lang="en-GB"/>
        </a:p>
      </dgm:t>
    </dgm:pt>
    <dgm:pt modelId="{6826F7C8-E80D-4B10-80BD-FF8A1F7E59F7}" type="sibTrans" cxnId="{38BFE1BE-15D2-4C75-B7FB-588A0DF0A09B}">
      <dgm:prSet/>
      <dgm:spPr/>
      <dgm:t>
        <a:bodyPr/>
        <a:lstStyle/>
        <a:p>
          <a:endParaRPr lang="en-GB"/>
        </a:p>
      </dgm:t>
    </dgm:pt>
    <dgm:pt modelId="{6B901599-4AD8-40E1-A09B-4100108A192C}" type="pres">
      <dgm:prSet presAssocID="{3477B3DF-18CE-4EE1-BE02-9280FA712CF9}" presName="Name0" presStyleCnt="0">
        <dgm:presLayoutVars>
          <dgm:dir/>
          <dgm:resizeHandles val="exact"/>
        </dgm:presLayoutVars>
      </dgm:prSet>
      <dgm:spPr/>
    </dgm:pt>
    <dgm:pt modelId="{BED43A1C-AC64-4F5C-BD80-4B90F49799C2}" type="pres">
      <dgm:prSet presAssocID="{6357DB9B-21F5-4846-BAFF-5121ACDE7BFB}" presName="node" presStyleLbl="node1" presStyleIdx="0" presStyleCnt="8">
        <dgm:presLayoutVars>
          <dgm:bulletEnabled val="1"/>
        </dgm:presLayoutVars>
      </dgm:prSet>
      <dgm:spPr/>
    </dgm:pt>
    <dgm:pt modelId="{937868F6-3E76-4330-BC8B-5FF3195C7C35}" type="pres">
      <dgm:prSet presAssocID="{CBB4C442-0ACD-4350-8B7D-14C3A89A8154}" presName="sibTrans" presStyleLbl="sibTrans1D1" presStyleIdx="0" presStyleCnt="7"/>
      <dgm:spPr/>
    </dgm:pt>
    <dgm:pt modelId="{7AEB1017-0E41-465D-84BE-6D8149A39732}" type="pres">
      <dgm:prSet presAssocID="{CBB4C442-0ACD-4350-8B7D-14C3A89A8154}" presName="connectorText" presStyleLbl="sibTrans1D1" presStyleIdx="0" presStyleCnt="7"/>
      <dgm:spPr/>
    </dgm:pt>
    <dgm:pt modelId="{AB14C375-F678-4E0D-A643-B3ABDF65771F}" type="pres">
      <dgm:prSet presAssocID="{75FD1D38-8CE6-494A-ABC9-1043BF1C2DE1}" presName="node" presStyleLbl="node1" presStyleIdx="1" presStyleCnt="8">
        <dgm:presLayoutVars>
          <dgm:bulletEnabled val="1"/>
        </dgm:presLayoutVars>
      </dgm:prSet>
      <dgm:spPr/>
    </dgm:pt>
    <dgm:pt modelId="{2C522263-40A3-4529-B3F5-A32D01F0B7BF}" type="pres">
      <dgm:prSet presAssocID="{53A99E4E-A03F-41BD-A875-AEC1DC42BDBD}" presName="sibTrans" presStyleLbl="sibTrans1D1" presStyleIdx="1" presStyleCnt="7"/>
      <dgm:spPr/>
    </dgm:pt>
    <dgm:pt modelId="{163E1E2C-E624-44C6-8807-81968E214826}" type="pres">
      <dgm:prSet presAssocID="{53A99E4E-A03F-41BD-A875-AEC1DC42BDBD}" presName="connectorText" presStyleLbl="sibTrans1D1" presStyleIdx="1" presStyleCnt="7"/>
      <dgm:spPr/>
    </dgm:pt>
    <dgm:pt modelId="{B89D38E8-D1CE-4CC6-97B6-2F9314645068}" type="pres">
      <dgm:prSet presAssocID="{E63A3B95-8562-4DAE-B3BB-32276F06540E}" presName="node" presStyleLbl="node1" presStyleIdx="2" presStyleCnt="8">
        <dgm:presLayoutVars>
          <dgm:bulletEnabled val="1"/>
        </dgm:presLayoutVars>
      </dgm:prSet>
      <dgm:spPr/>
    </dgm:pt>
    <dgm:pt modelId="{E399B151-338F-4AD5-91DC-3C06A4421AE4}" type="pres">
      <dgm:prSet presAssocID="{412CBE0C-A95D-49FA-9A6A-5E40405AAD71}" presName="sibTrans" presStyleLbl="sibTrans1D1" presStyleIdx="2" presStyleCnt="7"/>
      <dgm:spPr/>
    </dgm:pt>
    <dgm:pt modelId="{3DA416D4-30C9-4002-AB83-DFFCA68A560D}" type="pres">
      <dgm:prSet presAssocID="{412CBE0C-A95D-49FA-9A6A-5E40405AAD71}" presName="connectorText" presStyleLbl="sibTrans1D1" presStyleIdx="2" presStyleCnt="7"/>
      <dgm:spPr/>
    </dgm:pt>
    <dgm:pt modelId="{5C3AFC43-218A-4006-9D1E-0BD1CA3FF38F}" type="pres">
      <dgm:prSet presAssocID="{F1A5217D-414F-42F7-84F1-431C9301E201}" presName="node" presStyleLbl="node1" presStyleIdx="3" presStyleCnt="8">
        <dgm:presLayoutVars>
          <dgm:bulletEnabled val="1"/>
        </dgm:presLayoutVars>
      </dgm:prSet>
      <dgm:spPr/>
    </dgm:pt>
    <dgm:pt modelId="{A621EE09-258B-48A7-8E58-A1DCB92F7A02}" type="pres">
      <dgm:prSet presAssocID="{25279D80-13DC-4AFE-A59F-6EB5F1CA6F58}" presName="sibTrans" presStyleLbl="sibTrans1D1" presStyleIdx="3" presStyleCnt="7"/>
      <dgm:spPr/>
    </dgm:pt>
    <dgm:pt modelId="{76429AC3-AC06-4828-9E3E-355789D0EF6F}" type="pres">
      <dgm:prSet presAssocID="{25279D80-13DC-4AFE-A59F-6EB5F1CA6F58}" presName="connectorText" presStyleLbl="sibTrans1D1" presStyleIdx="3" presStyleCnt="7"/>
      <dgm:spPr/>
    </dgm:pt>
    <dgm:pt modelId="{3757EF34-CC9A-46B7-B166-C857677C69AB}" type="pres">
      <dgm:prSet presAssocID="{D4FC7EE8-3CF2-41BC-82D6-936B94320FF9}" presName="node" presStyleLbl="node1" presStyleIdx="4" presStyleCnt="8">
        <dgm:presLayoutVars>
          <dgm:bulletEnabled val="1"/>
        </dgm:presLayoutVars>
      </dgm:prSet>
      <dgm:spPr/>
    </dgm:pt>
    <dgm:pt modelId="{B215EFA6-E1BC-485D-94A3-251DCDF3B3E2}" type="pres">
      <dgm:prSet presAssocID="{74B745DB-8C8B-4986-9CA2-B5B1B73E04F3}" presName="sibTrans" presStyleLbl="sibTrans1D1" presStyleIdx="4" presStyleCnt="7"/>
      <dgm:spPr/>
    </dgm:pt>
    <dgm:pt modelId="{6C67CD7E-8162-476B-9E5A-076218ADC8DC}" type="pres">
      <dgm:prSet presAssocID="{74B745DB-8C8B-4986-9CA2-B5B1B73E04F3}" presName="connectorText" presStyleLbl="sibTrans1D1" presStyleIdx="4" presStyleCnt="7"/>
      <dgm:spPr/>
    </dgm:pt>
    <dgm:pt modelId="{CD2308B7-F9E4-45A8-8390-B85A1E0412E3}" type="pres">
      <dgm:prSet presAssocID="{275DAB73-D5B7-495E-98A0-443D966CA68F}" presName="node" presStyleLbl="node1" presStyleIdx="5" presStyleCnt="8">
        <dgm:presLayoutVars>
          <dgm:bulletEnabled val="1"/>
        </dgm:presLayoutVars>
      </dgm:prSet>
      <dgm:spPr/>
    </dgm:pt>
    <dgm:pt modelId="{EFB9A65F-CD3E-4844-9D80-FD4BC52C6629}" type="pres">
      <dgm:prSet presAssocID="{6826F7C8-E80D-4B10-80BD-FF8A1F7E59F7}" presName="sibTrans" presStyleLbl="sibTrans1D1" presStyleIdx="5" presStyleCnt="7"/>
      <dgm:spPr/>
    </dgm:pt>
    <dgm:pt modelId="{7D6DC746-DA69-49EF-854D-D8AE44D4B44F}" type="pres">
      <dgm:prSet presAssocID="{6826F7C8-E80D-4B10-80BD-FF8A1F7E59F7}" presName="connectorText" presStyleLbl="sibTrans1D1" presStyleIdx="5" presStyleCnt="7"/>
      <dgm:spPr/>
    </dgm:pt>
    <dgm:pt modelId="{BC0EF048-B624-4E4F-A180-E75520428BFA}" type="pres">
      <dgm:prSet presAssocID="{C75B39C2-4F96-471A-B038-AF8F7FE941E6}" presName="node" presStyleLbl="node1" presStyleIdx="6" presStyleCnt="8">
        <dgm:presLayoutVars>
          <dgm:bulletEnabled val="1"/>
        </dgm:presLayoutVars>
      </dgm:prSet>
      <dgm:spPr/>
    </dgm:pt>
    <dgm:pt modelId="{42D0EF2D-D1D4-4FF9-B465-850A6A8597D5}" type="pres">
      <dgm:prSet presAssocID="{2F2536CB-7B96-4484-8D2A-6C6B0061FD90}" presName="sibTrans" presStyleLbl="sibTrans1D1" presStyleIdx="6" presStyleCnt="7"/>
      <dgm:spPr/>
    </dgm:pt>
    <dgm:pt modelId="{7C613A63-6201-48D6-9D89-6B5A62B4B3DF}" type="pres">
      <dgm:prSet presAssocID="{2F2536CB-7B96-4484-8D2A-6C6B0061FD90}" presName="connectorText" presStyleLbl="sibTrans1D1" presStyleIdx="6" presStyleCnt="7"/>
      <dgm:spPr/>
    </dgm:pt>
    <dgm:pt modelId="{FA4941A8-4D05-45FA-A994-C8BDB4E41871}" type="pres">
      <dgm:prSet presAssocID="{07B3E86F-67B4-4694-88DB-751E33FFD60A}" presName="node" presStyleLbl="node1" presStyleIdx="7" presStyleCnt="8">
        <dgm:presLayoutVars>
          <dgm:bulletEnabled val="1"/>
        </dgm:presLayoutVars>
      </dgm:prSet>
      <dgm:spPr/>
    </dgm:pt>
  </dgm:ptLst>
  <dgm:cxnLst>
    <dgm:cxn modelId="{F769F101-8CF4-4330-B9E7-777475F000CB}" srcId="{3477B3DF-18CE-4EE1-BE02-9280FA712CF9}" destId="{6357DB9B-21F5-4846-BAFF-5121ACDE7BFB}" srcOrd="0" destOrd="0" parTransId="{A5AA68C5-CA6A-4C97-BAE8-3FE7B0723D72}" sibTransId="{CBB4C442-0ACD-4350-8B7D-14C3A89A8154}"/>
    <dgm:cxn modelId="{51864E02-5015-4460-ABF7-A38449F4C57A}" type="presOf" srcId="{6357DB9B-21F5-4846-BAFF-5121ACDE7BFB}" destId="{BED43A1C-AC64-4F5C-BD80-4B90F49799C2}" srcOrd="0" destOrd="0" presId="urn:microsoft.com/office/officeart/2016/7/layout/RepeatingBendingProcessNew"/>
    <dgm:cxn modelId="{EAFF5113-4AFB-4B13-9D8E-234000E20D5F}" srcId="{3477B3DF-18CE-4EE1-BE02-9280FA712CF9}" destId="{E63A3B95-8562-4DAE-B3BB-32276F06540E}" srcOrd="2" destOrd="0" parTransId="{188A5601-D856-4F92-B30D-3AFED4208E82}" sibTransId="{412CBE0C-A95D-49FA-9A6A-5E40405AAD71}"/>
    <dgm:cxn modelId="{B2F48B21-5CC0-42B6-BEAA-2DA3F4CEFCCE}" type="presOf" srcId="{D4FC7EE8-3CF2-41BC-82D6-936B94320FF9}" destId="{3757EF34-CC9A-46B7-B166-C857677C69AB}" srcOrd="0" destOrd="0" presId="urn:microsoft.com/office/officeart/2016/7/layout/RepeatingBendingProcessNew"/>
    <dgm:cxn modelId="{11BB9124-6DD1-4287-AC27-4D472BEEFA22}" type="presOf" srcId="{412CBE0C-A95D-49FA-9A6A-5E40405AAD71}" destId="{E399B151-338F-4AD5-91DC-3C06A4421AE4}" srcOrd="0" destOrd="0" presId="urn:microsoft.com/office/officeart/2016/7/layout/RepeatingBendingProcessNew"/>
    <dgm:cxn modelId="{4AB5F025-C064-4357-A198-30105826C77F}" type="presOf" srcId="{6826F7C8-E80D-4B10-80BD-FF8A1F7E59F7}" destId="{7D6DC746-DA69-49EF-854D-D8AE44D4B44F}" srcOrd="1" destOrd="0" presId="urn:microsoft.com/office/officeart/2016/7/layout/RepeatingBendingProcessNew"/>
    <dgm:cxn modelId="{627ECD28-AF2E-4491-B0E7-1B100701BB1D}" type="presOf" srcId="{CBB4C442-0ACD-4350-8B7D-14C3A89A8154}" destId="{7AEB1017-0E41-465D-84BE-6D8149A39732}" srcOrd="1" destOrd="0" presId="urn:microsoft.com/office/officeart/2016/7/layout/RepeatingBendingProcessNew"/>
    <dgm:cxn modelId="{E8143851-1F39-4346-8051-35E661AF5116}" type="presOf" srcId="{25279D80-13DC-4AFE-A59F-6EB5F1CA6F58}" destId="{A621EE09-258B-48A7-8E58-A1DCB92F7A02}" srcOrd="0" destOrd="0" presId="urn:microsoft.com/office/officeart/2016/7/layout/RepeatingBendingProcessNew"/>
    <dgm:cxn modelId="{78ED3D5B-CE78-4319-B58E-FA0DD423D674}" type="presOf" srcId="{25279D80-13DC-4AFE-A59F-6EB5F1CA6F58}" destId="{76429AC3-AC06-4828-9E3E-355789D0EF6F}" srcOrd="1" destOrd="0" presId="urn:microsoft.com/office/officeart/2016/7/layout/RepeatingBendingProcessNew"/>
    <dgm:cxn modelId="{EEF5BD5E-929C-40E4-8648-DBE3753B818E}" type="presOf" srcId="{75FD1D38-8CE6-494A-ABC9-1043BF1C2DE1}" destId="{AB14C375-F678-4E0D-A643-B3ABDF65771F}" srcOrd="0" destOrd="0" presId="urn:microsoft.com/office/officeart/2016/7/layout/RepeatingBendingProcessNew"/>
    <dgm:cxn modelId="{ABE0835F-ACCF-47A1-BF87-1D84942455AF}" type="presOf" srcId="{53A99E4E-A03F-41BD-A875-AEC1DC42BDBD}" destId="{2C522263-40A3-4529-B3F5-A32D01F0B7BF}" srcOrd="0" destOrd="0" presId="urn:microsoft.com/office/officeart/2016/7/layout/RepeatingBendingProcessNew"/>
    <dgm:cxn modelId="{6C789C6D-89A3-427C-A30B-66C1D8E0CD62}" type="presOf" srcId="{2F2536CB-7B96-4484-8D2A-6C6B0061FD90}" destId="{7C613A63-6201-48D6-9D89-6B5A62B4B3DF}" srcOrd="1" destOrd="0" presId="urn:microsoft.com/office/officeart/2016/7/layout/RepeatingBendingProcessNew"/>
    <dgm:cxn modelId="{2F56AB80-773D-46B5-9F82-924688878DCA}" type="presOf" srcId="{3477B3DF-18CE-4EE1-BE02-9280FA712CF9}" destId="{6B901599-4AD8-40E1-A09B-4100108A192C}" srcOrd="0" destOrd="0" presId="urn:microsoft.com/office/officeart/2016/7/layout/RepeatingBendingProcessNew"/>
    <dgm:cxn modelId="{50F4AA83-E04D-404B-8740-BE835D3B07C0}" type="presOf" srcId="{F1A5217D-414F-42F7-84F1-431C9301E201}" destId="{5C3AFC43-218A-4006-9D1E-0BD1CA3FF38F}" srcOrd="0" destOrd="0" presId="urn:microsoft.com/office/officeart/2016/7/layout/RepeatingBendingProcessNew"/>
    <dgm:cxn modelId="{B937AC8F-13FF-47D5-B17E-7C32FC584886}" type="presOf" srcId="{74B745DB-8C8B-4986-9CA2-B5B1B73E04F3}" destId="{B215EFA6-E1BC-485D-94A3-251DCDF3B3E2}" srcOrd="0" destOrd="0" presId="urn:microsoft.com/office/officeart/2016/7/layout/RepeatingBendingProcessNew"/>
    <dgm:cxn modelId="{2D894293-23FB-4030-971A-2BF831BDBFFA}" srcId="{3477B3DF-18CE-4EE1-BE02-9280FA712CF9}" destId="{C75B39C2-4F96-471A-B038-AF8F7FE941E6}" srcOrd="6" destOrd="0" parTransId="{6F587C44-9AFE-471C-87B5-17838559DC80}" sibTransId="{2F2536CB-7B96-4484-8D2A-6C6B0061FD90}"/>
    <dgm:cxn modelId="{EA5373A1-E28A-4F3D-B503-C0A1BF257575}" type="presOf" srcId="{275DAB73-D5B7-495E-98A0-443D966CA68F}" destId="{CD2308B7-F9E4-45A8-8390-B85A1E0412E3}" srcOrd="0" destOrd="0" presId="urn:microsoft.com/office/officeart/2016/7/layout/RepeatingBendingProcessNew"/>
    <dgm:cxn modelId="{17BF9DAA-B087-4216-A0D2-84AC5FE444F0}" type="presOf" srcId="{C75B39C2-4F96-471A-B038-AF8F7FE941E6}" destId="{BC0EF048-B624-4E4F-A180-E75520428BFA}" srcOrd="0" destOrd="0" presId="urn:microsoft.com/office/officeart/2016/7/layout/RepeatingBendingProcessNew"/>
    <dgm:cxn modelId="{4F0B7FAC-1C9E-4AE1-8BA9-164CF0ED87DF}" type="presOf" srcId="{6826F7C8-E80D-4B10-80BD-FF8A1F7E59F7}" destId="{EFB9A65F-CD3E-4844-9D80-FD4BC52C6629}" srcOrd="0" destOrd="0" presId="urn:microsoft.com/office/officeart/2016/7/layout/RepeatingBendingProcessNew"/>
    <dgm:cxn modelId="{A81399B4-2AB6-4555-BDE9-903AD3285A82}" type="presOf" srcId="{74B745DB-8C8B-4986-9CA2-B5B1B73E04F3}" destId="{6C67CD7E-8162-476B-9E5A-076218ADC8DC}" srcOrd="1" destOrd="0" presId="urn:microsoft.com/office/officeart/2016/7/layout/RepeatingBendingProcessNew"/>
    <dgm:cxn modelId="{38BFE1BE-15D2-4C75-B7FB-588A0DF0A09B}" srcId="{3477B3DF-18CE-4EE1-BE02-9280FA712CF9}" destId="{275DAB73-D5B7-495E-98A0-443D966CA68F}" srcOrd="5" destOrd="0" parTransId="{C88CB89F-97F3-47D1-AE95-CF973A3F11AF}" sibTransId="{6826F7C8-E80D-4B10-80BD-FF8A1F7E59F7}"/>
    <dgm:cxn modelId="{BF4CEDBE-5B3D-4390-BC2E-3D19DE73FF88}" type="presOf" srcId="{E63A3B95-8562-4DAE-B3BB-32276F06540E}" destId="{B89D38E8-D1CE-4CC6-97B6-2F9314645068}" srcOrd="0" destOrd="0" presId="urn:microsoft.com/office/officeart/2016/7/layout/RepeatingBendingProcessNew"/>
    <dgm:cxn modelId="{EE7E46C3-F2B7-482F-90C1-5ACBCC195F8F}" type="presOf" srcId="{07B3E86F-67B4-4694-88DB-751E33FFD60A}" destId="{FA4941A8-4D05-45FA-A994-C8BDB4E41871}" srcOrd="0" destOrd="0" presId="urn:microsoft.com/office/officeart/2016/7/layout/RepeatingBendingProcessNew"/>
    <dgm:cxn modelId="{684DABC6-166F-409A-8BB8-F315AD04D999}" srcId="{3477B3DF-18CE-4EE1-BE02-9280FA712CF9}" destId="{F1A5217D-414F-42F7-84F1-431C9301E201}" srcOrd="3" destOrd="0" parTransId="{774C72B2-3EF4-468D-8770-19149A5E72EA}" sibTransId="{25279D80-13DC-4AFE-A59F-6EB5F1CA6F58}"/>
    <dgm:cxn modelId="{80EC60CE-B1A4-4645-AA6E-A9B0245AB38C}" type="presOf" srcId="{2F2536CB-7B96-4484-8D2A-6C6B0061FD90}" destId="{42D0EF2D-D1D4-4FF9-B465-850A6A8597D5}" srcOrd="0" destOrd="0" presId="urn:microsoft.com/office/officeart/2016/7/layout/RepeatingBendingProcessNew"/>
    <dgm:cxn modelId="{500C3DD4-CA14-4ADF-AF1B-BBEA32CB5AAF}" srcId="{3477B3DF-18CE-4EE1-BE02-9280FA712CF9}" destId="{D4FC7EE8-3CF2-41BC-82D6-936B94320FF9}" srcOrd="4" destOrd="0" parTransId="{DA30DA8A-65B5-45B3-BC07-D923D3BB0A9A}" sibTransId="{74B745DB-8C8B-4986-9CA2-B5B1B73E04F3}"/>
    <dgm:cxn modelId="{C10477D7-603D-4B44-A045-53A8EE000C26}" srcId="{3477B3DF-18CE-4EE1-BE02-9280FA712CF9}" destId="{07B3E86F-67B4-4694-88DB-751E33FFD60A}" srcOrd="7" destOrd="0" parTransId="{E6449997-4F00-437D-A734-C86E001BA681}" sibTransId="{1B3CAA70-D84E-4A7C-81B5-E492F067B535}"/>
    <dgm:cxn modelId="{DA18DEDB-62D4-4DF1-AE39-475D118D224D}" type="presOf" srcId="{53A99E4E-A03F-41BD-A875-AEC1DC42BDBD}" destId="{163E1E2C-E624-44C6-8807-81968E214826}" srcOrd="1" destOrd="0" presId="urn:microsoft.com/office/officeart/2016/7/layout/RepeatingBendingProcessNew"/>
    <dgm:cxn modelId="{3E52F0E8-7547-46F7-BB7A-4719759A8463}" type="presOf" srcId="{CBB4C442-0ACD-4350-8B7D-14C3A89A8154}" destId="{937868F6-3E76-4330-BC8B-5FF3195C7C35}" srcOrd="0" destOrd="0" presId="urn:microsoft.com/office/officeart/2016/7/layout/RepeatingBendingProcessNew"/>
    <dgm:cxn modelId="{8BC2EDEF-0F9A-415E-ACAF-ADAE92037E10}" type="presOf" srcId="{412CBE0C-A95D-49FA-9A6A-5E40405AAD71}" destId="{3DA416D4-30C9-4002-AB83-DFFCA68A560D}" srcOrd="1" destOrd="0" presId="urn:microsoft.com/office/officeart/2016/7/layout/RepeatingBendingProcessNew"/>
    <dgm:cxn modelId="{6A3B5AF9-ED83-4784-BA49-7B8DF303B05D}" srcId="{3477B3DF-18CE-4EE1-BE02-9280FA712CF9}" destId="{75FD1D38-8CE6-494A-ABC9-1043BF1C2DE1}" srcOrd="1" destOrd="0" parTransId="{11A21109-278A-499E-83C6-0C92BE39521B}" sibTransId="{53A99E4E-A03F-41BD-A875-AEC1DC42BDBD}"/>
    <dgm:cxn modelId="{E5AA08C6-86A9-4044-A5DE-9CE922707F19}" type="presParOf" srcId="{6B901599-4AD8-40E1-A09B-4100108A192C}" destId="{BED43A1C-AC64-4F5C-BD80-4B90F49799C2}" srcOrd="0" destOrd="0" presId="urn:microsoft.com/office/officeart/2016/7/layout/RepeatingBendingProcessNew"/>
    <dgm:cxn modelId="{0ABCBFE3-58F3-4A96-80A1-A750C539E1D4}" type="presParOf" srcId="{6B901599-4AD8-40E1-A09B-4100108A192C}" destId="{937868F6-3E76-4330-BC8B-5FF3195C7C35}" srcOrd="1" destOrd="0" presId="urn:microsoft.com/office/officeart/2016/7/layout/RepeatingBendingProcessNew"/>
    <dgm:cxn modelId="{2B2CB0E5-14EC-4597-9BAE-59E2905F8162}" type="presParOf" srcId="{937868F6-3E76-4330-BC8B-5FF3195C7C35}" destId="{7AEB1017-0E41-465D-84BE-6D8149A39732}" srcOrd="0" destOrd="0" presId="urn:microsoft.com/office/officeart/2016/7/layout/RepeatingBendingProcessNew"/>
    <dgm:cxn modelId="{831E78FA-D661-4EE7-B7E1-8D1F0485A9CA}" type="presParOf" srcId="{6B901599-4AD8-40E1-A09B-4100108A192C}" destId="{AB14C375-F678-4E0D-A643-B3ABDF65771F}" srcOrd="2" destOrd="0" presId="urn:microsoft.com/office/officeart/2016/7/layout/RepeatingBendingProcessNew"/>
    <dgm:cxn modelId="{6871D0C1-7AB9-4BFF-94A7-C652F975EAEA}" type="presParOf" srcId="{6B901599-4AD8-40E1-A09B-4100108A192C}" destId="{2C522263-40A3-4529-B3F5-A32D01F0B7BF}" srcOrd="3" destOrd="0" presId="urn:microsoft.com/office/officeart/2016/7/layout/RepeatingBendingProcessNew"/>
    <dgm:cxn modelId="{EA064EFA-C58D-4673-B2BE-16649B7FBB6E}" type="presParOf" srcId="{2C522263-40A3-4529-B3F5-A32D01F0B7BF}" destId="{163E1E2C-E624-44C6-8807-81968E214826}" srcOrd="0" destOrd="0" presId="urn:microsoft.com/office/officeart/2016/7/layout/RepeatingBendingProcessNew"/>
    <dgm:cxn modelId="{01BAC4BA-2B3C-4D5B-80A9-8C109F3B9A0B}" type="presParOf" srcId="{6B901599-4AD8-40E1-A09B-4100108A192C}" destId="{B89D38E8-D1CE-4CC6-97B6-2F9314645068}" srcOrd="4" destOrd="0" presId="urn:microsoft.com/office/officeart/2016/7/layout/RepeatingBendingProcessNew"/>
    <dgm:cxn modelId="{DD2D8CBD-23E6-4FD3-9402-11C54B22CC30}" type="presParOf" srcId="{6B901599-4AD8-40E1-A09B-4100108A192C}" destId="{E399B151-338F-4AD5-91DC-3C06A4421AE4}" srcOrd="5" destOrd="0" presId="urn:microsoft.com/office/officeart/2016/7/layout/RepeatingBendingProcessNew"/>
    <dgm:cxn modelId="{B499B036-9732-47E9-A3C4-6064E0C79622}" type="presParOf" srcId="{E399B151-338F-4AD5-91DC-3C06A4421AE4}" destId="{3DA416D4-30C9-4002-AB83-DFFCA68A560D}" srcOrd="0" destOrd="0" presId="urn:microsoft.com/office/officeart/2016/7/layout/RepeatingBendingProcessNew"/>
    <dgm:cxn modelId="{1CA7D545-C0CD-48DD-8F7B-0D87EB1EFA7E}" type="presParOf" srcId="{6B901599-4AD8-40E1-A09B-4100108A192C}" destId="{5C3AFC43-218A-4006-9D1E-0BD1CA3FF38F}" srcOrd="6" destOrd="0" presId="urn:microsoft.com/office/officeart/2016/7/layout/RepeatingBendingProcessNew"/>
    <dgm:cxn modelId="{2C765CCD-8925-49C8-BC67-017898E1EB02}" type="presParOf" srcId="{6B901599-4AD8-40E1-A09B-4100108A192C}" destId="{A621EE09-258B-48A7-8E58-A1DCB92F7A02}" srcOrd="7" destOrd="0" presId="urn:microsoft.com/office/officeart/2016/7/layout/RepeatingBendingProcessNew"/>
    <dgm:cxn modelId="{5C9435FE-3F3B-4A92-BEDA-15DA8D99F425}" type="presParOf" srcId="{A621EE09-258B-48A7-8E58-A1DCB92F7A02}" destId="{76429AC3-AC06-4828-9E3E-355789D0EF6F}" srcOrd="0" destOrd="0" presId="urn:microsoft.com/office/officeart/2016/7/layout/RepeatingBendingProcessNew"/>
    <dgm:cxn modelId="{AB63076B-AC89-4D55-B3C8-157D89871E95}" type="presParOf" srcId="{6B901599-4AD8-40E1-A09B-4100108A192C}" destId="{3757EF34-CC9A-46B7-B166-C857677C69AB}" srcOrd="8" destOrd="0" presId="urn:microsoft.com/office/officeart/2016/7/layout/RepeatingBendingProcessNew"/>
    <dgm:cxn modelId="{FD90F357-E03F-444F-A51D-4F945ADA805A}" type="presParOf" srcId="{6B901599-4AD8-40E1-A09B-4100108A192C}" destId="{B215EFA6-E1BC-485D-94A3-251DCDF3B3E2}" srcOrd="9" destOrd="0" presId="urn:microsoft.com/office/officeart/2016/7/layout/RepeatingBendingProcessNew"/>
    <dgm:cxn modelId="{7CB9CCF3-7D02-42F5-8A9C-3EA17C978134}" type="presParOf" srcId="{B215EFA6-E1BC-485D-94A3-251DCDF3B3E2}" destId="{6C67CD7E-8162-476B-9E5A-076218ADC8DC}" srcOrd="0" destOrd="0" presId="urn:microsoft.com/office/officeart/2016/7/layout/RepeatingBendingProcessNew"/>
    <dgm:cxn modelId="{342B4B33-5595-484B-B708-5D57B3567538}" type="presParOf" srcId="{6B901599-4AD8-40E1-A09B-4100108A192C}" destId="{CD2308B7-F9E4-45A8-8390-B85A1E0412E3}" srcOrd="10" destOrd="0" presId="urn:microsoft.com/office/officeart/2016/7/layout/RepeatingBendingProcessNew"/>
    <dgm:cxn modelId="{8EC43103-0066-4097-ADD8-9B70EC1D3EA4}" type="presParOf" srcId="{6B901599-4AD8-40E1-A09B-4100108A192C}" destId="{EFB9A65F-CD3E-4844-9D80-FD4BC52C6629}" srcOrd="11" destOrd="0" presId="urn:microsoft.com/office/officeart/2016/7/layout/RepeatingBendingProcessNew"/>
    <dgm:cxn modelId="{3507AE4C-3885-45EC-8925-71EECF27D795}" type="presParOf" srcId="{EFB9A65F-CD3E-4844-9D80-FD4BC52C6629}" destId="{7D6DC746-DA69-49EF-854D-D8AE44D4B44F}" srcOrd="0" destOrd="0" presId="urn:microsoft.com/office/officeart/2016/7/layout/RepeatingBendingProcessNew"/>
    <dgm:cxn modelId="{1A68FFF4-B501-4F9B-96D9-022885003794}" type="presParOf" srcId="{6B901599-4AD8-40E1-A09B-4100108A192C}" destId="{BC0EF048-B624-4E4F-A180-E75520428BFA}" srcOrd="12" destOrd="0" presId="urn:microsoft.com/office/officeart/2016/7/layout/RepeatingBendingProcessNew"/>
    <dgm:cxn modelId="{B08E1D03-BE4D-45D8-B924-09D15B5D5715}" type="presParOf" srcId="{6B901599-4AD8-40E1-A09B-4100108A192C}" destId="{42D0EF2D-D1D4-4FF9-B465-850A6A8597D5}" srcOrd="13" destOrd="0" presId="urn:microsoft.com/office/officeart/2016/7/layout/RepeatingBendingProcessNew"/>
    <dgm:cxn modelId="{3F76671D-3081-4556-884E-5BD681C4EE2B}" type="presParOf" srcId="{42D0EF2D-D1D4-4FF9-B465-850A6A8597D5}" destId="{7C613A63-6201-48D6-9D89-6B5A62B4B3DF}" srcOrd="0" destOrd="0" presId="urn:microsoft.com/office/officeart/2016/7/layout/RepeatingBendingProcessNew"/>
    <dgm:cxn modelId="{A9A72FC7-393A-4B20-85F4-CD4EED321E79}" type="presParOf" srcId="{6B901599-4AD8-40E1-A09B-4100108A192C}" destId="{FA4941A8-4D05-45FA-A994-C8BDB4E41871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868F6-3E76-4330-BC8B-5FF3195C7C35}">
      <dsp:nvSpPr>
        <dsp:cNvPr id="0" name=""/>
        <dsp:cNvSpPr/>
      </dsp:nvSpPr>
      <dsp:spPr>
        <a:xfrm>
          <a:off x="2159833" y="625769"/>
          <a:ext cx="46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97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9932" y="669009"/>
        <a:ext cx="24778" cy="4960"/>
      </dsp:txXfrm>
    </dsp:sp>
    <dsp:sp modelId="{BED43A1C-AC64-4F5C-BD80-4B90F49799C2}">
      <dsp:nvSpPr>
        <dsp:cNvPr id="0" name=""/>
        <dsp:cNvSpPr/>
      </dsp:nvSpPr>
      <dsp:spPr>
        <a:xfrm>
          <a:off x="6952" y="25084"/>
          <a:ext cx="2154681" cy="1292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Summer of 2007: news of bad loans in the US subprime market triggered losses in American investments of some core European banks</a:t>
          </a:r>
        </a:p>
      </dsp:txBody>
      <dsp:txXfrm>
        <a:off x="6952" y="25084"/>
        <a:ext cx="2154681" cy="1292808"/>
      </dsp:txXfrm>
    </dsp:sp>
    <dsp:sp modelId="{2C522263-40A3-4529-B3F5-A32D01F0B7BF}">
      <dsp:nvSpPr>
        <dsp:cNvPr id="0" name=""/>
        <dsp:cNvSpPr/>
      </dsp:nvSpPr>
      <dsp:spPr>
        <a:xfrm>
          <a:off x="4810091" y="625769"/>
          <a:ext cx="46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976" y="45720"/>
              </a:lnTo>
            </a:path>
          </a:pathLst>
        </a:custGeom>
        <a:noFill/>
        <a:ln w="6350" cap="flat" cmpd="sng" algn="ctr">
          <a:solidFill>
            <a:schemeClr val="accent3">
              <a:hueOff val="-356097"/>
              <a:satOff val="-16667"/>
              <a:lumOff val="5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30190" y="669009"/>
        <a:ext cx="24778" cy="4960"/>
      </dsp:txXfrm>
    </dsp:sp>
    <dsp:sp modelId="{AB14C375-F678-4E0D-A643-B3ABDF65771F}">
      <dsp:nvSpPr>
        <dsp:cNvPr id="0" name=""/>
        <dsp:cNvSpPr/>
      </dsp:nvSpPr>
      <dsp:spPr>
        <a:xfrm>
          <a:off x="2657210" y="25084"/>
          <a:ext cx="2154681" cy="1292808"/>
        </a:xfrm>
        <a:prstGeom prst="rect">
          <a:avLst/>
        </a:prstGeom>
        <a:solidFill>
          <a:schemeClr val="accent3">
            <a:hueOff val="-305226"/>
            <a:satOff val="-14286"/>
            <a:lumOff val="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This led these banks to cut back on interbank lending as well as their repo purchases of securitized mortgages from the periphery</a:t>
          </a:r>
        </a:p>
      </dsp:txBody>
      <dsp:txXfrm>
        <a:off x="2657210" y="25084"/>
        <a:ext cx="2154681" cy="1292808"/>
      </dsp:txXfrm>
    </dsp:sp>
    <dsp:sp modelId="{E399B151-338F-4AD5-91DC-3C06A4421AE4}">
      <dsp:nvSpPr>
        <dsp:cNvPr id="0" name=""/>
        <dsp:cNvSpPr/>
      </dsp:nvSpPr>
      <dsp:spPr>
        <a:xfrm>
          <a:off x="7460349" y="625769"/>
          <a:ext cx="46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976" y="45720"/>
              </a:lnTo>
            </a:path>
          </a:pathLst>
        </a:custGeom>
        <a:noFill/>
        <a:ln w="6350" cap="flat" cmpd="sng" algn="ctr">
          <a:solidFill>
            <a:schemeClr val="accent3">
              <a:hueOff val="-712195"/>
              <a:satOff val="-33333"/>
              <a:lumOff val="10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0448" y="669009"/>
        <a:ext cx="24778" cy="4960"/>
      </dsp:txXfrm>
    </dsp:sp>
    <dsp:sp modelId="{B89D38E8-D1CE-4CC6-97B6-2F9314645068}">
      <dsp:nvSpPr>
        <dsp:cNvPr id="0" name=""/>
        <dsp:cNvSpPr/>
      </dsp:nvSpPr>
      <dsp:spPr>
        <a:xfrm>
          <a:off x="5307468" y="25084"/>
          <a:ext cx="2154681" cy="1292808"/>
        </a:xfrm>
        <a:prstGeom prst="rect">
          <a:avLst/>
        </a:prstGeom>
        <a:solidFill>
          <a:schemeClr val="accent3">
            <a:hueOff val="-610453"/>
            <a:satOff val="-28571"/>
            <a:lumOff val="8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At the same time, US money market funds, which have rolling over repos to European banks for years, withdrew from this market between 2007-2008 due to the growing US financial crisis</a:t>
          </a:r>
        </a:p>
      </dsp:txBody>
      <dsp:txXfrm>
        <a:off x="5307468" y="25084"/>
        <a:ext cx="2154681" cy="1292808"/>
      </dsp:txXfrm>
    </dsp:sp>
    <dsp:sp modelId="{A621EE09-258B-48A7-8E58-A1DCB92F7A02}">
      <dsp:nvSpPr>
        <dsp:cNvPr id="0" name=""/>
        <dsp:cNvSpPr/>
      </dsp:nvSpPr>
      <dsp:spPr>
        <a:xfrm>
          <a:off x="1084293" y="1316093"/>
          <a:ext cx="7950773" cy="464976"/>
        </a:xfrm>
        <a:custGeom>
          <a:avLst/>
          <a:gdLst/>
          <a:ahLst/>
          <a:cxnLst/>
          <a:rect l="0" t="0" r="0" b="0"/>
          <a:pathLst>
            <a:path>
              <a:moveTo>
                <a:pt x="7950773" y="0"/>
              </a:moveTo>
              <a:lnTo>
                <a:pt x="7950773" y="249588"/>
              </a:lnTo>
              <a:lnTo>
                <a:pt x="0" y="249588"/>
              </a:lnTo>
              <a:lnTo>
                <a:pt x="0" y="464976"/>
              </a:lnTo>
            </a:path>
          </a:pathLst>
        </a:custGeom>
        <a:noFill/>
        <a:ln w="6350" cap="flat" cmpd="sng" algn="ctr">
          <a:solidFill>
            <a:schemeClr val="accent3">
              <a:hueOff val="-1068292"/>
              <a:satOff val="-50000"/>
              <a:lumOff val="15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60524" y="1546101"/>
        <a:ext cx="398310" cy="4960"/>
      </dsp:txXfrm>
    </dsp:sp>
    <dsp:sp modelId="{5C3AFC43-218A-4006-9D1E-0BD1CA3FF38F}">
      <dsp:nvSpPr>
        <dsp:cNvPr id="0" name=""/>
        <dsp:cNvSpPr/>
      </dsp:nvSpPr>
      <dsp:spPr>
        <a:xfrm>
          <a:off x="7957726" y="25084"/>
          <a:ext cx="2154681" cy="1292808"/>
        </a:xfrm>
        <a:prstGeom prst="rect">
          <a:avLst/>
        </a:prstGeom>
        <a:solidFill>
          <a:schemeClr val="accent3">
            <a:hueOff val="-915679"/>
            <a:satOff val="-42857"/>
            <a:lumOff val="13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These two forces combined led to a negative shock to the supply of funds in the wholesale and repo markets for bank funding</a:t>
          </a:r>
        </a:p>
      </dsp:txBody>
      <dsp:txXfrm>
        <a:off x="7957726" y="25084"/>
        <a:ext cx="2154681" cy="1292808"/>
      </dsp:txXfrm>
    </dsp:sp>
    <dsp:sp modelId="{B215EFA6-E1BC-485D-94A3-251DCDF3B3E2}">
      <dsp:nvSpPr>
        <dsp:cNvPr id="0" name=""/>
        <dsp:cNvSpPr/>
      </dsp:nvSpPr>
      <dsp:spPr>
        <a:xfrm>
          <a:off x="2159833" y="2414154"/>
          <a:ext cx="46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976" y="45720"/>
              </a:lnTo>
            </a:path>
          </a:pathLst>
        </a:custGeom>
        <a:noFill/>
        <a:ln w="6350" cap="flat" cmpd="sng" algn="ctr">
          <a:solidFill>
            <a:schemeClr val="accent3">
              <a:hueOff val="-1424389"/>
              <a:satOff val="-66667"/>
              <a:lumOff val="20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9932" y="2457394"/>
        <a:ext cx="24778" cy="4960"/>
      </dsp:txXfrm>
    </dsp:sp>
    <dsp:sp modelId="{3757EF34-CC9A-46B7-B166-C857677C69AB}">
      <dsp:nvSpPr>
        <dsp:cNvPr id="0" name=""/>
        <dsp:cNvSpPr/>
      </dsp:nvSpPr>
      <dsp:spPr>
        <a:xfrm>
          <a:off x="6952" y="1813470"/>
          <a:ext cx="2154681" cy="1292808"/>
        </a:xfrm>
        <a:prstGeom prst="rect">
          <a:avLst/>
        </a:prstGeom>
        <a:solidFill>
          <a:schemeClr val="accent3">
            <a:hueOff val="-1220905"/>
            <a:satOff val="-57143"/>
            <a:lumOff val="1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Irish banks were particularly reliant on this foreign wholesale funding and had also invested in American securities</a:t>
          </a:r>
        </a:p>
      </dsp:txBody>
      <dsp:txXfrm>
        <a:off x="6952" y="1813470"/>
        <a:ext cx="2154681" cy="1292808"/>
      </dsp:txXfrm>
    </dsp:sp>
    <dsp:sp modelId="{EFB9A65F-CD3E-4844-9D80-FD4BC52C6629}">
      <dsp:nvSpPr>
        <dsp:cNvPr id="0" name=""/>
        <dsp:cNvSpPr/>
      </dsp:nvSpPr>
      <dsp:spPr>
        <a:xfrm>
          <a:off x="4810091" y="2414154"/>
          <a:ext cx="46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976" y="45720"/>
              </a:lnTo>
            </a:path>
          </a:pathLst>
        </a:custGeom>
        <a:noFill/>
        <a:ln w="6350" cap="flat" cmpd="sng" algn="ctr">
          <a:solidFill>
            <a:schemeClr val="accent3">
              <a:hueOff val="-1780487"/>
              <a:satOff val="-83333"/>
              <a:lumOff val="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30190" y="2457394"/>
        <a:ext cx="24778" cy="4960"/>
      </dsp:txXfrm>
    </dsp:sp>
    <dsp:sp modelId="{CD2308B7-F9E4-45A8-8390-B85A1E0412E3}">
      <dsp:nvSpPr>
        <dsp:cNvPr id="0" name=""/>
        <dsp:cNvSpPr/>
      </dsp:nvSpPr>
      <dsp:spPr>
        <a:xfrm>
          <a:off x="2657210" y="1813470"/>
          <a:ext cx="2154681" cy="1292808"/>
        </a:xfrm>
        <a:prstGeom prst="rect">
          <a:avLst/>
        </a:prstGeom>
        <a:solidFill>
          <a:schemeClr val="accent3">
            <a:hueOff val="-1526131"/>
            <a:satOff val="-71429"/>
            <a:lumOff val="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Over the previous decade, they had transitioned from traditional to modern banks supplying abundant credit to real estate</a:t>
          </a:r>
        </a:p>
      </dsp:txBody>
      <dsp:txXfrm>
        <a:off x="2657210" y="1813470"/>
        <a:ext cx="2154681" cy="1292808"/>
      </dsp:txXfrm>
    </dsp:sp>
    <dsp:sp modelId="{42D0EF2D-D1D4-4FF9-B465-850A6A8597D5}">
      <dsp:nvSpPr>
        <dsp:cNvPr id="0" name=""/>
        <dsp:cNvSpPr/>
      </dsp:nvSpPr>
      <dsp:spPr>
        <a:xfrm>
          <a:off x="7460349" y="2414154"/>
          <a:ext cx="46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976" y="45720"/>
              </a:lnTo>
            </a:path>
          </a:pathLst>
        </a:custGeom>
        <a:noFill/>
        <a:ln w="635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0448" y="2457394"/>
        <a:ext cx="24778" cy="4960"/>
      </dsp:txXfrm>
    </dsp:sp>
    <dsp:sp modelId="{BC0EF048-B624-4E4F-A180-E75520428BFA}">
      <dsp:nvSpPr>
        <dsp:cNvPr id="0" name=""/>
        <dsp:cNvSpPr/>
      </dsp:nvSpPr>
      <dsp:spPr>
        <a:xfrm>
          <a:off x="5307468" y="1813470"/>
          <a:ext cx="2154681" cy="1292808"/>
        </a:xfrm>
        <a:prstGeom prst="rect">
          <a:avLst/>
        </a:prstGeom>
        <a:solidFill>
          <a:schemeClr val="accent3">
            <a:hueOff val="-1831358"/>
            <a:satOff val="-85714"/>
            <a:lumOff val="26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shock to funds triggered fire sales and liquidity spirals that led to large falls in lending and house prices </a:t>
          </a:r>
        </a:p>
      </dsp:txBody>
      <dsp:txXfrm>
        <a:off x="5307468" y="1813470"/>
        <a:ext cx="2154681" cy="1292808"/>
      </dsp:txXfrm>
    </dsp:sp>
    <dsp:sp modelId="{FA4941A8-4D05-45FA-A994-C8BDB4E41871}">
      <dsp:nvSpPr>
        <dsp:cNvPr id="0" name=""/>
        <dsp:cNvSpPr/>
      </dsp:nvSpPr>
      <dsp:spPr>
        <a:xfrm>
          <a:off x="7957726" y="1813470"/>
          <a:ext cx="2154681" cy="1292808"/>
        </a:xfrm>
        <a:prstGeom prst="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1" tIns="110826" rIns="105581" bIns="1108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Large losses spilled over to the real economy leading to a systemic banking crisis. The general-equilibrium propagation and the paradox of prudence led to a deep recession in Ireland</a:t>
          </a:r>
        </a:p>
      </dsp:txBody>
      <dsp:txXfrm>
        <a:off x="7957726" y="1813470"/>
        <a:ext cx="2154681" cy="1292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223C-C3BC-4A13-873A-ED9477F10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85A9-A344-4787-927B-9F2A4AED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AF5D-39A0-436F-A22D-74F02D16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6BD9-6898-4D5B-AB98-D59BCC03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9CFA-95A3-4CDC-B06B-ECD0BDF6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7EA-5FDC-4911-AB8B-FA4C460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FBAC-EDDB-4EA5-8D18-74B2668A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8399-FE00-40BE-86AF-9DB7590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82F3-ED43-4D14-9271-AAF3C54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0ACC-959D-4244-9B34-50820F6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732DC-E99D-45B6-823F-5668EA79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1DC7-FA40-4101-8486-7F6C7854C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BEB-AD16-4EAF-BD6A-0F4DDDA4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9AFD-230A-43E5-9E27-13740492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3A310-7351-489C-8A16-7F0B6A8C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D990-7E38-42B3-93E8-34605AE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E6EB-F0BC-4B79-9097-E461CC20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8923-C9D6-4CC7-B885-C1B7921C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E05A-18E0-4F29-B002-A82C2DE6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9B78-5622-4FB9-A303-EC587EC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9282-E524-4B76-94F6-4F92AD94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FED9C-AA61-46FC-A50F-0D17C191C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3084-6052-4263-81E6-D4D9D3D6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9E6C-2FCD-41B9-A96B-DF498744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A548-4CF6-4723-A487-32C727A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DF90-E4D2-4246-B98D-E7CD28D7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CEC0-8D1A-4EA3-9750-4F5F41E40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F978-585A-4B30-B8FA-AD0286CB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24F4-3A79-4901-BE56-83456DC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AE11-DD5A-4FEF-A39C-D64A5044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78593-ABA9-4BC4-8D76-DF4CBB0D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3D00-8DDC-4BAA-BB35-266289F2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73FC-7C6E-46EC-A35A-421BD895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3A971-F49B-4DC8-A424-A23DD0A5C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9B3B7-8FC0-42E6-8C8B-DDE55C0FD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DD566-B9C2-4CFD-B08B-435C0F340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17A8B-A5AF-4B64-8013-76B42F66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6939A-933E-4536-868B-1D1906BB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C1A0A-3292-47B0-86CC-75094EB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21B8-E437-4045-BC20-EDB0160E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1EF67-1176-49D0-8B7D-EED9DC8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0E553-17EF-431F-8BF3-43ADCE07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981FC-BEC2-4B35-BDD0-9DD2CEB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1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C5C70-390C-4678-BE28-FAE16858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C38C1-5223-4C8E-B25D-36249952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BB3A-6247-499D-826B-B27BA824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6050-510F-44CA-8EEB-C8DE97F9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B951-484D-40C7-B708-10BE5AB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B011E-D26A-44C2-AE85-EFB690A0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D3DC8-59BF-4DD4-ADA2-B065A001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5251-A1D6-4A27-B5ED-9AB7A4D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9539D-5AFD-4019-B73C-305CD8BB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F647-3F1E-4C70-978F-1D6CC1E3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463C5-D33A-43F2-B037-343417577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E907A-E24C-4CFC-B7A5-36F5BCC44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EEA8-07EB-4092-A229-AFCFE0BA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50366-5385-4BFD-844A-DAB9634F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EB54-C4BE-4B00-9EF7-E7D55999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B952D-D71D-462A-AF98-0D59BCF9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6330-0831-4FE7-B9CB-0042E97C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1874-C220-4B14-8B6A-38CC5ACBC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BF1E-4C2A-4F68-A23D-C0AC902CB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6ECA-A0B4-4015-9AD3-5EA0AA85A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A crash-course on the euro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Markus K. Brunnermeier &amp; Ricardo Reis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2" b="56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71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Shock with modern banks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At equilibrium </a:t>
            </a:r>
            <a:r>
              <a:rPr lang="en-GB" sz="2400" i="1" dirty="0"/>
              <a:t>O</a:t>
            </a:r>
            <a:r>
              <a:rPr lang="en-GB" sz="2400" dirty="0"/>
              <a:t> the difference between a downward and upward sloping BR curve is not immediately apparently.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initial shock shifts the BR down by the same vertical distance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Yet, in a modern system the equilibrium becomes </a:t>
            </a:r>
            <a:r>
              <a:rPr lang="en-GB" sz="2400" dirty="0">
                <a:solidFill>
                  <a:schemeClr val="accent3"/>
                </a:solidFill>
              </a:rPr>
              <a:t>unstable</a:t>
            </a:r>
            <a:r>
              <a:rPr lang="en-GB" sz="2400" dirty="0"/>
              <a:t> in the presence of a shock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965FB6-536E-C448-8BB5-004AEF170C4A}"/>
              </a:ext>
            </a:extLst>
          </p:cNvPr>
          <p:cNvGrpSpPr/>
          <p:nvPr/>
        </p:nvGrpSpPr>
        <p:grpSpPr>
          <a:xfrm>
            <a:off x="5486399" y="1421027"/>
            <a:ext cx="6362551" cy="5016843"/>
            <a:chOff x="1589258" y="1685688"/>
            <a:chExt cx="6453812" cy="48606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09B66C-5BE0-5E42-B006-6CB9E7C34D9B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75E3D5-9C0D-C94A-90EA-F08D077A4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690690"/>
              <a:ext cx="1" cy="422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A1384A9-11A5-AD45-88BB-797CABDBA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51A6A1B-D726-FB4D-9D72-3B9B1842BF71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6542070" y="2619646"/>
              <a:ext cx="0" cy="63306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AE9116-4F12-0C47-B765-1C54F85B9F09}"/>
                </a:ext>
              </a:extLst>
            </p:cNvPr>
            <p:cNvSpPr txBox="1"/>
            <p:nvPr/>
          </p:nvSpPr>
          <p:spPr>
            <a:xfrm>
              <a:off x="6558689" y="5961521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10C0F7-8C53-BD4F-A5DA-BDAD2276350B}"/>
                </a:ext>
              </a:extLst>
            </p:cNvPr>
            <p:cNvSpPr txBox="1"/>
            <p:nvPr/>
          </p:nvSpPr>
          <p:spPr>
            <a:xfrm>
              <a:off x="1589258" y="1685688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2B892-147A-604C-944B-33230FD62002}"/>
                </a:ext>
              </a:extLst>
            </p:cNvPr>
            <p:cNvSpPr txBox="1"/>
            <p:nvPr/>
          </p:nvSpPr>
          <p:spPr>
            <a:xfrm>
              <a:off x="6517097" y="2733793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8871D3-187D-3E4A-B2C7-C29811107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2488" y="3245115"/>
              <a:ext cx="6995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3CB20E-C55A-EA4C-88FD-52876B9F1649}"/>
                </a:ext>
              </a:extLst>
            </p:cNvPr>
            <p:cNvSpPr txBox="1"/>
            <p:nvPr/>
          </p:nvSpPr>
          <p:spPr>
            <a:xfrm>
              <a:off x="6326586" y="224047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BABCEC-0DE5-8148-B77A-526DA0428974}"/>
                </a:ext>
              </a:extLst>
            </p:cNvPr>
            <p:cNvSpPr txBox="1"/>
            <p:nvPr/>
          </p:nvSpPr>
          <p:spPr>
            <a:xfrm>
              <a:off x="5815635" y="2719703"/>
              <a:ext cx="213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F163D5B-E77F-A248-BB88-8ACF7D0AA7BC}"/>
                </a:ext>
              </a:extLst>
            </p:cNvPr>
            <p:cNvSpPr/>
            <p:nvPr/>
          </p:nvSpPr>
          <p:spPr>
            <a:xfrm>
              <a:off x="3259669" y="3199473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EE3A9AF-12B5-0542-BC9B-BBC62689259C}"/>
                </a:ext>
              </a:extLst>
            </p:cNvPr>
            <p:cNvSpPr/>
            <p:nvPr/>
          </p:nvSpPr>
          <p:spPr>
            <a:xfrm>
              <a:off x="3169086" y="2521197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93A3F5-4694-3F43-B3E6-2C0F85F3F696}"/>
                </a:ext>
              </a:extLst>
            </p:cNvPr>
            <p:cNvSpPr txBox="1"/>
            <p:nvPr/>
          </p:nvSpPr>
          <p:spPr>
            <a:xfrm>
              <a:off x="5911669" y="5942329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BD865C1-35B7-6744-9024-BFD58C5A2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2720" y="5968007"/>
              <a:ext cx="623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8F57BC-B458-964A-830D-1B2BDEA1BEBC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E4E6F6-D8C5-9C43-95CB-38E2875466CF}"/>
                </a:ext>
              </a:extLst>
            </p:cNvPr>
            <p:cNvSpPr/>
            <p:nvPr/>
          </p:nvSpPr>
          <p:spPr>
            <a:xfrm>
              <a:off x="6001874" y="2940252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5D3F6CF-9060-D84B-8C4D-150924C499A3}"/>
                </a:ext>
              </a:extLst>
            </p:cNvPr>
            <p:cNvSpPr/>
            <p:nvPr/>
          </p:nvSpPr>
          <p:spPr>
            <a:xfrm rot="791197">
              <a:off x="3143958" y="5718001"/>
              <a:ext cx="406049" cy="328411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5EE472-436A-B541-96F1-4096FAD0A5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1388" y="2536968"/>
              <a:ext cx="14602" cy="3377803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A57317-E39B-8B43-A3F0-F31F8C4525DE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1D2CC7D-04BB-F74A-B4E6-1756247B2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5162" y="3230180"/>
              <a:ext cx="33661" cy="26845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16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Amplification and liquidity spirals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Now when one bank cuts lending, the others want to cut lending further.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Leads to further cuts, and so 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Since all the banks’ actions are now strategic complements, it leads to </a:t>
            </a:r>
            <a:r>
              <a:rPr lang="en-GB" sz="2400" dirty="0">
                <a:solidFill>
                  <a:schemeClr val="accent3"/>
                </a:solidFill>
              </a:rPr>
              <a:t>amplification</a:t>
            </a:r>
            <a:r>
              <a:rPr lang="en-GB" sz="2400" dirty="0"/>
              <a:t> of the initial shock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Equilibrium is now lower at </a:t>
            </a:r>
            <a:r>
              <a:rPr lang="en-US" sz="2400" i="1" dirty="0"/>
              <a:t>L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330AC8-5F1C-0347-AA33-46AA7D84962B}"/>
              </a:ext>
            </a:extLst>
          </p:cNvPr>
          <p:cNvGrpSpPr/>
          <p:nvPr/>
        </p:nvGrpSpPr>
        <p:grpSpPr>
          <a:xfrm>
            <a:off x="5486399" y="1421027"/>
            <a:ext cx="6362551" cy="5016843"/>
            <a:chOff x="1589258" y="1685688"/>
            <a:chExt cx="6453812" cy="48606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F171818-5AD8-574C-A2DB-2CD7BFB768A0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1745941-3845-F343-BF5D-F3FE34607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690690"/>
              <a:ext cx="1" cy="422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A9442D-F7CC-8A49-90A5-439929ED4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90B8CB-DADF-CD42-85F8-C9F4D57B5639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6542070" y="2619646"/>
              <a:ext cx="0" cy="63306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DFCF3-57CB-3645-B474-EDCE3F8399B9}"/>
                </a:ext>
              </a:extLst>
            </p:cNvPr>
            <p:cNvSpPr txBox="1"/>
            <p:nvPr/>
          </p:nvSpPr>
          <p:spPr>
            <a:xfrm>
              <a:off x="6558689" y="5961521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08A77A-0149-9045-AF81-213A54A34B12}"/>
                </a:ext>
              </a:extLst>
            </p:cNvPr>
            <p:cNvSpPr txBox="1"/>
            <p:nvPr/>
          </p:nvSpPr>
          <p:spPr>
            <a:xfrm>
              <a:off x="1589258" y="1685688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8C7884-FF45-FA4E-AEBC-401F06EBACAB}"/>
                </a:ext>
              </a:extLst>
            </p:cNvPr>
            <p:cNvSpPr txBox="1"/>
            <p:nvPr/>
          </p:nvSpPr>
          <p:spPr>
            <a:xfrm>
              <a:off x="6517097" y="2733793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5BEF764-C3AD-0641-8C0C-82764DE56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2488" y="3245115"/>
              <a:ext cx="6995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DDE856-B0D8-E44B-995C-C9506D95A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0124" y="3259703"/>
              <a:ext cx="1" cy="163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79E641-7FCB-9D4C-88A0-08B170FD6572}"/>
                </a:ext>
              </a:extLst>
            </p:cNvPr>
            <p:cNvSpPr txBox="1"/>
            <p:nvPr/>
          </p:nvSpPr>
          <p:spPr>
            <a:xfrm>
              <a:off x="6326586" y="224047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0B49DD-666D-0245-A024-A1D776900A59}"/>
                </a:ext>
              </a:extLst>
            </p:cNvPr>
            <p:cNvSpPr txBox="1"/>
            <p:nvPr/>
          </p:nvSpPr>
          <p:spPr>
            <a:xfrm>
              <a:off x="5815635" y="2719703"/>
              <a:ext cx="213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267F491-8F95-BD44-AC7A-28B3D3BA8AF3}"/>
                </a:ext>
              </a:extLst>
            </p:cNvPr>
            <p:cNvSpPr/>
            <p:nvPr/>
          </p:nvSpPr>
          <p:spPr>
            <a:xfrm>
              <a:off x="3259669" y="3199473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4A0912-9589-2E49-AC53-FD5B7D319823}"/>
                </a:ext>
              </a:extLst>
            </p:cNvPr>
            <p:cNvSpPr/>
            <p:nvPr/>
          </p:nvSpPr>
          <p:spPr>
            <a:xfrm>
              <a:off x="3169086" y="2521197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8A117E-4C50-FB4B-AF6E-604BC4D9B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7799" y="3414515"/>
              <a:ext cx="19591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499EFE-E08A-814C-B1E4-4991E9A066E4}"/>
                </a:ext>
              </a:extLst>
            </p:cNvPr>
            <p:cNvSpPr txBox="1"/>
            <p:nvPr/>
          </p:nvSpPr>
          <p:spPr>
            <a:xfrm>
              <a:off x="5911669" y="5942329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C69D65-7A90-3F42-AAA0-6A1BFB7710A6}"/>
                </a:ext>
              </a:extLst>
            </p:cNvPr>
            <p:cNvSpPr txBox="1"/>
            <p:nvPr/>
          </p:nvSpPr>
          <p:spPr>
            <a:xfrm>
              <a:off x="5362450" y="5459661"/>
              <a:ext cx="14015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</a:rPr>
                <a:t>amplification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785945-D9C2-8743-987B-0FCCBC3A6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2720" y="5968007"/>
              <a:ext cx="623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80F6F4-73B4-824B-8543-52DCB17D0B79}"/>
                </a:ext>
              </a:extLst>
            </p:cNvPr>
            <p:cNvSpPr txBox="1"/>
            <p:nvPr/>
          </p:nvSpPr>
          <p:spPr>
            <a:xfrm>
              <a:off x="5354199" y="3204270"/>
              <a:ext cx="231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740EE29-0670-594A-ABBC-F2D053AC0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1331" y="5816549"/>
              <a:ext cx="327492" cy="12277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D9BDF8-EC03-344E-A918-A3EC5256BEC9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29878D-C0D5-BF4E-B6AB-453B4C96FE6D}"/>
                </a:ext>
              </a:extLst>
            </p:cNvPr>
            <p:cNvSpPr/>
            <p:nvPr/>
          </p:nvSpPr>
          <p:spPr>
            <a:xfrm>
              <a:off x="6001874" y="2940252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7F4E99-083D-A340-8BB4-61D37CF06D9C}"/>
                </a:ext>
              </a:extLst>
            </p:cNvPr>
            <p:cNvSpPr/>
            <p:nvPr/>
          </p:nvSpPr>
          <p:spPr>
            <a:xfrm>
              <a:off x="5518587" y="3471334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AB6084B-4AE4-3A46-89D7-D03735056675}"/>
                </a:ext>
              </a:extLst>
            </p:cNvPr>
            <p:cNvSpPr/>
            <p:nvPr/>
          </p:nvSpPr>
          <p:spPr>
            <a:xfrm rot="791197">
              <a:off x="3143958" y="5718001"/>
              <a:ext cx="406049" cy="328411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3C4A9D7-09BE-3042-A86C-B3F2A9FAA2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1388" y="2536968"/>
              <a:ext cx="14602" cy="3377803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7B0AF1-7DC2-4A45-9424-33AD6611A6AB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50DC3CA-FA3B-564C-8ACF-EE9DE8A6EE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5162" y="3230180"/>
              <a:ext cx="33661" cy="26845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AC9A71E-277A-AD46-AEED-02B2B275D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5726" y="3576586"/>
              <a:ext cx="42673" cy="23507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79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Multiple equilibrium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Shifts in beliefs </a:t>
            </a:r>
            <a:r>
              <a:rPr lang="en-GB" sz="2400" dirty="0"/>
              <a:t>can lead to a new (stable) equilibrium at a much lower point </a:t>
            </a:r>
            <a:r>
              <a:rPr lang="en-GB" sz="2400" i="1" dirty="0"/>
              <a:t>D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If banks believe that others will cut lending, then they anticipate fire sales and price drops, and the losses and margins spirals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They will cut lending beforehand due to anticipation and thus triggering the depressed-lending equilibrium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Hence, there is </a:t>
            </a:r>
            <a:r>
              <a:rPr lang="en-US" sz="2400" dirty="0">
                <a:solidFill>
                  <a:schemeClr val="accent3"/>
                </a:solidFill>
              </a:rPr>
              <a:t>multiplicity</a:t>
            </a:r>
            <a:r>
              <a:rPr lang="en-US" sz="2400" dirty="0"/>
              <a:t> of equilibrium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AC893B-852D-4146-BFDE-130B772A84AE}"/>
              </a:ext>
            </a:extLst>
          </p:cNvPr>
          <p:cNvGrpSpPr/>
          <p:nvPr/>
        </p:nvGrpSpPr>
        <p:grpSpPr>
          <a:xfrm>
            <a:off x="5486399" y="1421027"/>
            <a:ext cx="6362551" cy="5016843"/>
            <a:chOff x="1589258" y="1685688"/>
            <a:chExt cx="6453812" cy="48606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D568B29-A4AD-4848-B71B-F4EA0A667457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F46594-2CCC-AE45-8995-501212D88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690690"/>
              <a:ext cx="1" cy="422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D47F44-B99C-5140-B015-4BB649C60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7B5A12A-18B7-EF44-A600-414EF16F321B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6542070" y="2619646"/>
              <a:ext cx="0" cy="63306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A87390-6C34-1944-9FE5-3F381D37DEC2}"/>
                </a:ext>
              </a:extLst>
            </p:cNvPr>
            <p:cNvSpPr txBox="1"/>
            <p:nvPr/>
          </p:nvSpPr>
          <p:spPr>
            <a:xfrm>
              <a:off x="6558689" y="5961521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2C469D-9F85-AD47-8360-5494E8D61B6C}"/>
                </a:ext>
              </a:extLst>
            </p:cNvPr>
            <p:cNvSpPr txBox="1"/>
            <p:nvPr/>
          </p:nvSpPr>
          <p:spPr>
            <a:xfrm>
              <a:off x="1589258" y="1685688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B55CFA-8975-9348-9C1A-5FA5CC015DF6}"/>
                </a:ext>
              </a:extLst>
            </p:cNvPr>
            <p:cNvSpPr txBox="1"/>
            <p:nvPr/>
          </p:nvSpPr>
          <p:spPr>
            <a:xfrm>
              <a:off x="6517097" y="2733793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2DBB95-C8F3-E24B-B107-190B3D2AD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2488" y="3245115"/>
              <a:ext cx="6995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DC9E97-A993-0F49-81B0-1402F90D6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0124" y="3259703"/>
              <a:ext cx="1" cy="163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E993D8-0F49-7B4E-8D86-23117A59CCEA}"/>
                </a:ext>
              </a:extLst>
            </p:cNvPr>
            <p:cNvSpPr txBox="1"/>
            <p:nvPr/>
          </p:nvSpPr>
          <p:spPr>
            <a:xfrm>
              <a:off x="6326586" y="224047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88AAAD-3E5D-9B41-AAEB-97F64D4FE363}"/>
                </a:ext>
              </a:extLst>
            </p:cNvPr>
            <p:cNvSpPr txBox="1"/>
            <p:nvPr/>
          </p:nvSpPr>
          <p:spPr>
            <a:xfrm>
              <a:off x="5815635" y="2719703"/>
              <a:ext cx="213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64F80B7-B6DE-1D4B-BE4C-8FAE01E630DD}"/>
                </a:ext>
              </a:extLst>
            </p:cNvPr>
            <p:cNvSpPr/>
            <p:nvPr/>
          </p:nvSpPr>
          <p:spPr>
            <a:xfrm>
              <a:off x="3259669" y="3199473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527FB3C-887A-2040-8B30-0458413C2FD1}"/>
                </a:ext>
              </a:extLst>
            </p:cNvPr>
            <p:cNvSpPr/>
            <p:nvPr/>
          </p:nvSpPr>
          <p:spPr>
            <a:xfrm>
              <a:off x="3169086" y="2521197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97F9BB-9B21-BA4A-85AC-1C6AC1D384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7799" y="3414515"/>
              <a:ext cx="19591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444708-7CC6-7C42-8D13-EFA9D40CF24F}"/>
                </a:ext>
              </a:extLst>
            </p:cNvPr>
            <p:cNvSpPr txBox="1"/>
            <p:nvPr/>
          </p:nvSpPr>
          <p:spPr>
            <a:xfrm>
              <a:off x="5911669" y="5942329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BAD3F3-EA5E-584A-BFB6-82C5B29ABD51}"/>
                </a:ext>
              </a:extLst>
            </p:cNvPr>
            <p:cNvSpPr txBox="1"/>
            <p:nvPr/>
          </p:nvSpPr>
          <p:spPr>
            <a:xfrm>
              <a:off x="5362450" y="5459661"/>
              <a:ext cx="14015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</a:rPr>
                <a:t>amplification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75FC56A-D07D-C144-8AA7-FF6307EAB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2720" y="5968007"/>
              <a:ext cx="623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9370D2-F51C-3942-91C8-E97A75367F32}"/>
                </a:ext>
              </a:extLst>
            </p:cNvPr>
            <p:cNvSpPr txBox="1"/>
            <p:nvPr/>
          </p:nvSpPr>
          <p:spPr>
            <a:xfrm>
              <a:off x="5354199" y="3204270"/>
              <a:ext cx="231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4AE0B47-4DAF-754A-A1F7-4ADB70A87E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1331" y="5816549"/>
              <a:ext cx="327492" cy="12277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2AF356-A5C5-864B-8CA7-428381691F3E}"/>
                </a:ext>
              </a:extLst>
            </p:cNvPr>
            <p:cNvSpPr txBox="1"/>
            <p:nvPr/>
          </p:nvSpPr>
          <p:spPr>
            <a:xfrm>
              <a:off x="4184215" y="5451631"/>
              <a:ext cx="14015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</a:rPr>
                <a:t>multiplicity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8B77C9E-ADCD-4642-B837-97376EB2FA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0371" y="5816549"/>
              <a:ext cx="1902493" cy="2455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80E9C4-3F93-4B46-90D1-3B9E686FCF47}"/>
                </a:ext>
              </a:extLst>
            </p:cNvPr>
            <p:cNvSpPr txBox="1"/>
            <p:nvPr/>
          </p:nvSpPr>
          <p:spPr>
            <a:xfrm>
              <a:off x="3498557" y="4982463"/>
              <a:ext cx="251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1123D8-1305-A649-B20A-16F45968E216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95A6C6-A765-5042-BDF1-22A9505DC993}"/>
                </a:ext>
              </a:extLst>
            </p:cNvPr>
            <p:cNvSpPr/>
            <p:nvPr/>
          </p:nvSpPr>
          <p:spPr>
            <a:xfrm>
              <a:off x="6001874" y="2940252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656F4A6-3488-B944-B63B-7E44034A2AE0}"/>
                </a:ext>
              </a:extLst>
            </p:cNvPr>
            <p:cNvSpPr/>
            <p:nvPr/>
          </p:nvSpPr>
          <p:spPr>
            <a:xfrm>
              <a:off x="5518587" y="3471334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BE7AFF8-49BB-C140-BB41-D9A77FBD999E}"/>
                </a:ext>
              </a:extLst>
            </p:cNvPr>
            <p:cNvSpPr/>
            <p:nvPr/>
          </p:nvSpPr>
          <p:spPr>
            <a:xfrm>
              <a:off x="3667494" y="5260252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94EBB74A-9724-024E-958C-8F588B307DC2}"/>
                </a:ext>
              </a:extLst>
            </p:cNvPr>
            <p:cNvSpPr/>
            <p:nvPr/>
          </p:nvSpPr>
          <p:spPr>
            <a:xfrm rot="791197">
              <a:off x="3143958" y="5718001"/>
              <a:ext cx="406049" cy="328411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61FDEEE-BA5E-C141-96E5-85B3885091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1388" y="2536968"/>
              <a:ext cx="14602" cy="3377803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1321CB-83CE-F442-984D-FF7F1BA348A1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EB5908-1453-D940-A8B2-C32DD47529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5162" y="3230180"/>
              <a:ext cx="33661" cy="26845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C234D0F-EBC6-4D43-9461-5E1468178EFB}"/>
                </a:ext>
              </a:extLst>
            </p:cNvPr>
            <p:cNvCxnSpPr>
              <a:cxnSpLocks/>
              <a:endCxn id="32" idx="4"/>
            </p:cNvCxnSpPr>
            <p:nvPr/>
          </p:nvCxnSpPr>
          <p:spPr>
            <a:xfrm flipH="1" flipV="1">
              <a:off x="3734632" y="5384153"/>
              <a:ext cx="3450" cy="493786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CDED443-8773-F044-8930-FF2180C057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5726" y="3576586"/>
              <a:ext cx="42673" cy="23507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89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7365C-23E7-4755-B402-04EC50E5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Pecuniary externalities and systemic risk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4FD9FC-2C66-4769-9056-9F75471B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When banks sell assets they exert a </a:t>
            </a:r>
            <a:r>
              <a:rPr lang="en-GB" sz="2400" dirty="0">
                <a:solidFill>
                  <a:srgbClr val="0070C0"/>
                </a:solidFill>
              </a:rPr>
              <a:t>pecuniary externality </a:t>
            </a:r>
            <a:r>
              <a:rPr lang="en-GB" sz="2400" dirty="0">
                <a:solidFill>
                  <a:srgbClr val="000000"/>
                </a:solidFill>
              </a:rPr>
              <a:t>by pushing asset prices down and causing losses of other banks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While strategic complementarities lead to amplification and multiplicity, externalities lead to </a:t>
            </a:r>
            <a:r>
              <a:rPr lang="en-GB" sz="2400" dirty="0">
                <a:solidFill>
                  <a:srgbClr val="0070C0"/>
                </a:solidFill>
              </a:rPr>
              <a:t>systemic risk </a:t>
            </a:r>
          </a:p>
          <a:p>
            <a:r>
              <a:rPr lang="en-GB" sz="2400" dirty="0"/>
              <a:t>Losses in some financial institutions can lead to losses across the whole financial system </a:t>
            </a:r>
          </a:p>
          <a:p>
            <a:r>
              <a:rPr lang="en-GB" sz="2400" dirty="0"/>
              <a:t>Systemic crises spread to the real economy through a </a:t>
            </a:r>
            <a:r>
              <a:rPr lang="en-GB" sz="2400" dirty="0">
                <a:solidFill>
                  <a:srgbClr val="0070C0"/>
                </a:solidFill>
              </a:rPr>
              <a:t>general-equilibrium propagation </a:t>
            </a:r>
            <a:r>
              <a:rPr lang="en-GB" sz="2400" dirty="0"/>
              <a:t>of the initial shock</a:t>
            </a:r>
          </a:p>
        </p:txBody>
      </p:sp>
    </p:spTree>
    <p:extLst>
      <p:ext uri="{BB962C8B-B14F-4D97-AF65-F5344CB8AC3E}">
        <p14:creationId xmlns:p14="http://schemas.microsoft.com/office/powerpoint/2010/main" val="125973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D096B-915D-479C-9726-6957D69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Systemic risk in the Irish banking sector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8C18B-6AB4-4948-B140-8DD73412A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2114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05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B432-08D3-244C-AB8C-84E4AB65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risk and systemic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DFF7-1CDB-6A41-AB59-90DA02C9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Value-at-risk (</a:t>
            </a:r>
            <a:r>
              <a:rPr lang="en-GB" u="sng" dirty="0" err="1"/>
              <a:t>VaR</a:t>
            </a:r>
            <a:r>
              <a:rPr lang="en-GB" u="sng" dirty="0"/>
              <a:t>) </a:t>
            </a:r>
          </a:p>
          <a:p>
            <a:r>
              <a:rPr lang="en-GB" dirty="0"/>
              <a:t>Measures how </a:t>
            </a:r>
            <a:r>
              <a:rPr lang="en-GB" dirty="0">
                <a:solidFill>
                  <a:schemeClr val="accent3"/>
                </a:solidFill>
              </a:rPr>
              <a:t>individually risky </a:t>
            </a:r>
            <a:r>
              <a:rPr lang="en-GB" dirty="0"/>
              <a:t>a bank is</a:t>
            </a:r>
          </a:p>
          <a:p>
            <a:r>
              <a:rPr lang="en-US" dirty="0"/>
              <a:t>Calculate the size of the losses in the value of its equity in the worst 5% of the weeks during a two-year period.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∆</a:t>
            </a:r>
            <a:r>
              <a:rPr lang="en-GB" u="sng" dirty="0" err="1"/>
              <a:t>CoVaR</a:t>
            </a:r>
            <a:r>
              <a:rPr lang="en-GB" u="sng" dirty="0"/>
              <a:t> </a:t>
            </a:r>
          </a:p>
          <a:p>
            <a:r>
              <a:rPr lang="en-GB" dirty="0"/>
              <a:t>Measures </a:t>
            </a:r>
            <a:r>
              <a:rPr lang="en-GB" dirty="0">
                <a:solidFill>
                  <a:schemeClr val="accent3"/>
                </a:solidFill>
              </a:rPr>
              <a:t>systemic</a:t>
            </a:r>
            <a:r>
              <a:rPr lang="en-GB" dirty="0"/>
              <a:t> risk of banking sector</a:t>
            </a:r>
          </a:p>
          <a:p>
            <a:r>
              <a:rPr lang="en-US" dirty="0"/>
              <a:t>Calculate by how much the value at risk of the banking sector changes when one particular bank is under distress.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6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9D5152-2BEA-4A81-9D59-CF2227158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548" y="439387"/>
            <a:ext cx="11228894" cy="1063133"/>
          </a:xfrm>
        </p:spPr>
        <p:txBody>
          <a:bodyPr>
            <a:normAutofit/>
          </a:bodyPr>
          <a:lstStyle/>
          <a:p>
            <a:r>
              <a:rPr lang="en-GB" sz="2400" dirty="0"/>
              <a:t>The transition from traditional to modern banking in Ireland increased the </a:t>
            </a:r>
            <a:r>
              <a:rPr lang="en-GB" sz="2400" dirty="0" err="1"/>
              <a:t>VaR</a:t>
            </a:r>
            <a:r>
              <a:rPr lang="en-GB" sz="2400" dirty="0"/>
              <a:t> in 2 of the major banks. ∆</a:t>
            </a:r>
            <a:r>
              <a:rPr lang="en-GB" sz="2400" dirty="0" err="1"/>
              <a:t>CoVaR</a:t>
            </a:r>
            <a:r>
              <a:rPr lang="en-GB" sz="2400" dirty="0"/>
              <a:t> increased in all 3 banks. And see how positively associated they 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A9870-5CD1-7541-93A9-590F17BE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8" y="1171283"/>
            <a:ext cx="8455231" cy="55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B432-08D3-244C-AB8C-84E4AB65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Irish banks and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DFF7-1CDB-6A41-AB59-90DA02C9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dirty="0"/>
              <a:t>Strategic complementarities amplified the financial shock from abroad causing credit to construction and housing sectors to fall by 48% between 2008-2010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Propagation to the real economy led to a fall in residential property prices in Dublin of 35%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By early 2009, the private equity of all 3 banks had been almost wiped out</a:t>
            </a:r>
          </a:p>
        </p:txBody>
      </p:sp>
    </p:spTree>
    <p:extLst>
      <p:ext uri="{BB962C8B-B14F-4D97-AF65-F5344CB8AC3E}">
        <p14:creationId xmlns:p14="http://schemas.microsoft.com/office/powerpoint/2010/main" val="122784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B432-08D3-244C-AB8C-84E4AB65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policy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DFF7-1CDB-6A41-AB59-90DA02C9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To attenuate the amplification if the externalities involved are large.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Central bank lending to banks.  Requires collateral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Government bail out banks through loans or recapitalizations that more or less explicitly nationalize the banks. Requires trust that banks remain economically solvent. </a:t>
            </a:r>
          </a:p>
          <a:p>
            <a:pPr marL="285750" indent="-28575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71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61118-C465-44C1-98C3-78D0D3B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More euro-area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4C21-1F2E-423F-83D6-6BD5D5C3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Credit boom as all banks lend more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House prices rise and fall quickly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1B1B1B"/>
                </a:solidFill>
              </a:rPr>
              <a:t>The financial crash and systemic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597" y="5121033"/>
            <a:ext cx="9426806" cy="564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dirty="0">
                <a:solidFill>
                  <a:srgbClr val="1B1B1B"/>
                </a:solidFill>
              </a:rPr>
              <a:t>Section 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1086"/>
          <a:stretch/>
        </p:blipFill>
        <p:spPr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credit boom in Spain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0BDFB-850C-C74D-A54E-C43D5A46EFED}"/>
              </a:ext>
            </a:extLst>
          </p:cNvPr>
          <p:cNvSpPr txBox="1"/>
          <p:nvPr/>
        </p:nvSpPr>
        <p:spPr>
          <a:xfrm>
            <a:off x="8712167" y="6382089"/>
            <a:ext cx="337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Santos, T. (2012) The Spanish Banking Crisis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92D0F-8F09-AA44-ADAE-52B4FE38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398" y="1442242"/>
            <a:ext cx="8001204" cy="49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 prices </a:t>
            </a:r>
            <a:r>
              <a:rPr lang="en-US" dirty="0"/>
              <a:t>in Spain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0BDFB-850C-C74D-A54E-C43D5A46EFED}"/>
              </a:ext>
            </a:extLst>
          </p:cNvPr>
          <p:cNvSpPr txBox="1"/>
          <p:nvPr/>
        </p:nvSpPr>
        <p:spPr>
          <a:xfrm>
            <a:off x="8440318" y="6354375"/>
            <a:ext cx="337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Santos, T. (2012) The Spanish Banking Crisis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FAE9A-EC0B-0746-94AD-2ECEFE46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87" y="1384503"/>
            <a:ext cx="8589233" cy="49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prices in periphery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01F7C-3ABA-D949-AB8C-890D0CF9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50" y="1371600"/>
            <a:ext cx="8106699" cy="4658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ED76E-1D4F-9442-98B8-0A0A516F4D2F}"/>
              </a:ext>
            </a:extLst>
          </p:cNvPr>
          <p:cNvSpPr txBox="1"/>
          <p:nvPr/>
        </p:nvSpPr>
        <p:spPr>
          <a:xfrm>
            <a:off x="3828806" y="6354375"/>
            <a:ext cx="8105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Baldwin </a:t>
            </a:r>
            <a:r>
              <a:rPr lang="en-US" sz="1200" i="1" dirty="0" err="1"/>
              <a:t>Giavazzi</a:t>
            </a:r>
            <a:r>
              <a:rPr lang="en-US" sz="1200" i="1" dirty="0"/>
              <a:t> (2015) “The Eurozone Crisis: A Consensus View of the Causes and a Few Possible Remedies” CEPR Press</a:t>
            </a:r>
          </a:p>
        </p:txBody>
      </p:sp>
    </p:spTree>
    <p:extLst>
      <p:ext uri="{BB962C8B-B14F-4D97-AF65-F5344CB8AC3E}">
        <p14:creationId xmlns:p14="http://schemas.microsoft.com/office/powerpoint/2010/main" val="350705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boom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D76E-1D4F-9442-98B8-0A0A516F4D2F}"/>
              </a:ext>
            </a:extLst>
          </p:cNvPr>
          <p:cNvSpPr txBox="1"/>
          <p:nvPr/>
        </p:nvSpPr>
        <p:spPr>
          <a:xfrm>
            <a:off x="4989003" y="6369734"/>
            <a:ext cx="720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Meghir</a:t>
            </a:r>
            <a:r>
              <a:rPr lang="en-US" sz="1200" i="1" dirty="0"/>
              <a:t>, </a:t>
            </a:r>
            <a:r>
              <a:rPr lang="en-US" sz="1200" i="1" dirty="0" err="1"/>
              <a:t>Pissarides</a:t>
            </a:r>
            <a:r>
              <a:rPr lang="en-US" sz="1200" i="1" dirty="0"/>
              <a:t>, </a:t>
            </a:r>
            <a:r>
              <a:rPr lang="en-US" sz="1200" i="1" dirty="0" err="1"/>
              <a:t>Vayanos</a:t>
            </a:r>
            <a:r>
              <a:rPr lang="en-US" sz="1200" i="1" dirty="0"/>
              <a:t>, </a:t>
            </a:r>
            <a:r>
              <a:rPr lang="en-US" sz="1200" i="1" dirty="0" err="1"/>
              <a:t>Vettas</a:t>
            </a:r>
            <a:r>
              <a:rPr lang="en-US" sz="1200" i="1" dirty="0"/>
              <a:t> (201x) Beyond Austerity: Reforming the Greek Economy, MIT Press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62C3A-A85B-B247-843B-659A45E4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22" y="1297147"/>
            <a:ext cx="9243355" cy="50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0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on Greek deposits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C9768-9C50-0440-9796-A9F43BC8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5" y="1421736"/>
            <a:ext cx="9621342" cy="4707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987DC-7454-AD45-919D-49E659057BB9}"/>
              </a:ext>
            </a:extLst>
          </p:cNvPr>
          <p:cNvSpPr txBox="1"/>
          <p:nvPr/>
        </p:nvSpPr>
        <p:spPr>
          <a:xfrm>
            <a:off x="4989003" y="6369734"/>
            <a:ext cx="720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Meghir</a:t>
            </a:r>
            <a:r>
              <a:rPr lang="en-US" sz="1200" i="1" dirty="0"/>
              <a:t>, </a:t>
            </a:r>
            <a:r>
              <a:rPr lang="en-US" sz="1200" i="1" dirty="0" err="1"/>
              <a:t>Pissarides</a:t>
            </a:r>
            <a:r>
              <a:rPr lang="en-US" sz="1200" i="1" dirty="0"/>
              <a:t>, </a:t>
            </a:r>
            <a:r>
              <a:rPr lang="en-US" sz="1200" i="1" dirty="0" err="1"/>
              <a:t>Vayanos</a:t>
            </a:r>
            <a:r>
              <a:rPr lang="en-US" sz="1200" i="1" dirty="0"/>
              <a:t>, </a:t>
            </a:r>
            <a:r>
              <a:rPr lang="en-US" sz="1200" i="1" dirty="0" err="1"/>
              <a:t>Vettas</a:t>
            </a:r>
            <a:r>
              <a:rPr lang="en-US" sz="1200" i="1" dirty="0"/>
              <a:t> (201x) Beyond Austerity: Reforming the Greek Economy, MIT Press</a:t>
            </a:r>
          </a:p>
        </p:txBody>
      </p:sp>
    </p:spTree>
    <p:extLst>
      <p:ext uri="{BB962C8B-B14F-4D97-AF65-F5344CB8AC3E}">
        <p14:creationId xmlns:p14="http://schemas.microsoft.com/office/powerpoint/2010/main" val="125070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loans and fire sales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987DC-7454-AD45-919D-49E659057BB9}"/>
              </a:ext>
            </a:extLst>
          </p:cNvPr>
          <p:cNvSpPr txBox="1"/>
          <p:nvPr/>
        </p:nvSpPr>
        <p:spPr>
          <a:xfrm>
            <a:off x="4989003" y="6369734"/>
            <a:ext cx="720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Meghir</a:t>
            </a:r>
            <a:r>
              <a:rPr lang="en-US" sz="1200" i="1" dirty="0"/>
              <a:t>, </a:t>
            </a:r>
            <a:r>
              <a:rPr lang="en-US" sz="1200" i="1" dirty="0" err="1"/>
              <a:t>Pissarides</a:t>
            </a:r>
            <a:r>
              <a:rPr lang="en-US" sz="1200" i="1" dirty="0"/>
              <a:t>, </a:t>
            </a:r>
            <a:r>
              <a:rPr lang="en-US" sz="1200" i="1" dirty="0" err="1"/>
              <a:t>Vayanos</a:t>
            </a:r>
            <a:r>
              <a:rPr lang="en-US" sz="1200" i="1" dirty="0"/>
              <a:t>, </a:t>
            </a:r>
            <a:r>
              <a:rPr lang="en-US" sz="1200" i="1" dirty="0" err="1"/>
              <a:t>Vettas</a:t>
            </a:r>
            <a:r>
              <a:rPr lang="en-US" sz="1200" i="1" dirty="0"/>
              <a:t> (201x) Beyond Austerity: Reforming the Greek Economy, MIT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5221D-5F92-0B4C-AD51-F465B0FA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6" y="1183495"/>
            <a:ext cx="10563890" cy="49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5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0" y="417384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30" y="974035"/>
            <a:ext cx="4805691" cy="5400261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342900" indent="-342900"/>
            <a:r>
              <a:rPr lang="en-US" sz="2400" dirty="0"/>
              <a:t>The actions of traditional banks are </a:t>
            </a:r>
            <a:r>
              <a:rPr lang="en-US" sz="2400" dirty="0">
                <a:solidFill>
                  <a:schemeClr val="accent3"/>
                </a:solidFill>
              </a:rPr>
              <a:t>strategic substitutes </a:t>
            </a:r>
            <a:r>
              <a:rPr lang="en-US" sz="2400" dirty="0"/>
              <a:t>with a downwards sloping BR curve. Hence, there is </a:t>
            </a:r>
            <a:r>
              <a:rPr lang="en-US" sz="2400" dirty="0">
                <a:solidFill>
                  <a:schemeClr val="accent3"/>
                </a:solidFill>
              </a:rPr>
              <a:t>attenuation</a:t>
            </a:r>
            <a:r>
              <a:rPr lang="en-US" sz="2400" dirty="0"/>
              <a:t> after an initial shock to the financial system</a:t>
            </a:r>
          </a:p>
          <a:p>
            <a:pPr marL="342900" indent="-342900"/>
            <a:r>
              <a:rPr lang="en-US" sz="2400" dirty="0"/>
              <a:t>Modern banks, on the other hand, have upwards sloping BR curves. </a:t>
            </a:r>
            <a:r>
              <a:rPr lang="en-US" sz="2400" dirty="0">
                <a:solidFill>
                  <a:schemeClr val="accent3"/>
                </a:solidFill>
              </a:rPr>
              <a:t>Fire sales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3"/>
                </a:solidFill>
              </a:rPr>
              <a:t>liquidity spirals </a:t>
            </a:r>
            <a:r>
              <a:rPr lang="en-US" sz="2400" dirty="0"/>
              <a:t>cause their lending choices to </a:t>
            </a:r>
            <a:r>
              <a:rPr lang="en-US" sz="2400" dirty="0">
                <a:solidFill>
                  <a:schemeClr val="accent3"/>
                </a:solidFill>
              </a:rPr>
              <a:t>be strategic complements</a:t>
            </a:r>
          </a:p>
          <a:p>
            <a:pPr marL="342900" indent="-342900"/>
            <a:r>
              <a:rPr lang="en-US" sz="2400" dirty="0">
                <a:solidFill>
                  <a:schemeClr val="accent3"/>
                </a:solidFill>
              </a:rPr>
              <a:t>Multiplicity</a:t>
            </a:r>
            <a:r>
              <a:rPr lang="en-US" sz="2400" dirty="0"/>
              <a:t> can move the economy to a stable depressed-lending equilibrium</a:t>
            </a:r>
          </a:p>
          <a:p>
            <a:pPr marL="342900" indent="-342900"/>
            <a:r>
              <a:rPr lang="en-US" sz="2400" dirty="0"/>
              <a:t>The Irish banking sector is an example of systemic risk where the crisis spilled over into the real economy through a </a:t>
            </a:r>
            <a:r>
              <a:rPr lang="en-US" sz="2400" dirty="0">
                <a:solidFill>
                  <a:schemeClr val="accent3"/>
                </a:solidFill>
              </a:rPr>
              <a:t>general-equilibrium propagation</a:t>
            </a:r>
            <a:r>
              <a:rPr lang="en-US" sz="2400" dirty="0"/>
              <a:t> of the initial shock</a:t>
            </a:r>
          </a:p>
          <a:p>
            <a:pPr marL="342900" indent="-342900"/>
            <a:r>
              <a:rPr lang="en-US" sz="2400" dirty="0"/>
              <a:t>This led to large falls in Ireland’s lending and house prices and causing a deep recession</a:t>
            </a: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6" b="12704"/>
          <a:stretch/>
        </p:blipFill>
        <p:spPr>
          <a:xfrm>
            <a:off x="7709770" y="1815320"/>
            <a:ext cx="4141760" cy="414176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608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61118-C465-44C1-98C3-78D0D3B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Strategic complementarities, amplification, multiplicity, and pecuniary 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4C21-1F2E-423F-83D6-6BD5D5C3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060695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Modern financial markets depend critically on how each individual market participant reacts to the behaviour of others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The combination of capital misallocation, reliance on wholesale funding and the rise of modern banks has led to a financial system that is prone to instability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Adverse feedback loops amplify initial exogenous shocks so seemingly small events can have large changes in credit and asset prices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If these amplifying forces are sufficiently strong, multiple equilibria can arise such that the system self-generates systemic risk</a:t>
            </a:r>
          </a:p>
        </p:txBody>
      </p:sp>
    </p:spTree>
    <p:extLst>
      <p:ext uri="{BB962C8B-B14F-4D97-AF65-F5344CB8AC3E}">
        <p14:creationId xmlns:p14="http://schemas.microsoft.com/office/powerpoint/2010/main" val="1652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A model of strategic interactions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49149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Choices of one bank as a function of the choices of others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Best response </a:t>
            </a:r>
            <a:r>
              <a:rPr lang="en-US" sz="2400" dirty="0"/>
              <a:t>functions for lending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Traditional bank decreases lending whenever others increase their average lending: there are fewer good projects needing financing.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BR curve is </a:t>
            </a:r>
            <a:r>
              <a:rPr lang="en-US" sz="2400" dirty="0">
                <a:solidFill>
                  <a:schemeClr val="accent3"/>
                </a:solidFill>
              </a:rPr>
              <a:t>downward sloping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Actions are </a:t>
            </a:r>
            <a:r>
              <a:rPr lang="en-US" sz="2400" dirty="0">
                <a:solidFill>
                  <a:schemeClr val="accent3"/>
                </a:solidFill>
              </a:rPr>
              <a:t>strategic substitutes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7D0D9-42CA-A349-8D49-845D0DBD022D}"/>
              </a:ext>
            </a:extLst>
          </p:cNvPr>
          <p:cNvGrpSpPr/>
          <p:nvPr/>
        </p:nvGrpSpPr>
        <p:grpSpPr>
          <a:xfrm>
            <a:off x="5486400" y="1167850"/>
            <a:ext cx="6335420" cy="5359596"/>
            <a:chOff x="1589259" y="1338146"/>
            <a:chExt cx="6550248" cy="52138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209CDF-F71E-C048-BF15-16DF42F5ED0E}"/>
                </a:ext>
              </a:extLst>
            </p:cNvPr>
            <p:cNvSpPr/>
            <p:nvPr/>
          </p:nvSpPr>
          <p:spPr>
            <a:xfrm rot="943181">
              <a:off x="5078908" y="1846208"/>
              <a:ext cx="3060599" cy="1546876"/>
            </a:xfrm>
            <a:custGeom>
              <a:avLst/>
              <a:gdLst>
                <a:gd name="connsiteX0" fmla="*/ 3393989 w 3393989"/>
                <a:gd name="connsiteY0" fmla="*/ 749644 h 749644"/>
                <a:gd name="connsiteX1" fmla="*/ 2644346 w 3393989"/>
                <a:gd name="connsiteY1" fmla="*/ 444844 h 749644"/>
                <a:gd name="connsiteX2" fmla="*/ 988541 w 3393989"/>
                <a:gd name="connsiteY2" fmla="*/ 304800 h 749644"/>
                <a:gd name="connsiteX3" fmla="*/ 0 w 3393989"/>
                <a:gd name="connsiteY3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989" h="749644">
                  <a:moveTo>
                    <a:pt x="3393989" y="749644"/>
                  </a:moveTo>
                  <a:cubicBezTo>
                    <a:pt x="3219621" y="634314"/>
                    <a:pt x="3045254" y="518985"/>
                    <a:pt x="2644346" y="444844"/>
                  </a:cubicBezTo>
                  <a:cubicBezTo>
                    <a:pt x="2243438" y="370703"/>
                    <a:pt x="1429265" y="378941"/>
                    <a:pt x="988541" y="304800"/>
                  </a:cubicBezTo>
                  <a:cubicBezTo>
                    <a:pt x="547817" y="230659"/>
                    <a:pt x="273908" y="115329"/>
                    <a:pt x="0" y="0"/>
                  </a:cubicBezTo>
                </a:path>
              </a:pathLst>
            </a:cu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C3D11C5-6DA5-8341-A29A-71D11FE55F1E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D17632-E79D-7D46-841C-D38696B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338146"/>
              <a:ext cx="0" cy="4576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324C59-B95F-4B40-8CD0-DB934FA3C00D}"/>
                </a:ext>
              </a:extLst>
            </p:cNvPr>
            <p:cNvSpPr txBox="1"/>
            <p:nvPr/>
          </p:nvSpPr>
          <p:spPr>
            <a:xfrm>
              <a:off x="6542070" y="5967194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7EA681-7DBC-F746-A213-8507ECF3CEBD}"/>
                </a:ext>
              </a:extLst>
            </p:cNvPr>
            <p:cNvSpPr txBox="1"/>
            <p:nvPr/>
          </p:nvSpPr>
          <p:spPr>
            <a:xfrm>
              <a:off x="1589259" y="1441145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36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Equilibrium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49149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For simplicity, assume all other banks’ lending choice is identical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</a:t>
            </a:r>
            <a:r>
              <a:rPr lang="en-US" sz="2400" i="1" dirty="0"/>
              <a:t>O,</a:t>
            </a:r>
            <a:r>
              <a:rPr lang="en-US" sz="2400" dirty="0"/>
              <a:t> the individual bank’s BR coincides with the market BR, at the 45</a:t>
            </a:r>
            <a:r>
              <a:rPr lang="en-US" sz="2400" baseline="30000" dirty="0"/>
              <a:t>o</a:t>
            </a:r>
            <a:r>
              <a:rPr lang="en-US" sz="2400" dirty="0"/>
              <a:t> line as all identical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an </a:t>
            </a:r>
            <a:r>
              <a:rPr lang="en-US" sz="2400" dirty="0">
                <a:solidFill>
                  <a:schemeClr val="accent3"/>
                </a:solidFill>
              </a:rPr>
              <a:t>equilibrium</a:t>
            </a:r>
            <a:r>
              <a:rPr lang="en-US" sz="2400" dirty="0"/>
              <a:t> in that every single participant chooses to do what the group is also doing</a:t>
            </a:r>
          </a:p>
          <a:p>
            <a:pPr lvl="0"/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D9D4D-F30A-7B4C-9D28-778503A02FC8}"/>
              </a:ext>
            </a:extLst>
          </p:cNvPr>
          <p:cNvGrpSpPr/>
          <p:nvPr/>
        </p:nvGrpSpPr>
        <p:grpSpPr>
          <a:xfrm>
            <a:off x="5486400" y="1167850"/>
            <a:ext cx="6335420" cy="5359596"/>
            <a:chOff x="1589259" y="1338146"/>
            <a:chExt cx="6550248" cy="52138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2872095-4CCD-E647-8307-F0F20176FB62}"/>
                </a:ext>
              </a:extLst>
            </p:cNvPr>
            <p:cNvSpPr/>
            <p:nvPr/>
          </p:nvSpPr>
          <p:spPr>
            <a:xfrm rot="943181">
              <a:off x="5078908" y="1846208"/>
              <a:ext cx="3060599" cy="1546876"/>
            </a:xfrm>
            <a:custGeom>
              <a:avLst/>
              <a:gdLst>
                <a:gd name="connsiteX0" fmla="*/ 3393989 w 3393989"/>
                <a:gd name="connsiteY0" fmla="*/ 749644 h 749644"/>
                <a:gd name="connsiteX1" fmla="*/ 2644346 w 3393989"/>
                <a:gd name="connsiteY1" fmla="*/ 444844 h 749644"/>
                <a:gd name="connsiteX2" fmla="*/ 988541 w 3393989"/>
                <a:gd name="connsiteY2" fmla="*/ 304800 h 749644"/>
                <a:gd name="connsiteX3" fmla="*/ 0 w 3393989"/>
                <a:gd name="connsiteY3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989" h="749644">
                  <a:moveTo>
                    <a:pt x="3393989" y="749644"/>
                  </a:moveTo>
                  <a:cubicBezTo>
                    <a:pt x="3219621" y="634314"/>
                    <a:pt x="3045254" y="518985"/>
                    <a:pt x="2644346" y="444844"/>
                  </a:cubicBezTo>
                  <a:cubicBezTo>
                    <a:pt x="2243438" y="370703"/>
                    <a:pt x="1429265" y="378941"/>
                    <a:pt x="988541" y="304800"/>
                  </a:cubicBezTo>
                  <a:cubicBezTo>
                    <a:pt x="547817" y="230659"/>
                    <a:pt x="273908" y="115329"/>
                    <a:pt x="0" y="0"/>
                  </a:cubicBezTo>
                </a:path>
              </a:pathLst>
            </a:cu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EDC220-2A0F-D048-943A-F1CD5358CB6E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C22A543-E1CD-A54F-BC96-5057EB0DB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338146"/>
              <a:ext cx="0" cy="4576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FCA68A-9AAF-0A45-91AD-76396240D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979955-892E-7B45-B202-6DCCA2BB6E14}"/>
                </a:ext>
              </a:extLst>
            </p:cNvPr>
            <p:cNvSpPr txBox="1"/>
            <p:nvPr/>
          </p:nvSpPr>
          <p:spPr>
            <a:xfrm>
              <a:off x="6542070" y="5967194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B09733-E685-4445-92CE-FCE762FAB863}"/>
                </a:ext>
              </a:extLst>
            </p:cNvPr>
            <p:cNvSpPr txBox="1"/>
            <p:nvPr/>
          </p:nvSpPr>
          <p:spPr>
            <a:xfrm>
              <a:off x="1589259" y="1441145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B3753F-3BB3-074C-9B61-7313B22199D3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BFEF86-0DFA-7742-AA15-A5DB6CB59E99}"/>
                </a:ext>
              </a:extLst>
            </p:cNvPr>
            <p:cNvSpPr txBox="1"/>
            <p:nvPr/>
          </p:nvSpPr>
          <p:spPr>
            <a:xfrm>
              <a:off x="6346909" y="222919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36B74C-6904-AE4B-9FD9-37E1FE338A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1387" y="2536968"/>
              <a:ext cx="57821" cy="3357076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BB995DDC-A4E7-EC40-A416-C5F398B660BE}"/>
                </a:ext>
              </a:extLst>
            </p:cNvPr>
            <p:cNvSpPr/>
            <p:nvPr/>
          </p:nvSpPr>
          <p:spPr>
            <a:xfrm rot="791197">
              <a:off x="3147282" y="5718385"/>
              <a:ext cx="406049" cy="299269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39B3DD-C919-3F4E-97D2-6C1681EC63E4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50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After a shock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Shock: banks become better aware of risks or investors give less funding.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Cut lending.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Shift the BR curve </a:t>
            </a:r>
            <a:r>
              <a:rPr lang="en-GB" sz="2400" dirty="0">
                <a:solidFill>
                  <a:schemeClr val="accent3"/>
                </a:solidFill>
              </a:rPr>
              <a:t>downwards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Others cut lending (45</a:t>
            </a:r>
            <a:r>
              <a:rPr lang="en-US" sz="2400" baseline="30000" dirty="0"/>
              <a:t>o</a:t>
            </a:r>
            <a:r>
              <a:rPr lang="en-US" sz="2400" dirty="0"/>
              <a:t> line)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43EB56-4FBA-5D49-B1E7-0494C0E4234A}"/>
              </a:ext>
            </a:extLst>
          </p:cNvPr>
          <p:cNvGrpSpPr/>
          <p:nvPr/>
        </p:nvGrpSpPr>
        <p:grpSpPr>
          <a:xfrm>
            <a:off x="5486400" y="1167850"/>
            <a:ext cx="6335420" cy="5359596"/>
            <a:chOff x="1589259" y="1338146"/>
            <a:chExt cx="6550248" cy="52138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835374-67F7-9F4A-825A-21B7C1D0E929}"/>
                </a:ext>
              </a:extLst>
            </p:cNvPr>
            <p:cNvSpPr txBox="1"/>
            <p:nvPr/>
          </p:nvSpPr>
          <p:spPr>
            <a:xfrm>
              <a:off x="5911669" y="6007893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CB9ACB0-0D56-DE40-9AE7-327CA039F0B9}"/>
                </a:ext>
              </a:extLst>
            </p:cNvPr>
            <p:cNvSpPr/>
            <p:nvPr/>
          </p:nvSpPr>
          <p:spPr>
            <a:xfrm rot="943181">
              <a:off x="5078908" y="1846208"/>
              <a:ext cx="3060599" cy="1546876"/>
            </a:xfrm>
            <a:custGeom>
              <a:avLst/>
              <a:gdLst>
                <a:gd name="connsiteX0" fmla="*/ 3393989 w 3393989"/>
                <a:gd name="connsiteY0" fmla="*/ 749644 h 749644"/>
                <a:gd name="connsiteX1" fmla="*/ 2644346 w 3393989"/>
                <a:gd name="connsiteY1" fmla="*/ 444844 h 749644"/>
                <a:gd name="connsiteX2" fmla="*/ 988541 w 3393989"/>
                <a:gd name="connsiteY2" fmla="*/ 304800 h 749644"/>
                <a:gd name="connsiteX3" fmla="*/ 0 w 3393989"/>
                <a:gd name="connsiteY3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989" h="749644">
                  <a:moveTo>
                    <a:pt x="3393989" y="749644"/>
                  </a:moveTo>
                  <a:cubicBezTo>
                    <a:pt x="3219621" y="634314"/>
                    <a:pt x="3045254" y="518985"/>
                    <a:pt x="2644346" y="444844"/>
                  </a:cubicBezTo>
                  <a:cubicBezTo>
                    <a:pt x="2243438" y="370703"/>
                    <a:pt x="1429265" y="378941"/>
                    <a:pt x="988541" y="304800"/>
                  </a:cubicBezTo>
                  <a:cubicBezTo>
                    <a:pt x="547817" y="230659"/>
                    <a:pt x="273908" y="115329"/>
                    <a:pt x="0" y="0"/>
                  </a:cubicBezTo>
                </a:path>
              </a:pathLst>
            </a:cu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E5B024-11E1-7146-9C08-34E854B9423F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EDABD0-4043-0D48-8DB1-80E03DCD2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338146"/>
              <a:ext cx="0" cy="4576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201C59-D158-234C-B068-C5B1BDD02E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CE750-45E5-1F4D-993D-E9D67EAA9FA4}"/>
                </a:ext>
              </a:extLst>
            </p:cNvPr>
            <p:cNvSpPr txBox="1"/>
            <p:nvPr/>
          </p:nvSpPr>
          <p:spPr>
            <a:xfrm>
              <a:off x="6542070" y="5967194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7F7997-541D-D442-B0C2-F3F2B3EEA0DD}"/>
                </a:ext>
              </a:extLst>
            </p:cNvPr>
            <p:cNvSpPr txBox="1"/>
            <p:nvPr/>
          </p:nvSpPr>
          <p:spPr>
            <a:xfrm>
              <a:off x="1589259" y="1441145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29DE7F-48DA-9D46-A206-7783C451183A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B38449-E5F3-274F-95C0-7C77922C7D1D}"/>
                </a:ext>
              </a:extLst>
            </p:cNvPr>
            <p:cNvSpPr txBox="1"/>
            <p:nvPr/>
          </p:nvSpPr>
          <p:spPr>
            <a:xfrm>
              <a:off x="6546995" y="2819691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A1FC005-DF43-7D43-869E-87CC6F70F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5283" y="3210324"/>
              <a:ext cx="6232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4401C-2A7F-534D-9990-B8E923241E9A}"/>
                </a:ext>
              </a:extLst>
            </p:cNvPr>
            <p:cNvSpPr txBox="1"/>
            <p:nvPr/>
          </p:nvSpPr>
          <p:spPr>
            <a:xfrm>
              <a:off x="6346909" y="222919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C8ECEBA-B803-C846-8497-3FA71C52B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8823" y="6029546"/>
              <a:ext cx="6645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7CECA7-2FE3-F346-AD3B-44F67C0EA75B}"/>
                </a:ext>
              </a:extLst>
            </p:cNvPr>
            <p:cNvSpPr/>
            <p:nvPr/>
          </p:nvSpPr>
          <p:spPr>
            <a:xfrm rot="943181">
              <a:off x="4786405" y="2356288"/>
              <a:ext cx="3060599" cy="1546876"/>
            </a:xfrm>
            <a:custGeom>
              <a:avLst/>
              <a:gdLst>
                <a:gd name="connsiteX0" fmla="*/ 3393989 w 3393989"/>
                <a:gd name="connsiteY0" fmla="*/ 749644 h 749644"/>
                <a:gd name="connsiteX1" fmla="*/ 2644346 w 3393989"/>
                <a:gd name="connsiteY1" fmla="*/ 444844 h 749644"/>
                <a:gd name="connsiteX2" fmla="*/ 988541 w 3393989"/>
                <a:gd name="connsiteY2" fmla="*/ 304800 h 749644"/>
                <a:gd name="connsiteX3" fmla="*/ 0 w 3393989"/>
                <a:gd name="connsiteY3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989" h="749644">
                  <a:moveTo>
                    <a:pt x="3393989" y="749644"/>
                  </a:moveTo>
                  <a:cubicBezTo>
                    <a:pt x="3219621" y="634314"/>
                    <a:pt x="3045254" y="518985"/>
                    <a:pt x="2644346" y="444844"/>
                  </a:cubicBezTo>
                  <a:cubicBezTo>
                    <a:pt x="2243438" y="370703"/>
                    <a:pt x="1429265" y="378941"/>
                    <a:pt x="988541" y="304800"/>
                  </a:cubicBezTo>
                  <a:cubicBezTo>
                    <a:pt x="547817" y="230659"/>
                    <a:pt x="273908" y="115329"/>
                    <a:pt x="0" y="0"/>
                  </a:cubicBezTo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4EFA93E-F77E-2247-8E50-0645AF2D62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1387" y="2536968"/>
              <a:ext cx="57821" cy="3357076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3C09CE47-12D8-C846-A87B-404BF5044FDD}"/>
                </a:ext>
              </a:extLst>
            </p:cNvPr>
            <p:cNvSpPr/>
            <p:nvPr/>
          </p:nvSpPr>
          <p:spPr>
            <a:xfrm rot="791197">
              <a:off x="3147282" y="5718385"/>
              <a:ext cx="406049" cy="299269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74576-7C4E-9641-8BDB-B2462E450584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513419-9FE1-DA4F-9188-C594D0DD7722}"/>
                </a:ext>
              </a:extLst>
            </p:cNvPr>
            <p:cNvCxnSpPr>
              <a:cxnSpLocks/>
            </p:cNvCxnSpPr>
            <p:nvPr/>
          </p:nvCxnSpPr>
          <p:spPr>
            <a:xfrm>
              <a:off x="6551387" y="2643726"/>
              <a:ext cx="0" cy="5586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DD31628-AB65-6C48-9700-DDCD58DDC5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5162" y="3230180"/>
              <a:ext cx="33661" cy="26845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02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After a shock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But now individual bank wants to lend more.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Get </a:t>
            </a:r>
            <a:r>
              <a:rPr lang="en-US" sz="2400" dirty="0">
                <a:solidFill>
                  <a:schemeClr val="accent3"/>
                </a:solidFill>
              </a:rPr>
              <a:t>attenuation</a:t>
            </a:r>
            <a:r>
              <a:rPr lang="en-US" sz="2400" dirty="0"/>
              <a:t> of initial shock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Cobweb: then want to lower, then want to raise it, and so on…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Equilibrium moves from </a:t>
            </a:r>
            <a:r>
              <a:rPr lang="en-US" sz="2400" i="1" dirty="0"/>
              <a:t>O</a:t>
            </a:r>
            <a:r>
              <a:rPr lang="en-US" sz="2400" dirty="0"/>
              <a:t> to </a:t>
            </a:r>
            <a:r>
              <a:rPr lang="en-US" sz="2400" i="1" dirty="0"/>
              <a:t>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Both </a:t>
            </a:r>
            <a:r>
              <a:rPr lang="en-US" sz="2400" i="1" dirty="0"/>
              <a:t>O </a:t>
            </a:r>
            <a:r>
              <a:rPr lang="en-US" sz="2400" dirty="0"/>
              <a:t>and </a:t>
            </a:r>
            <a:r>
              <a:rPr lang="en-US" sz="2400" i="1" dirty="0"/>
              <a:t>H</a:t>
            </a:r>
            <a:r>
              <a:rPr lang="en-US" sz="2400" dirty="0"/>
              <a:t> are stable equilibriums and shocks only lead to moderate changes due to attenuation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43EB56-4FBA-5D49-B1E7-0494C0E4234A}"/>
              </a:ext>
            </a:extLst>
          </p:cNvPr>
          <p:cNvGrpSpPr/>
          <p:nvPr/>
        </p:nvGrpSpPr>
        <p:grpSpPr>
          <a:xfrm>
            <a:off x="5486400" y="1167850"/>
            <a:ext cx="6335420" cy="5359596"/>
            <a:chOff x="1589259" y="1338146"/>
            <a:chExt cx="6550248" cy="52138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835374-67F7-9F4A-825A-21B7C1D0E929}"/>
                </a:ext>
              </a:extLst>
            </p:cNvPr>
            <p:cNvSpPr txBox="1"/>
            <p:nvPr/>
          </p:nvSpPr>
          <p:spPr>
            <a:xfrm>
              <a:off x="5911669" y="6007893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CB9ACB0-0D56-DE40-9AE7-327CA039F0B9}"/>
                </a:ext>
              </a:extLst>
            </p:cNvPr>
            <p:cNvSpPr/>
            <p:nvPr/>
          </p:nvSpPr>
          <p:spPr>
            <a:xfrm rot="943181">
              <a:off x="5078908" y="1846208"/>
              <a:ext cx="3060599" cy="1546876"/>
            </a:xfrm>
            <a:custGeom>
              <a:avLst/>
              <a:gdLst>
                <a:gd name="connsiteX0" fmla="*/ 3393989 w 3393989"/>
                <a:gd name="connsiteY0" fmla="*/ 749644 h 749644"/>
                <a:gd name="connsiteX1" fmla="*/ 2644346 w 3393989"/>
                <a:gd name="connsiteY1" fmla="*/ 444844 h 749644"/>
                <a:gd name="connsiteX2" fmla="*/ 988541 w 3393989"/>
                <a:gd name="connsiteY2" fmla="*/ 304800 h 749644"/>
                <a:gd name="connsiteX3" fmla="*/ 0 w 3393989"/>
                <a:gd name="connsiteY3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989" h="749644">
                  <a:moveTo>
                    <a:pt x="3393989" y="749644"/>
                  </a:moveTo>
                  <a:cubicBezTo>
                    <a:pt x="3219621" y="634314"/>
                    <a:pt x="3045254" y="518985"/>
                    <a:pt x="2644346" y="444844"/>
                  </a:cubicBezTo>
                  <a:cubicBezTo>
                    <a:pt x="2243438" y="370703"/>
                    <a:pt x="1429265" y="378941"/>
                    <a:pt x="988541" y="304800"/>
                  </a:cubicBezTo>
                  <a:cubicBezTo>
                    <a:pt x="547817" y="230659"/>
                    <a:pt x="273908" y="115329"/>
                    <a:pt x="0" y="0"/>
                  </a:cubicBezTo>
                </a:path>
              </a:pathLst>
            </a:cu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E5B024-11E1-7146-9C08-34E854B9423F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EDABD0-4043-0D48-8DB1-80E03DCD2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338146"/>
              <a:ext cx="0" cy="4576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201C59-D158-234C-B068-C5B1BDD02E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CE750-45E5-1F4D-993D-E9D67EAA9FA4}"/>
                </a:ext>
              </a:extLst>
            </p:cNvPr>
            <p:cNvSpPr txBox="1"/>
            <p:nvPr/>
          </p:nvSpPr>
          <p:spPr>
            <a:xfrm>
              <a:off x="6542070" y="5967194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7F7997-541D-D442-B0C2-F3F2B3EEA0DD}"/>
                </a:ext>
              </a:extLst>
            </p:cNvPr>
            <p:cNvSpPr txBox="1"/>
            <p:nvPr/>
          </p:nvSpPr>
          <p:spPr>
            <a:xfrm>
              <a:off x="1589259" y="1441145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29DE7F-48DA-9D46-A206-7783C451183A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B38449-E5F3-274F-95C0-7C77922C7D1D}"/>
                </a:ext>
              </a:extLst>
            </p:cNvPr>
            <p:cNvSpPr txBox="1"/>
            <p:nvPr/>
          </p:nvSpPr>
          <p:spPr>
            <a:xfrm>
              <a:off x="6546995" y="2819691"/>
              <a:ext cx="72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shock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A1FC005-DF43-7D43-869E-87CC6F70F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5283" y="3210324"/>
              <a:ext cx="6232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4EC9385-026F-C84D-B333-90B8D4533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5283" y="2902650"/>
              <a:ext cx="5903" cy="3076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AF4DC8-636B-EC4E-8290-0A21D23EFA11}"/>
                </a:ext>
              </a:extLst>
            </p:cNvPr>
            <p:cNvCxnSpPr>
              <a:cxnSpLocks/>
            </p:cNvCxnSpPr>
            <p:nvPr/>
          </p:nvCxnSpPr>
          <p:spPr>
            <a:xfrm>
              <a:off x="5857586" y="2932078"/>
              <a:ext cx="32484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8D55C0-BDEE-104C-8206-5CAD694C2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736" y="2923050"/>
              <a:ext cx="1" cy="1810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7616C0-B408-EB41-B068-D27A20E31DD6}"/>
                </a:ext>
              </a:extLst>
            </p:cNvPr>
            <p:cNvSpPr txBox="1"/>
            <p:nvPr/>
          </p:nvSpPr>
          <p:spPr>
            <a:xfrm>
              <a:off x="5857265" y="2634809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4401C-2A7F-534D-9990-B8E923241E9A}"/>
                </a:ext>
              </a:extLst>
            </p:cNvPr>
            <p:cNvSpPr txBox="1"/>
            <p:nvPr/>
          </p:nvSpPr>
          <p:spPr>
            <a:xfrm>
              <a:off x="6346909" y="222919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C8ECEBA-B803-C846-8497-3FA71C52B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8823" y="6029546"/>
              <a:ext cx="6645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4A765D1-0C70-844A-B8DD-E6E6525D0D23}"/>
                </a:ext>
              </a:extLst>
            </p:cNvPr>
            <p:cNvCxnSpPr>
              <a:cxnSpLocks/>
            </p:cNvCxnSpPr>
            <p:nvPr/>
          </p:nvCxnSpPr>
          <p:spPr>
            <a:xfrm>
              <a:off x="5927503" y="5831219"/>
              <a:ext cx="211808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B63A45-81CE-7746-9317-BAC473FCC857}"/>
                </a:ext>
              </a:extLst>
            </p:cNvPr>
            <p:cNvSpPr txBox="1"/>
            <p:nvPr/>
          </p:nvSpPr>
          <p:spPr>
            <a:xfrm>
              <a:off x="5774177" y="5483094"/>
              <a:ext cx="14015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</a:rPr>
                <a:t>attenuation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7CECA7-2FE3-F346-AD3B-44F67C0EA75B}"/>
                </a:ext>
              </a:extLst>
            </p:cNvPr>
            <p:cNvSpPr/>
            <p:nvPr/>
          </p:nvSpPr>
          <p:spPr>
            <a:xfrm rot="943181">
              <a:off x="4786405" y="2356288"/>
              <a:ext cx="3060599" cy="1546876"/>
            </a:xfrm>
            <a:custGeom>
              <a:avLst/>
              <a:gdLst>
                <a:gd name="connsiteX0" fmla="*/ 3393989 w 3393989"/>
                <a:gd name="connsiteY0" fmla="*/ 749644 h 749644"/>
                <a:gd name="connsiteX1" fmla="*/ 2644346 w 3393989"/>
                <a:gd name="connsiteY1" fmla="*/ 444844 h 749644"/>
                <a:gd name="connsiteX2" fmla="*/ 988541 w 3393989"/>
                <a:gd name="connsiteY2" fmla="*/ 304800 h 749644"/>
                <a:gd name="connsiteX3" fmla="*/ 0 w 3393989"/>
                <a:gd name="connsiteY3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989" h="749644">
                  <a:moveTo>
                    <a:pt x="3393989" y="749644"/>
                  </a:moveTo>
                  <a:cubicBezTo>
                    <a:pt x="3219621" y="634314"/>
                    <a:pt x="3045254" y="518985"/>
                    <a:pt x="2644346" y="444844"/>
                  </a:cubicBezTo>
                  <a:cubicBezTo>
                    <a:pt x="2243438" y="370703"/>
                    <a:pt x="1429265" y="378941"/>
                    <a:pt x="988541" y="304800"/>
                  </a:cubicBezTo>
                  <a:cubicBezTo>
                    <a:pt x="547817" y="230659"/>
                    <a:pt x="273908" y="115329"/>
                    <a:pt x="0" y="0"/>
                  </a:cubicBezTo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4EFA93E-F77E-2247-8E50-0645AF2D62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1387" y="2536968"/>
              <a:ext cx="57821" cy="3357076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DBB62D-009A-A14C-96F8-AB1CE917DBBE}"/>
                </a:ext>
              </a:extLst>
            </p:cNvPr>
            <p:cNvSpPr/>
            <p:nvPr/>
          </p:nvSpPr>
          <p:spPr>
            <a:xfrm>
              <a:off x="6011744" y="2956363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3C09CE47-12D8-C846-A87B-404BF5044FDD}"/>
                </a:ext>
              </a:extLst>
            </p:cNvPr>
            <p:cNvSpPr/>
            <p:nvPr/>
          </p:nvSpPr>
          <p:spPr>
            <a:xfrm rot="791197">
              <a:off x="3147282" y="5718385"/>
              <a:ext cx="406049" cy="299269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74576-7C4E-9641-8BDB-B2462E450584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513419-9FE1-DA4F-9188-C594D0DD7722}"/>
                </a:ext>
              </a:extLst>
            </p:cNvPr>
            <p:cNvCxnSpPr>
              <a:cxnSpLocks/>
            </p:cNvCxnSpPr>
            <p:nvPr/>
          </p:nvCxnSpPr>
          <p:spPr>
            <a:xfrm>
              <a:off x="6551387" y="2643726"/>
              <a:ext cx="0" cy="5586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DD31628-AB65-6C48-9700-DDCD58DDC5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5162" y="3230180"/>
              <a:ext cx="33661" cy="268459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436D943-9536-7946-87C3-B489D29601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9170" y="3035985"/>
              <a:ext cx="50020" cy="2878785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Modern banks: upward sloping BR curve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Due to rapid growth, modern banks are under-capitalized so their leverage ratio is already at the regulatory limit.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Hence, falls in their tradable asset prices causes them to shrink their balance sheets by shedding assets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the entire financial sector is selling assets simultaneously, there is little market liquidity. </a:t>
            </a:r>
            <a:r>
              <a:rPr lang="en-US" sz="2400" dirty="0">
                <a:solidFill>
                  <a:schemeClr val="accent3"/>
                </a:solidFill>
              </a:rPr>
              <a:t>Fire sales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Since each bank anticipates that all other banks will be selling, each will have an incentive to sell first causing fast drops in asset prices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A3FE19-7B8E-A947-AC39-79CD3C3981CE}"/>
              </a:ext>
            </a:extLst>
          </p:cNvPr>
          <p:cNvGrpSpPr/>
          <p:nvPr/>
        </p:nvGrpSpPr>
        <p:grpSpPr>
          <a:xfrm>
            <a:off x="5486399" y="1421027"/>
            <a:ext cx="6362551" cy="5016843"/>
            <a:chOff x="1589258" y="1685688"/>
            <a:chExt cx="6453812" cy="48606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D562D14-A886-2244-8962-F81159D54FB5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A34602B-125B-394C-8E5C-2B3C00C81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690690"/>
              <a:ext cx="1" cy="422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E45E65-823A-6846-A5ED-86ACDB67B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7E0678-1F0F-8748-A2D8-09423B4FDEA8}"/>
                </a:ext>
              </a:extLst>
            </p:cNvPr>
            <p:cNvSpPr txBox="1"/>
            <p:nvPr/>
          </p:nvSpPr>
          <p:spPr>
            <a:xfrm>
              <a:off x="6558689" y="5961521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5F5B2A-218C-7848-8A54-B13E125E4923}"/>
                </a:ext>
              </a:extLst>
            </p:cNvPr>
            <p:cNvSpPr txBox="1"/>
            <p:nvPr/>
          </p:nvSpPr>
          <p:spPr>
            <a:xfrm>
              <a:off x="1589258" y="1685688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41C25-D6E6-8043-9BA5-705DDDD06AD7}"/>
                </a:ext>
              </a:extLst>
            </p:cNvPr>
            <p:cNvSpPr txBox="1"/>
            <p:nvPr/>
          </p:nvSpPr>
          <p:spPr>
            <a:xfrm>
              <a:off x="6326586" y="224047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E8C1838-5270-3649-8A97-7E0263246713}"/>
                </a:ext>
              </a:extLst>
            </p:cNvPr>
            <p:cNvSpPr/>
            <p:nvPr/>
          </p:nvSpPr>
          <p:spPr>
            <a:xfrm>
              <a:off x="3169086" y="2521197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E635C3E-16BF-2D44-9EDE-F3E4FA2CBA62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D136FC5-C211-074F-8804-5997E9099408}"/>
                </a:ext>
              </a:extLst>
            </p:cNvPr>
            <p:cNvSpPr/>
            <p:nvPr/>
          </p:nvSpPr>
          <p:spPr>
            <a:xfrm rot="791197">
              <a:off x="3143958" y="5718001"/>
              <a:ext cx="406049" cy="328411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B8AE3A-F96F-F54A-81D1-9E8CFCBD2375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168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GB" sz="4400" dirty="0"/>
              <a:t>Modern banks: upward sloping BR curve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asset prices reduce </a:t>
            </a:r>
            <a:r>
              <a:rPr lang="en-US" sz="2400" dirty="0">
                <a:solidFill>
                  <a:schemeClr val="accent3"/>
                </a:solidFill>
              </a:rPr>
              <a:t>funding liquidity</a:t>
            </a:r>
            <a:r>
              <a:rPr lang="en-US" sz="2400" dirty="0"/>
              <a:t> due to two spirals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3"/>
                </a:solidFill>
              </a:rPr>
              <a:t>losses spiral</a:t>
            </a:r>
            <a:r>
              <a:rPr lang="en-US" sz="2400" dirty="0"/>
              <a:t>, where decreases in collateral value lead to cuts in funding and loans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3"/>
                </a:solidFill>
              </a:rPr>
              <a:t>margins spiral</a:t>
            </a:r>
            <a:r>
              <a:rPr lang="en-US" sz="2400" dirty="0"/>
              <a:t>, where a fall in collateral value causes lenders to raise margins in anticipation of a fire sale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two spirals mean that when average actions increase, the participant chooses a more aggressive action. Actions are now </a:t>
            </a:r>
            <a:r>
              <a:rPr lang="en-US" sz="2400" dirty="0">
                <a:solidFill>
                  <a:schemeClr val="accent3"/>
                </a:solidFill>
              </a:rPr>
              <a:t>strategic complements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27E8B7-7D68-344F-98CF-EA367D49398C}"/>
              </a:ext>
            </a:extLst>
          </p:cNvPr>
          <p:cNvGrpSpPr/>
          <p:nvPr/>
        </p:nvGrpSpPr>
        <p:grpSpPr>
          <a:xfrm>
            <a:off x="5486399" y="1421027"/>
            <a:ext cx="6362551" cy="5016843"/>
            <a:chOff x="1589258" y="1685688"/>
            <a:chExt cx="6453812" cy="486060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9FF49E-8B0B-CD44-B8A2-8DD056B04503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35" y="5914771"/>
              <a:ext cx="4859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6FF5A46-9554-B648-A70A-846F95ED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1690690"/>
              <a:ext cx="1" cy="422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4AB42BD-6A7C-6F47-9640-3C9D65010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6035" y="2183034"/>
              <a:ext cx="3757979" cy="3731737"/>
            </a:xfrm>
            <a:prstGeom prst="straightConnector1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247D82-7CD7-3741-885F-7BD7235E9501}"/>
                </a:ext>
              </a:extLst>
            </p:cNvPr>
            <p:cNvSpPr txBox="1"/>
            <p:nvPr/>
          </p:nvSpPr>
          <p:spPr>
            <a:xfrm>
              <a:off x="6558689" y="5961521"/>
              <a:ext cx="1484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other banks’</a:t>
              </a:r>
            </a:p>
            <a:p>
              <a:r>
                <a:rPr lang="en-US" sz="1600" dirty="0"/>
                <a:t>lending choice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89A9FF-5DAA-7A45-9BE7-EFF227396A59}"/>
                </a:ext>
              </a:extLst>
            </p:cNvPr>
            <p:cNvSpPr txBox="1"/>
            <p:nvPr/>
          </p:nvSpPr>
          <p:spPr>
            <a:xfrm>
              <a:off x="1589258" y="1685688"/>
              <a:ext cx="1566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Individual bank’s</a:t>
              </a:r>
            </a:p>
            <a:p>
              <a:r>
                <a:rPr lang="en-US" sz="1600" dirty="0"/>
                <a:t> lending choice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76A06F-AF65-BB4D-A8E9-0410D727256E}"/>
                </a:ext>
              </a:extLst>
            </p:cNvPr>
            <p:cNvSpPr txBox="1"/>
            <p:nvPr/>
          </p:nvSpPr>
          <p:spPr>
            <a:xfrm>
              <a:off x="6326586" y="224047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9B6B34F-E0B6-4D48-B6D3-5C949180B9B1}"/>
                </a:ext>
              </a:extLst>
            </p:cNvPr>
            <p:cNvSpPr/>
            <p:nvPr/>
          </p:nvSpPr>
          <p:spPr>
            <a:xfrm>
              <a:off x="3169086" y="2521197"/>
              <a:ext cx="3708046" cy="2148076"/>
            </a:xfrm>
            <a:custGeom>
              <a:avLst/>
              <a:gdLst>
                <a:gd name="connsiteX0" fmla="*/ 0 w 3586162"/>
                <a:gd name="connsiteY0" fmla="*/ 1557338 h 1557338"/>
                <a:gd name="connsiteX1" fmla="*/ 1371600 w 3586162"/>
                <a:gd name="connsiteY1" fmla="*/ 1328738 h 1557338"/>
                <a:gd name="connsiteX2" fmla="*/ 1914525 w 3586162"/>
                <a:gd name="connsiteY2" fmla="*/ 371475 h 1557338"/>
                <a:gd name="connsiteX3" fmla="*/ 3586162 w 3586162"/>
                <a:gd name="connsiteY3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162" h="1557338">
                  <a:moveTo>
                    <a:pt x="0" y="1557338"/>
                  </a:moveTo>
                  <a:cubicBezTo>
                    <a:pt x="526256" y="1541860"/>
                    <a:pt x="1052513" y="1526382"/>
                    <a:pt x="1371600" y="1328738"/>
                  </a:cubicBezTo>
                  <a:cubicBezTo>
                    <a:pt x="1690687" y="1131094"/>
                    <a:pt x="1545431" y="592931"/>
                    <a:pt x="1914525" y="371475"/>
                  </a:cubicBezTo>
                  <a:cubicBezTo>
                    <a:pt x="2283619" y="150019"/>
                    <a:pt x="2934890" y="75009"/>
                    <a:pt x="3586162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430ED0-E0FA-0240-BF4A-7B48D87D109D}"/>
                </a:ext>
              </a:extLst>
            </p:cNvPr>
            <p:cNvSpPr/>
            <p:nvPr/>
          </p:nvSpPr>
          <p:spPr>
            <a:xfrm>
              <a:off x="6474932" y="2495745"/>
              <a:ext cx="134276" cy="123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66A218A5-8D83-4D47-B721-DFA0D4B62A6D}"/>
                </a:ext>
              </a:extLst>
            </p:cNvPr>
            <p:cNvSpPr/>
            <p:nvPr/>
          </p:nvSpPr>
          <p:spPr>
            <a:xfrm rot="791197">
              <a:off x="3143958" y="5718001"/>
              <a:ext cx="406049" cy="328411"/>
            </a:xfrm>
            <a:prstGeom prst="arc">
              <a:avLst>
                <a:gd name="adj1" fmla="val 15823507"/>
                <a:gd name="adj2" fmla="val 1875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86DB12-A598-B34B-AA6A-E1B0F681243E}"/>
                </a:ext>
              </a:extLst>
            </p:cNvPr>
            <p:cNvSpPr txBox="1"/>
            <p:nvPr/>
          </p:nvSpPr>
          <p:spPr>
            <a:xfrm>
              <a:off x="3486879" y="5696875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45</a:t>
              </a:r>
              <a:r>
                <a:rPr lang="en-US" sz="1000" baseline="300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23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1516</Words>
  <Application>Microsoft Macintosh PowerPoint</Application>
  <PresentationFormat>Widescreen</PresentationFormat>
  <Paragraphs>194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 crash-course on the euro crisis</vt:lpstr>
      <vt:lpstr>The financial crash and systemic risk</vt:lpstr>
      <vt:lpstr>Strategic complementarities, amplification, multiplicity, and pecuniary externalities</vt:lpstr>
      <vt:lpstr>A model of strategic interactions</vt:lpstr>
      <vt:lpstr>Equilibrium</vt:lpstr>
      <vt:lpstr>After a shock</vt:lpstr>
      <vt:lpstr>After a shock</vt:lpstr>
      <vt:lpstr>Modern banks: upward sloping BR curve</vt:lpstr>
      <vt:lpstr>Modern banks: upward sloping BR curve</vt:lpstr>
      <vt:lpstr>Shock with modern banks</vt:lpstr>
      <vt:lpstr>Amplification and liquidity spirals</vt:lpstr>
      <vt:lpstr>Multiple equilibrium</vt:lpstr>
      <vt:lpstr>Pecuniary externalities and systemic risk</vt:lpstr>
      <vt:lpstr>Systemic risk in the Irish banking sector</vt:lpstr>
      <vt:lpstr>Individual risk and systemic risk</vt:lpstr>
      <vt:lpstr>PowerPoint Presentation</vt:lpstr>
      <vt:lpstr>Irish banks and housing</vt:lpstr>
      <vt:lpstr>What can policy do?</vt:lpstr>
      <vt:lpstr>More euro-area data</vt:lpstr>
      <vt:lpstr>The credit boom in Spain</vt:lpstr>
      <vt:lpstr>House prices in Spain</vt:lpstr>
      <vt:lpstr>House prices in periphery</vt:lpstr>
      <vt:lpstr>Credit boom</vt:lpstr>
      <vt:lpstr>Run on Greek deposits</vt:lpstr>
      <vt:lpstr>Bad loans and fire sales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crash-course on the euro crisis</dc:title>
  <dc:creator>Lyu,K (pgt)</dc:creator>
  <cp:lastModifiedBy>Kaman Lyu</cp:lastModifiedBy>
  <cp:revision>39</cp:revision>
  <dcterms:created xsi:type="dcterms:W3CDTF">2019-08-14T16:19:54Z</dcterms:created>
  <dcterms:modified xsi:type="dcterms:W3CDTF">2019-08-20T03:29:25Z</dcterms:modified>
</cp:coreProperties>
</file>