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78" r:id="rId5"/>
    <p:sldId id="288" r:id="rId6"/>
    <p:sldId id="290" r:id="rId7"/>
    <p:sldId id="300" r:id="rId8"/>
    <p:sldId id="291" r:id="rId9"/>
    <p:sldId id="292" r:id="rId10"/>
    <p:sldId id="294" r:id="rId11"/>
    <p:sldId id="293" r:id="rId12"/>
    <p:sldId id="295" r:id="rId13"/>
    <p:sldId id="296" r:id="rId14"/>
    <p:sldId id="297" r:id="rId15"/>
    <p:sldId id="298" r:id="rId16"/>
    <p:sldId id="286" r:id="rId17"/>
    <p:sldId id="299" r:id="rId18"/>
    <p:sldId id="269" r:id="rId19"/>
    <p:sldId id="312" r:id="rId20"/>
    <p:sldId id="309" r:id="rId21"/>
    <p:sldId id="311" r:id="rId22"/>
    <p:sldId id="314" r:id="rId23"/>
    <p:sldId id="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u,K (pgt)" initials="L(" lastIdx="1" clrIdx="0">
    <p:extLst>
      <p:ext uri="{19B8F6BF-5375-455C-9EA6-DF929625EA0E}">
        <p15:presenceInfo xmlns:p15="http://schemas.microsoft.com/office/powerpoint/2012/main" userId="S::K.Liang@lse.ac.uk::220f9ceb-4686-4139-bd70-ccacfb205272" providerId="AD"/>
      </p:ext>
    </p:extLst>
  </p:cmAuthor>
  <p:cmAuthor id="2" name="Kaman Liang" initials="KL" lastIdx="2" clrIdx="1">
    <p:extLst>
      <p:ext uri="{19B8F6BF-5375-455C-9EA6-DF929625EA0E}">
        <p15:presenceInfo xmlns:p15="http://schemas.microsoft.com/office/powerpoint/2012/main" userId="9d29889e1914782b" providerId="Windows Live"/>
      </p:ext>
    </p:extLst>
  </p:cmAuthor>
  <p:cmAuthor id="3" name="Kaman Lyu" initials="KL" lastIdx="3" clrIdx="2">
    <p:extLst>
      <p:ext uri="{19B8F6BF-5375-455C-9EA6-DF929625EA0E}">
        <p15:presenceInfo xmlns:p15="http://schemas.microsoft.com/office/powerpoint/2012/main" userId="Kaman Ly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151" autoAdjust="0"/>
    <p:restoredTop sz="94660"/>
  </p:normalViewPr>
  <p:slideViewPr>
    <p:cSldViewPr snapToGrid="0">
      <p:cViewPr varScale="1">
        <p:scale>
          <a:sx n="97" d="100"/>
          <a:sy n="97" d="100"/>
        </p:scale>
        <p:origin x="216" y="5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77B3DF-18CE-4EE1-BE02-9280FA712CF9}" type="doc">
      <dgm:prSet loTypeId="urn:microsoft.com/office/officeart/2016/7/layout/RepeatingBendingProcessNew" loCatId="process" qsTypeId="urn:microsoft.com/office/officeart/2005/8/quickstyle/simple1" qsCatId="simple" csTypeId="urn:microsoft.com/office/officeart/2005/8/colors/colorful3" csCatId="colorful" phldr="1"/>
      <dgm:spPr/>
      <dgm:t>
        <a:bodyPr/>
        <a:lstStyle/>
        <a:p>
          <a:endParaRPr lang="en-GB"/>
        </a:p>
      </dgm:t>
    </dgm:pt>
    <dgm:pt modelId="{6357DB9B-21F5-4846-BAFF-5121ACDE7BFB}">
      <dgm:prSet phldrT="[Text]"/>
      <dgm:spPr/>
      <dgm:t>
        <a:bodyPr/>
        <a:lstStyle/>
        <a:p>
          <a:r>
            <a:rPr lang="en-GB" dirty="0"/>
            <a:t>In 2009, Greece admitted to have been under-reporting their level of public debt and deficits</a:t>
          </a:r>
        </a:p>
      </dgm:t>
    </dgm:pt>
    <dgm:pt modelId="{A5AA68C5-CA6A-4C97-BAE8-3FE7B0723D72}" type="parTrans" cxnId="{F769F101-8CF4-4330-B9E7-777475F000CB}">
      <dgm:prSet/>
      <dgm:spPr/>
      <dgm:t>
        <a:bodyPr/>
        <a:lstStyle/>
        <a:p>
          <a:endParaRPr lang="en-GB"/>
        </a:p>
      </dgm:t>
    </dgm:pt>
    <dgm:pt modelId="{CBB4C442-0ACD-4350-8B7D-14C3A89A8154}" type="sibTrans" cxnId="{F769F101-8CF4-4330-B9E7-777475F000CB}">
      <dgm:prSet/>
      <dgm:spPr/>
      <dgm:t>
        <a:bodyPr/>
        <a:lstStyle/>
        <a:p>
          <a:endParaRPr lang="en-GB"/>
        </a:p>
      </dgm:t>
    </dgm:pt>
    <dgm:pt modelId="{75FD1D38-8CE6-494A-ABC9-1043BF1C2DE1}">
      <dgm:prSet phldrT="[Text]"/>
      <dgm:spPr/>
      <dgm:t>
        <a:bodyPr/>
        <a:lstStyle/>
        <a:p>
          <a:r>
            <a:rPr lang="en-GB" dirty="0"/>
            <a:t>The perceived capacity of the Greek government to pay its debts is now lower, and this publicity triggered a revision in the beliefs of the creditors </a:t>
          </a:r>
        </a:p>
      </dgm:t>
    </dgm:pt>
    <dgm:pt modelId="{11A21109-278A-499E-83C6-0C92BE39521B}" type="parTrans" cxnId="{6A3B5AF9-ED83-4784-BA49-7B8DF303B05D}">
      <dgm:prSet/>
      <dgm:spPr/>
      <dgm:t>
        <a:bodyPr/>
        <a:lstStyle/>
        <a:p>
          <a:endParaRPr lang="en-GB"/>
        </a:p>
      </dgm:t>
    </dgm:pt>
    <dgm:pt modelId="{53A99E4E-A03F-41BD-A875-AEC1DC42BDBD}" type="sibTrans" cxnId="{6A3B5AF9-ED83-4784-BA49-7B8DF303B05D}">
      <dgm:prSet/>
      <dgm:spPr/>
      <dgm:t>
        <a:bodyPr/>
        <a:lstStyle/>
        <a:p>
          <a:endParaRPr lang="en-GB"/>
        </a:p>
      </dgm:t>
    </dgm:pt>
    <dgm:pt modelId="{E63A3B95-8562-4DAE-B3BB-32276F06540E}">
      <dgm:prSet phldrT="[Text]"/>
      <dgm:spPr/>
      <dgm:t>
        <a:bodyPr/>
        <a:lstStyle/>
        <a:p>
          <a:r>
            <a:rPr lang="en-GB" dirty="0"/>
            <a:t>In 2010, the 10-year Greek sovereign debt was 4.5%. By 2012, it was 26%.</a:t>
          </a:r>
        </a:p>
      </dgm:t>
    </dgm:pt>
    <dgm:pt modelId="{188A5601-D856-4F92-B30D-3AFED4208E82}" type="parTrans" cxnId="{EAFF5113-4AFB-4B13-9D8E-234000E20D5F}">
      <dgm:prSet/>
      <dgm:spPr/>
      <dgm:t>
        <a:bodyPr/>
        <a:lstStyle/>
        <a:p>
          <a:endParaRPr lang="en-GB"/>
        </a:p>
      </dgm:t>
    </dgm:pt>
    <dgm:pt modelId="{412CBE0C-A95D-49FA-9A6A-5E40405AAD71}" type="sibTrans" cxnId="{EAFF5113-4AFB-4B13-9D8E-234000E20D5F}">
      <dgm:prSet/>
      <dgm:spPr/>
      <dgm:t>
        <a:bodyPr/>
        <a:lstStyle/>
        <a:p>
          <a:endParaRPr lang="en-GB"/>
        </a:p>
      </dgm:t>
    </dgm:pt>
    <dgm:pt modelId="{6B901599-4AD8-40E1-A09B-4100108A192C}" type="pres">
      <dgm:prSet presAssocID="{3477B3DF-18CE-4EE1-BE02-9280FA712CF9}" presName="Name0" presStyleCnt="0">
        <dgm:presLayoutVars>
          <dgm:dir/>
          <dgm:resizeHandles val="exact"/>
        </dgm:presLayoutVars>
      </dgm:prSet>
      <dgm:spPr/>
    </dgm:pt>
    <dgm:pt modelId="{BED43A1C-AC64-4F5C-BD80-4B90F49799C2}" type="pres">
      <dgm:prSet presAssocID="{6357DB9B-21F5-4846-BAFF-5121ACDE7BFB}" presName="node" presStyleLbl="node1" presStyleIdx="0" presStyleCnt="3">
        <dgm:presLayoutVars>
          <dgm:bulletEnabled val="1"/>
        </dgm:presLayoutVars>
      </dgm:prSet>
      <dgm:spPr/>
    </dgm:pt>
    <dgm:pt modelId="{937868F6-3E76-4330-BC8B-5FF3195C7C35}" type="pres">
      <dgm:prSet presAssocID="{CBB4C442-0ACD-4350-8B7D-14C3A89A8154}" presName="sibTrans" presStyleLbl="sibTrans1D1" presStyleIdx="0" presStyleCnt="2"/>
      <dgm:spPr/>
    </dgm:pt>
    <dgm:pt modelId="{7AEB1017-0E41-465D-84BE-6D8149A39732}" type="pres">
      <dgm:prSet presAssocID="{CBB4C442-0ACD-4350-8B7D-14C3A89A8154}" presName="connectorText" presStyleLbl="sibTrans1D1" presStyleIdx="0" presStyleCnt="2"/>
      <dgm:spPr/>
    </dgm:pt>
    <dgm:pt modelId="{AB14C375-F678-4E0D-A643-B3ABDF65771F}" type="pres">
      <dgm:prSet presAssocID="{75FD1D38-8CE6-494A-ABC9-1043BF1C2DE1}" presName="node" presStyleLbl="node1" presStyleIdx="1" presStyleCnt="3">
        <dgm:presLayoutVars>
          <dgm:bulletEnabled val="1"/>
        </dgm:presLayoutVars>
      </dgm:prSet>
      <dgm:spPr/>
    </dgm:pt>
    <dgm:pt modelId="{2C522263-40A3-4529-B3F5-A32D01F0B7BF}" type="pres">
      <dgm:prSet presAssocID="{53A99E4E-A03F-41BD-A875-AEC1DC42BDBD}" presName="sibTrans" presStyleLbl="sibTrans1D1" presStyleIdx="1" presStyleCnt="2"/>
      <dgm:spPr/>
    </dgm:pt>
    <dgm:pt modelId="{163E1E2C-E624-44C6-8807-81968E214826}" type="pres">
      <dgm:prSet presAssocID="{53A99E4E-A03F-41BD-A875-AEC1DC42BDBD}" presName="connectorText" presStyleLbl="sibTrans1D1" presStyleIdx="1" presStyleCnt="2"/>
      <dgm:spPr/>
    </dgm:pt>
    <dgm:pt modelId="{B89D38E8-D1CE-4CC6-97B6-2F9314645068}" type="pres">
      <dgm:prSet presAssocID="{E63A3B95-8562-4DAE-B3BB-32276F06540E}" presName="node" presStyleLbl="node1" presStyleIdx="2" presStyleCnt="3">
        <dgm:presLayoutVars>
          <dgm:bulletEnabled val="1"/>
        </dgm:presLayoutVars>
      </dgm:prSet>
      <dgm:spPr/>
    </dgm:pt>
  </dgm:ptLst>
  <dgm:cxnLst>
    <dgm:cxn modelId="{F769F101-8CF4-4330-B9E7-777475F000CB}" srcId="{3477B3DF-18CE-4EE1-BE02-9280FA712CF9}" destId="{6357DB9B-21F5-4846-BAFF-5121ACDE7BFB}" srcOrd="0" destOrd="0" parTransId="{A5AA68C5-CA6A-4C97-BAE8-3FE7B0723D72}" sibTransId="{CBB4C442-0ACD-4350-8B7D-14C3A89A8154}"/>
    <dgm:cxn modelId="{51864E02-5015-4460-ABF7-A38449F4C57A}" type="presOf" srcId="{6357DB9B-21F5-4846-BAFF-5121ACDE7BFB}" destId="{BED43A1C-AC64-4F5C-BD80-4B90F49799C2}" srcOrd="0" destOrd="0" presId="urn:microsoft.com/office/officeart/2016/7/layout/RepeatingBendingProcessNew"/>
    <dgm:cxn modelId="{EAFF5113-4AFB-4B13-9D8E-234000E20D5F}" srcId="{3477B3DF-18CE-4EE1-BE02-9280FA712CF9}" destId="{E63A3B95-8562-4DAE-B3BB-32276F06540E}" srcOrd="2" destOrd="0" parTransId="{188A5601-D856-4F92-B30D-3AFED4208E82}" sibTransId="{412CBE0C-A95D-49FA-9A6A-5E40405AAD71}"/>
    <dgm:cxn modelId="{627ECD28-AF2E-4491-B0E7-1B100701BB1D}" type="presOf" srcId="{CBB4C442-0ACD-4350-8B7D-14C3A89A8154}" destId="{7AEB1017-0E41-465D-84BE-6D8149A39732}" srcOrd="1" destOrd="0" presId="urn:microsoft.com/office/officeart/2016/7/layout/RepeatingBendingProcessNew"/>
    <dgm:cxn modelId="{EEF5BD5E-929C-40E4-8648-DBE3753B818E}" type="presOf" srcId="{75FD1D38-8CE6-494A-ABC9-1043BF1C2DE1}" destId="{AB14C375-F678-4E0D-A643-B3ABDF65771F}" srcOrd="0" destOrd="0" presId="urn:microsoft.com/office/officeart/2016/7/layout/RepeatingBendingProcessNew"/>
    <dgm:cxn modelId="{ABE0835F-ACCF-47A1-BF87-1D84942455AF}" type="presOf" srcId="{53A99E4E-A03F-41BD-A875-AEC1DC42BDBD}" destId="{2C522263-40A3-4529-B3F5-A32D01F0B7BF}" srcOrd="0" destOrd="0" presId="urn:microsoft.com/office/officeart/2016/7/layout/RepeatingBendingProcessNew"/>
    <dgm:cxn modelId="{2F56AB80-773D-46B5-9F82-924688878DCA}" type="presOf" srcId="{3477B3DF-18CE-4EE1-BE02-9280FA712CF9}" destId="{6B901599-4AD8-40E1-A09B-4100108A192C}" srcOrd="0" destOrd="0" presId="urn:microsoft.com/office/officeart/2016/7/layout/RepeatingBendingProcessNew"/>
    <dgm:cxn modelId="{BF4CEDBE-5B3D-4390-BC2E-3D19DE73FF88}" type="presOf" srcId="{E63A3B95-8562-4DAE-B3BB-32276F06540E}" destId="{B89D38E8-D1CE-4CC6-97B6-2F9314645068}" srcOrd="0" destOrd="0" presId="urn:microsoft.com/office/officeart/2016/7/layout/RepeatingBendingProcessNew"/>
    <dgm:cxn modelId="{DA18DEDB-62D4-4DF1-AE39-475D118D224D}" type="presOf" srcId="{53A99E4E-A03F-41BD-A875-AEC1DC42BDBD}" destId="{163E1E2C-E624-44C6-8807-81968E214826}" srcOrd="1" destOrd="0" presId="urn:microsoft.com/office/officeart/2016/7/layout/RepeatingBendingProcessNew"/>
    <dgm:cxn modelId="{3E52F0E8-7547-46F7-BB7A-4719759A8463}" type="presOf" srcId="{CBB4C442-0ACD-4350-8B7D-14C3A89A8154}" destId="{937868F6-3E76-4330-BC8B-5FF3195C7C35}" srcOrd="0" destOrd="0" presId="urn:microsoft.com/office/officeart/2016/7/layout/RepeatingBendingProcessNew"/>
    <dgm:cxn modelId="{6A3B5AF9-ED83-4784-BA49-7B8DF303B05D}" srcId="{3477B3DF-18CE-4EE1-BE02-9280FA712CF9}" destId="{75FD1D38-8CE6-494A-ABC9-1043BF1C2DE1}" srcOrd="1" destOrd="0" parTransId="{11A21109-278A-499E-83C6-0C92BE39521B}" sibTransId="{53A99E4E-A03F-41BD-A875-AEC1DC42BDBD}"/>
    <dgm:cxn modelId="{E5AA08C6-86A9-4044-A5DE-9CE922707F19}" type="presParOf" srcId="{6B901599-4AD8-40E1-A09B-4100108A192C}" destId="{BED43A1C-AC64-4F5C-BD80-4B90F49799C2}" srcOrd="0" destOrd="0" presId="urn:microsoft.com/office/officeart/2016/7/layout/RepeatingBendingProcessNew"/>
    <dgm:cxn modelId="{0ABCBFE3-58F3-4A96-80A1-A750C539E1D4}" type="presParOf" srcId="{6B901599-4AD8-40E1-A09B-4100108A192C}" destId="{937868F6-3E76-4330-BC8B-5FF3195C7C35}" srcOrd="1" destOrd="0" presId="urn:microsoft.com/office/officeart/2016/7/layout/RepeatingBendingProcessNew"/>
    <dgm:cxn modelId="{2B2CB0E5-14EC-4597-9BAE-59E2905F8162}" type="presParOf" srcId="{937868F6-3E76-4330-BC8B-5FF3195C7C35}" destId="{7AEB1017-0E41-465D-84BE-6D8149A39732}" srcOrd="0" destOrd="0" presId="urn:microsoft.com/office/officeart/2016/7/layout/RepeatingBendingProcessNew"/>
    <dgm:cxn modelId="{831E78FA-D661-4EE7-B7E1-8D1F0485A9CA}" type="presParOf" srcId="{6B901599-4AD8-40E1-A09B-4100108A192C}" destId="{AB14C375-F678-4E0D-A643-B3ABDF65771F}" srcOrd="2" destOrd="0" presId="urn:microsoft.com/office/officeart/2016/7/layout/RepeatingBendingProcessNew"/>
    <dgm:cxn modelId="{6871D0C1-7AB9-4BFF-94A7-C652F975EAEA}" type="presParOf" srcId="{6B901599-4AD8-40E1-A09B-4100108A192C}" destId="{2C522263-40A3-4529-B3F5-A32D01F0B7BF}" srcOrd="3" destOrd="0" presId="urn:microsoft.com/office/officeart/2016/7/layout/RepeatingBendingProcessNew"/>
    <dgm:cxn modelId="{EA064EFA-C58D-4673-B2BE-16649B7FBB6E}" type="presParOf" srcId="{2C522263-40A3-4529-B3F5-A32D01F0B7BF}" destId="{163E1E2C-E624-44C6-8807-81968E214826}" srcOrd="0" destOrd="0" presId="urn:microsoft.com/office/officeart/2016/7/layout/RepeatingBendingProcessNew"/>
    <dgm:cxn modelId="{01BAC4BA-2B3C-4D5B-80A9-8C109F3B9A0B}" type="presParOf" srcId="{6B901599-4AD8-40E1-A09B-4100108A192C}" destId="{B89D38E8-D1CE-4CC6-97B6-2F9314645068}" srcOrd="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77B3DF-18CE-4EE1-BE02-9280FA712CF9}" type="doc">
      <dgm:prSet loTypeId="urn:microsoft.com/office/officeart/2016/7/layout/RepeatingBendingProcessNew" loCatId="process" qsTypeId="urn:microsoft.com/office/officeart/2005/8/quickstyle/simple1" qsCatId="simple" csTypeId="urn:microsoft.com/office/officeart/2005/8/colors/colorful3" csCatId="colorful" phldr="1"/>
      <dgm:spPr/>
      <dgm:t>
        <a:bodyPr/>
        <a:lstStyle/>
        <a:p>
          <a:endParaRPr lang="en-GB"/>
        </a:p>
      </dgm:t>
    </dgm:pt>
    <dgm:pt modelId="{6357DB9B-21F5-4846-BAFF-5121ACDE7BFB}">
      <dgm:prSet phldrT="[Text]"/>
      <dgm:spPr/>
      <dgm:t>
        <a:bodyPr/>
        <a:lstStyle/>
        <a:p>
          <a:r>
            <a:rPr lang="en-GB" dirty="0"/>
            <a:t>In 2009, Greece admitted to have been under-reporting their level of public debt and deficits</a:t>
          </a:r>
        </a:p>
      </dgm:t>
    </dgm:pt>
    <dgm:pt modelId="{A5AA68C5-CA6A-4C97-BAE8-3FE7B0723D72}" type="parTrans" cxnId="{F769F101-8CF4-4330-B9E7-777475F000CB}">
      <dgm:prSet/>
      <dgm:spPr/>
      <dgm:t>
        <a:bodyPr/>
        <a:lstStyle/>
        <a:p>
          <a:endParaRPr lang="en-GB"/>
        </a:p>
      </dgm:t>
    </dgm:pt>
    <dgm:pt modelId="{CBB4C442-0ACD-4350-8B7D-14C3A89A8154}" type="sibTrans" cxnId="{F769F101-8CF4-4330-B9E7-777475F000CB}">
      <dgm:prSet/>
      <dgm:spPr/>
      <dgm:t>
        <a:bodyPr/>
        <a:lstStyle/>
        <a:p>
          <a:endParaRPr lang="en-GB"/>
        </a:p>
      </dgm:t>
    </dgm:pt>
    <dgm:pt modelId="{75FD1D38-8CE6-494A-ABC9-1043BF1C2DE1}">
      <dgm:prSet phldrT="[Text]"/>
      <dgm:spPr/>
      <dgm:t>
        <a:bodyPr/>
        <a:lstStyle/>
        <a:p>
          <a:r>
            <a:rPr lang="en-GB" dirty="0"/>
            <a:t>The perceived capacity of the Greek government to pay its debts is now lower, and this publicity triggered a revision in the beliefs of the creditors </a:t>
          </a:r>
        </a:p>
      </dgm:t>
    </dgm:pt>
    <dgm:pt modelId="{11A21109-278A-499E-83C6-0C92BE39521B}" type="parTrans" cxnId="{6A3B5AF9-ED83-4784-BA49-7B8DF303B05D}">
      <dgm:prSet/>
      <dgm:spPr/>
      <dgm:t>
        <a:bodyPr/>
        <a:lstStyle/>
        <a:p>
          <a:endParaRPr lang="en-GB"/>
        </a:p>
      </dgm:t>
    </dgm:pt>
    <dgm:pt modelId="{53A99E4E-A03F-41BD-A875-AEC1DC42BDBD}" type="sibTrans" cxnId="{6A3B5AF9-ED83-4784-BA49-7B8DF303B05D}">
      <dgm:prSet/>
      <dgm:spPr/>
      <dgm:t>
        <a:bodyPr/>
        <a:lstStyle/>
        <a:p>
          <a:endParaRPr lang="en-GB"/>
        </a:p>
      </dgm:t>
    </dgm:pt>
    <dgm:pt modelId="{E63A3B95-8562-4DAE-B3BB-32276F06540E}">
      <dgm:prSet phldrT="[Text]"/>
      <dgm:spPr/>
      <dgm:t>
        <a:bodyPr/>
        <a:lstStyle/>
        <a:p>
          <a:r>
            <a:rPr lang="en-GB" dirty="0"/>
            <a:t>In 2010, the 10-year Greek sovereign debt was 4.5%. By 2012, it was 26%.</a:t>
          </a:r>
        </a:p>
      </dgm:t>
    </dgm:pt>
    <dgm:pt modelId="{188A5601-D856-4F92-B30D-3AFED4208E82}" type="parTrans" cxnId="{EAFF5113-4AFB-4B13-9D8E-234000E20D5F}">
      <dgm:prSet/>
      <dgm:spPr/>
      <dgm:t>
        <a:bodyPr/>
        <a:lstStyle/>
        <a:p>
          <a:endParaRPr lang="en-GB"/>
        </a:p>
      </dgm:t>
    </dgm:pt>
    <dgm:pt modelId="{412CBE0C-A95D-49FA-9A6A-5E40405AAD71}" type="sibTrans" cxnId="{EAFF5113-4AFB-4B13-9D8E-234000E20D5F}">
      <dgm:prSet/>
      <dgm:spPr/>
      <dgm:t>
        <a:bodyPr/>
        <a:lstStyle/>
        <a:p>
          <a:endParaRPr lang="en-GB"/>
        </a:p>
      </dgm:t>
    </dgm:pt>
    <dgm:pt modelId="{F1A5217D-414F-42F7-84F1-431C9301E201}">
      <dgm:prSet/>
      <dgm:spPr/>
      <dgm:t>
        <a:bodyPr/>
        <a:lstStyle/>
        <a:p>
          <a:r>
            <a:rPr lang="en-GB" dirty="0"/>
            <a:t>In 2010, the IMF and EU announced a 3-year rescue package as well as the creation of the EFSF and SMP</a:t>
          </a:r>
        </a:p>
      </dgm:t>
    </dgm:pt>
    <dgm:pt modelId="{774C72B2-3EF4-468D-8770-19149A5E72EA}" type="parTrans" cxnId="{684DABC6-166F-409A-8BB8-F315AD04D999}">
      <dgm:prSet/>
      <dgm:spPr/>
      <dgm:t>
        <a:bodyPr/>
        <a:lstStyle/>
        <a:p>
          <a:endParaRPr lang="en-GB"/>
        </a:p>
      </dgm:t>
    </dgm:pt>
    <dgm:pt modelId="{25279D80-13DC-4AFE-A59F-6EB5F1CA6F58}" type="sibTrans" cxnId="{684DABC6-166F-409A-8BB8-F315AD04D999}">
      <dgm:prSet/>
      <dgm:spPr/>
      <dgm:t>
        <a:bodyPr/>
        <a:lstStyle/>
        <a:p>
          <a:endParaRPr lang="en-GB"/>
        </a:p>
      </dgm:t>
    </dgm:pt>
    <dgm:pt modelId="{D4FC7EE8-3CF2-41BC-82D6-936B94320FF9}">
      <dgm:prSet/>
      <dgm:spPr/>
      <dgm:t>
        <a:bodyPr/>
        <a:lstStyle/>
        <a:p>
          <a:r>
            <a:rPr lang="en-GB" dirty="0"/>
            <a:t>Consequently, interest rates fell, consistent with the policies eliminating the bad equilibrium </a:t>
          </a:r>
        </a:p>
      </dgm:t>
    </dgm:pt>
    <dgm:pt modelId="{DA30DA8A-65B5-45B3-BC07-D923D3BB0A9A}" type="parTrans" cxnId="{500C3DD4-CA14-4ADF-AF1B-BBEA32CB5AAF}">
      <dgm:prSet/>
      <dgm:spPr/>
      <dgm:t>
        <a:bodyPr/>
        <a:lstStyle/>
        <a:p>
          <a:endParaRPr lang="en-GB"/>
        </a:p>
      </dgm:t>
    </dgm:pt>
    <dgm:pt modelId="{74B745DB-8C8B-4986-9CA2-B5B1B73E04F3}" type="sibTrans" cxnId="{500C3DD4-CA14-4ADF-AF1B-BBEA32CB5AAF}">
      <dgm:prSet/>
      <dgm:spPr/>
      <dgm:t>
        <a:bodyPr/>
        <a:lstStyle/>
        <a:p>
          <a:endParaRPr lang="en-GB"/>
        </a:p>
      </dgm:t>
    </dgm:pt>
    <dgm:pt modelId="{C75B39C2-4F96-471A-B038-AF8F7FE941E6}">
      <dgm:prSet phldrT="[Text]"/>
      <dgm:spPr/>
      <dgm:t>
        <a:bodyPr/>
        <a:lstStyle/>
        <a:p>
          <a:r>
            <a:rPr lang="en-GB" dirty="0"/>
            <a:t>But perceptions of insolvency remained high. When Greek bonds were downgraded to “junk” status in 2011, the default probability reached 70%</a:t>
          </a:r>
        </a:p>
      </dgm:t>
    </dgm:pt>
    <dgm:pt modelId="{6F587C44-9AFE-471C-87B5-17838559DC80}" type="parTrans" cxnId="{2D894293-23FB-4030-971A-2BF831BDBFFA}">
      <dgm:prSet/>
      <dgm:spPr/>
      <dgm:t>
        <a:bodyPr/>
        <a:lstStyle/>
        <a:p>
          <a:endParaRPr lang="en-GB"/>
        </a:p>
      </dgm:t>
    </dgm:pt>
    <dgm:pt modelId="{2F2536CB-7B96-4484-8D2A-6C6B0061FD90}" type="sibTrans" cxnId="{2D894293-23FB-4030-971A-2BF831BDBFFA}">
      <dgm:prSet/>
      <dgm:spPr/>
      <dgm:t>
        <a:bodyPr/>
        <a:lstStyle/>
        <a:p>
          <a:endParaRPr lang="en-GB"/>
        </a:p>
      </dgm:t>
    </dgm:pt>
    <dgm:pt modelId="{07B3E86F-67B4-4694-88DB-751E33FFD60A}">
      <dgm:prSet phldrT="[Text]"/>
      <dgm:spPr/>
      <dgm:t>
        <a:bodyPr/>
        <a:lstStyle/>
        <a:p>
          <a:pPr algn="ctr"/>
          <a:r>
            <a:rPr lang="en-GB" dirty="0"/>
            <a:t>In February 2012, Greece defaulted on its bonds and creditors took a haircut of 64.6% on </a:t>
          </a:r>
          <a:r>
            <a:rPr lang="en-GB" b="0" i="0" dirty="0"/>
            <a:t>€</a:t>
          </a:r>
          <a:r>
            <a:rPr lang="en-GB" dirty="0"/>
            <a:t>177 </a:t>
          </a:r>
          <a:r>
            <a:rPr lang="en-GB" dirty="0" err="1"/>
            <a:t>bn</a:t>
          </a:r>
          <a:r>
            <a:rPr lang="en-GB" dirty="0"/>
            <a:t> worth of bonds</a:t>
          </a:r>
        </a:p>
      </dgm:t>
    </dgm:pt>
    <dgm:pt modelId="{E6449997-4F00-437D-A734-C86E001BA681}" type="parTrans" cxnId="{C10477D7-603D-4B44-A045-53A8EE000C26}">
      <dgm:prSet/>
      <dgm:spPr/>
      <dgm:t>
        <a:bodyPr/>
        <a:lstStyle/>
        <a:p>
          <a:endParaRPr lang="en-GB"/>
        </a:p>
      </dgm:t>
    </dgm:pt>
    <dgm:pt modelId="{1B3CAA70-D84E-4A7C-81B5-E492F067B535}" type="sibTrans" cxnId="{C10477D7-603D-4B44-A045-53A8EE000C26}">
      <dgm:prSet/>
      <dgm:spPr/>
      <dgm:t>
        <a:bodyPr/>
        <a:lstStyle/>
        <a:p>
          <a:endParaRPr lang="en-GB"/>
        </a:p>
      </dgm:t>
    </dgm:pt>
    <dgm:pt modelId="{1FCA7D11-C7C6-5048-A4D6-1B34D50FC94B}">
      <dgm:prSet phldrT="[Text]"/>
      <dgm:spPr/>
      <dgm:t>
        <a:bodyPr/>
        <a:lstStyle/>
        <a:p>
          <a:pPr algn="ctr"/>
          <a:r>
            <a:rPr lang="en-GB" dirty="0"/>
            <a:t>In hindsight, Greece may have been insolvent from the start. </a:t>
          </a:r>
        </a:p>
      </dgm:t>
    </dgm:pt>
    <dgm:pt modelId="{99E47477-74EC-4A45-961E-CD4EE91ABCE8}" type="parTrans" cxnId="{624B41E6-7C6F-BA4B-BC4C-31E90AD6E114}">
      <dgm:prSet/>
      <dgm:spPr/>
      <dgm:t>
        <a:bodyPr/>
        <a:lstStyle/>
        <a:p>
          <a:endParaRPr lang="en-US"/>
        </a:p>
      </dgm:t>
    </dgm:pt>
    <dgm:pt modelId="{2FF1FEBB-2E66-BE47-8878-B9733F9A675E}" type="sibTrans" cxnId="{624B41E6-7C6F-BA4B-BC4C-31E90AD6E114}">
      <dgm:prSet/>
      <dgm:spPr/>
      <dgm:t>
        <a:bodyPr/>
        <a:lstStyle/>
        <a:p>
          <a:endParaRPr lang="en-US"/>
        </a:p>
      </dgm:t>
    </dgm:pt>
    <dgm:pt modelId="{6B901599-4AD8-40E1-A09B-4100108A192C}" type="pres">
      <dgm:prSet presAssocID="{3477B3DF-18CE-4EE1-BE02-9280FA712CF9}" presName="Name0" presStyleCnt="0">
        <dgm:presLayoutVars>
          <dgm:dir/>
          <dgm:resizeHandles val="exact"/>
        </dgm:presLayoutVars>
      </dgm:prSet>
      <dgm:spPr/>
    </dgm:pt>
    <dgm:pt modelId="{BED43A1C-AC64-4F5C-BD80-4B90F49799C2}" type="pres">
      <dgm:prSet presAssocID="{6357DB9B-21F5-4846-BAFF-5121ACDE7BFB}" presName="node" presStyleLbl="node1" presStyleIdx="0" presStyleCnt="8">
        <dgm:presLayoutVars>
          <dgm:bulletEnabled val="1"/>
        </dgm:presLayoutVars>
      </dgm:prSet>
      <dgm:spPr/>
    </dgm:pt>
    <dgm:pt modelId="{937868F6-3E76-4330-BC8B-5FF3195C7C35}" type="pres">
      <dgm:prSet presAssocID="{CBB4C442-0ACD-4350-8B7D-14C3A89A8154}" presName="sibTrans" presStyleLbl="sibTrans1D1" presStyleIdx="0" presStyleCnt="7"/>
      <dgm:spPr/>
    </dgm:pt>
    <dgm:pt modelId="{7AEB1017-0E41-465D-84BE-6D8149A39732}" type="pres">
      <dgm:prSet presAssocID="{CBB4C442-0ACD-4350-8B7D-14C3A89A8154}" presName="connectorText" presStyleLbl="sibTrans1D1" presStyleIdx="0" presStyleCnt="7"/>
      <dgm:spPr/>
    </dgm:pt>
    <dgm:pt modelId="{AB14C375-F678-4E0D-A643-B3ABDF65771F}" type="pres">
      <dgm:prSet presAssocID="{75FD1D38-8CE6-494A-ABC9-1043BF1C2DE1}" presName="node" presStyleLbl="node1" presStyleIdx="1" presStyleCnt="8">
        <dgm:presLayoutVars>
          <dgm:bulletEnabled val="1"/>
        </dgm:presLayoutVars>
      </dgm:prSet>
      <dgm:spPr/>
    </dgm:pt>
    <dgm:pt modelId="{2C522263-40A3-4529-B3F5-A32D01F0B7BF}" type="pres">
      <dgm:prSet presAssocID="{53A99E4E-A03F-41BD-A875-AEC1DC42BDBD}" presName="sibTrans" presStyleLbl="sibTrans1D1" presStyleIdx="1" presStyleCnt="7"/>
      <dgm:spPr/>
    </dgm:pt>
    <dgm:pt modelId="{163E1E2C-E624-44C6-8807-81968E214826}" type="pres">
      <dgm:prSet presAssocID="{53A99E4E-A03F-41BD-A875-AEC1DC42BDBD}" presName="connectorText" presStyleLbl="sibTrans1D1" presStyleIdx="1" presStyleCnt="7"/>
      <dgm:spPr/>
    </dgm:pt>
    <dgm:pt modelId="{B89D38E8-D1CE-4CC6-97B6-2F9314645068}" type="pres">
      <dgm:prSet presAssocID="{E63A3B95-8562-4DAE-B3BB-32276F06540E}" presName="node" presStyleLbl="node1" presStyleIdx="2" presStyleCnt="8">
        <dgm:presLayoutVars>
          <dgm:bulletEnabled val="1"/>
        </dgm:presLayoutVars>
      </dgm:prSet>
      <dgm:spPr/>
    </dgm:pt>
    <dgm:pt modelId="{E399B151-338F-4AD5-91DC-3C06A4421AE4}" type="pres">
      <dgm:prSet presAssocID="{412CBE0C-A95D-49FA-9A6A-5E40405AAD71}" presName="sibTrans" presStyleLbl="sibTrans1D1" presStyleIdx="2" presStyleCnt="7"/>
      <dgm:spPr/>
    </dgm:pt>
    <dgm:pt modelId="{3DA416D4-30C9-4002-AB83-DFFCA68A560D}" type="pres">
      <dgm:prSet presAssocID="{412CBE0C-A95D-49FA-9A6A-5E40405AAD71}" presName="connectorText" presStyleLbl="sibTrans1D1" presStyleIdx="2" presStyleCnt="7"/>
      <dgm:spPr/>
    </dgm:pt>
    <dgm:pt modelId="{5C3AFC43-218A-4006-9D1E-0BD1CA3FF38F}" type="pres">
      <dgm:prSet presAssocID="{F1A5217D-414F-42F7-84F1-431C9301E201}" presName="node" presStyleLbl="node1" presStyleIdx="3" presStyleCnt="8">
        <dgm:presLayoutVars>
          <dgm:bulletEnabled val="1"/>
        </dgm:presLayoutVars>
      </dgm:prSet>
      <dgm:spPr/>
    </dgm:pt>
    <dgm:pt modelId="{A621EE09-258B-48A7-8E58-A1DCB92F7A02}" type="pres">
      <dgm:prSet presAssocID="{25279D80-13DC-4AFE-A59F-6EB5F1CA6F58}" presName="sibTrans" presStyleLbl="sibTrans1D1" presStyleIdx="3" presStyleCnt="7"/>
      <dgm:spPr/>
    </dgm:pt>
    <dgm:pt modelId="{76429AC3-AC06-4828-9E3E-355789D0EF6F}" type="pres">
      <dgm:prSet presAssocID="{25279D80-13DC-4AFE-A59F-6EB5F1CA6F58}" presName="connectorText" presStyleLbl="sibTrans1D1" presStyleIdx="3" presStyleCnt="7"/>
      <dgm:spPr/>
    </dgm:pt>
    <dgm:pt modelId="{3757EF34-CC9A-46B7-B166-C857677C69AB}" type="pres">
      <dgm:prSet presAssocID="{D4FC7EE8-3CF2-41BC-82D6-936B94320FF9}" presName="node" presStyleLbl="node1" presStyleIdx="4" presStyleCnt="8">
        <dgm:presLayoutVars>
          <dgm:bulletEnabled val="1"/>
        </dgm:presLayoutVars>
      </dgm:prSet>
      <dgm:spPr/>
    </dgm:pt>
    <dgm:pt modelId="{B215EFA6-E1BC-485D-94A3-251DCDF3B3E2}" type="pres">
      <dgm:prSet presAssocID="{74B745DB-8C8B-4986-9CA2-B5B1B73E04F3}" presName="sibTrans" presStyleLbl="sibTrans1D1" presStyleIdx="4" presStyleCnt="7"/>
      <dgm:spPr/>
    </dgm:pt>
    <dgm:pt modelId="{6C67CD7E-8162-476B-9E5A-076218ADC8DC}" type="pres">
      <dgm:prSet presAssocID="{74B745DB-8C8B-4986-9CA2-B5B1B73E04F3}" presName="connectorText" presStyleLbl="sibTrans1D1" presStyleIdx="4" presStyleCnt="7"/>
      <dgm:spPr/>
    </dgm:pt>
    <dgm:pt modelId="{BC0EF048-B624-4E4F-A180-E75520428BFA}" type="pres">
      <dgm:prSet presAssocID="{C75B39C2-4F96-471A-B038-AF8F7FE941E6}" presName="node" presStyleLbl="node1" presStyleIdx="5" presStyleCnt="8">
        <dgm:presLayoutVars>
          <dgm:bulletEnabled val="1"/>
        </dgm:presLayoutVars>
      </dgm:prSet>
      <dgm:spPr/>
    </dgm:pt>
    <dgm:pt modelId="{42D0EF2D-D1D4-4FF9-B465-850A6A8597D5}" type="pres">
      <dgm:prSet presAssocID="{2F2536CB-7B96-4484-8D2A-6C6B0061FD90}" presName="sibTrans" presStyleLbl="sibTrans1D1" presStyleIdx="5" presStyleCnt="7"/>
      <dgm:spPr/>
    </dgm:pt>
    <dgm:pt modelId="{7C613A63-6201-48D6-9D89-6B5A62B4B3DF}" type="pres">
      <dgm:prSet presAssocID="{2F2536CB-7B96-4484-8D2A-6C6B0061FD90}" presName="connectorText" presStyleLbl="sibTrans1D1" presStyleIdx="5" presStyleCnt="7"/>
      <dgm:spPr/>
    </dgm:pt>
    <dgm:pt modelId="{FA4941A8-4D05-45FA-A994-C8BDB4E41871}" type="pres">
      <dgm:prSet presAssocID="{07B3E86F-67B4-4694-88DB-751E33FFD60A}" presName="node" presStyleLbl="node1" presStyleIdx="6" presStyleCnt="8">
        <dgm:presLayoutVars>
          <dgm:bulletEnabled val="1"/>
        </dgm:presLayoutVars>
      </dgm:prSet>
      <dgm:spPr/>
    </dgm:pt>
    <dgm:pt modelId="{35354302-8F5B-234B-9B10-AF55EC67DC76}" type="pres">
      <dgm:prSet presAssocID="{1B3CAA70-D84E-4A7C-81B5-E492F067B535}" presName="sibTrans" presStyleLbl="sibTrans1D1" presStyleIdx="6" presStyleCnt="7"/>
      <dgm:spPr/>
    </dgm:pt>
    <dgm:pt modelId="{152FDB65-1031-3244-8EF3-96DDD89531E5}" type="pres">
      <dgm:prSet presAssocID="{1B3CAA70-D84E-4A7C-81B5-E492F067B535}" presName="connectorText" presStyleLbl="sibTrans1D1" presStyleIdx="6" presStyleCnt="7"/>
      <dgm:spPr/>
    </dgm:pt>
    <dgm:pt modelId="{147D68FE-176D-CB41-9064-04A4EDB55EEC}" type="pres">
      <dgm:prSet presAssocID="{1FCA7D11-C7C6-5048-A4D6-1B34D50FC94B}" presName="node" presStyleLbl="node1" presStyleIdx="7" presStyleCnt="8">
        <dgm:presLayoutVars>
          <dgm:bulletEnabled val="1"/>
        </dgm:presLayoutVars>
      </dgm:prSet>
      <dgm:spPr/>
    </dgm:pt>
  </dgm:ptLst>
  <dgm:cxnLst>
    <dgm:cxn modelId="{F769F101-8CF4-4330-B9E7-777475F000CB}" srcId="{3477B3DF-18CE-4EE1-BE02-9280FA712CF9}" destId="{6357DB9B-21F5-4846-BAFF-5121ACDE7BFB}" srcOrd="0" destOrd="0" parTransId="{A5AA68C5-CA6A-4C97-BAE8-3FE7B0723D72}" sibTransId="{CBB4C442-0ACD-4350-8B7D-14C3A89A8154}"/>
    <dgm:cxn modelId="{51864E02-5015-4460-ABF7-A38449F4C57A}" type="presOf" srcId="{6357DB9B-21F5-4846-BAFF-5121ACDE7BFB}" destId="{BED43A1C-AC64-4F5C-BD80-4B90F49799C2}" srcOrd="0" destOrd="0" presId="urn:microsoft.com/office/officeart/2016/7/layout/RepeatingBendingProcessNew"/>
    <dgm:cxn modelId="{EAFF5113-4AFB-4B13-9D8E-234000E20D5F}" srcId="{3477B3DF-18CE-4EE1-BE02-9280FA712CF9}" destId="{E63A3B95-8562-4DAE-B3BB-32276F06540E}" srcOrd="2" destOrd="0" parTransId="{188A5601-D856-4F92-B30D-3AFED4208E82}" sibTransId="{412CBE0C-A95D-49FA-9A6A-5E40405AAD71}"/>
    <dgm:cxn modelId="{B2F48B21-5CC0-42B6-BEAA-2DA3F4CEFCCE}" type="presOf" srcId="{D4FC7EE8-3CF2-41BC-82D6-936B94320FF9}" destId="{3757EF34-CC9A-46B7-B166-C857677C69AB}" srcOrd="0" destOrd="0" presId="urn:microsoft.com/office/officeart/2016/7/layout/RepeatingBendingProcessNew"/>
    <dgm:cxn modelId="{11BB9124-6DD1-4287-AC27-4D472BEEFA22}" type="presOf" srcId="{412CBE0C-A95D-49FA-9A6A-5E40405AAD71}" destId="{E399B151-338F-4AD5-91DC-3C06A4421AE4}" srcOrd="0" destOrd="0" presId="urn:microsoft.com/office/officeart/2016/7/layout/RepeatingBendingProcessNew"/>
    <dgm:cxn modelId="{627ECD28-AF2E-4491-B0E7-1B100701BB1D}" type="presOf" srcId="{CBB4C442-0ACD-4350-8B7D-14C3A89A8154}" destId="{7AEB1017-0E41-465D-84BE-6D8149A39732}" srcOrd="1" destOrd="0" presId="urn:microsoft.com/office/officeart/2016/7/layout/RepeatingBendingProcessNew"/>
    <dgm:cxn modelId="{E8143851-1F39-4346-8051-35E661AF5116}" type="presOf" srcId="{25279D80-13DC-4AFE-A59F-6EB5F1CA6F58}" destId="{A621EE09-258B-48A7-8E58-A1DCB92F7A02}" srcOrd="0" destOrd="0" presId="urn:microsoft.com/office/officeart/2016/7/layout/RepeatingBendingProcessNew"/>
    <dgm:cxn modelId="{78ED3D5B-CE78-4319-B58E-FA0DD423D674}" type="presOf" srcId="{25279D80-13DC-4AFE-A59F-6EB5F1CA6F58}" destId="{76429AC3-AC06-4828-9E3E-355789D0EF6F}" srcOrd="1" destOrd="0" presId="urn:microsoft.com/office/officeart/2016/7/layout/RepeatingBendingProcessNew"/>
    <dgm:cxn modelId="{EEF5BD5E-929C-40E4-8648-DBE3753B818E}" type="presOf" srcId="{75FD1D38-8CE6-494A-ABC9-1043BF1C2DE1}" destId="{AB14C375-F678-4E0D-A643-B3ABDF65771F}" srcOrd="0" destOrd="0" presId="urn:microsoft.com/office/officeart/2016/7/layout/RepeatingBendingProcessNew"/>
    <dgm:cxn modelId="{ABE0835F-ACCF-47A1-BF87-1D84942455AF}" type="presOf" srcId="{53A99E4E-A03F-41BD-A875-AEC1DC42BDBD}" destId="{2C522263-40A3-4529-B3F5-A32D01F0B7BF}" srcOrd="0" destOrd="0" presId="urn:microsoft.com/office/officeart/2016/7/layout/RepeatingBendingProcessNew"/>
    <dgm:cxn modelId="{6C789C6D-89A3-427C-A30B-66C1D8E0CD62}" type="presOf" srcId="{2F2536CB-7B96-4484-8D2A-6C6B0061FD90}" destId="{7C613A63-6201-48D6-9D89-6B5A62B4B3DF}" srcOrd="1" destOrd="0" presId="urn:microsoft.com/office/officeart/2016/7/layout/RepeatingBendingProcessNew"/>
    <dgm:cxn modelId="{2F56AB80-773D-46B5-9F82-924688878DCA}" type="presOf" srcId="{3477B3DF-18CE-4EE1-BE02-9280FA712CF9}" destId="{6B901599-4AD8-40E1-A09B-4100108A192C}" srcOrd="0" destOrd="0" presId="urn:microsoft.com/office/officeart/2016/7/layout/RepeatingBendingProcessNew"/>
    <dgm:cxn modelId="{50F4AA83-E04D-404B-8740-BE835D3B07C0}" type="presOf" srcId="{F1A5217D-414F-42F7-84F1-431C9301E201}" destId="{5C3AFC43-218A-4006-9D1E-0BD1CA3FF38F}" srcOrd="0" destOrd="0" presId="urn:microsoft.com/office/officeart/2016/7/layout/RepeatingBendingProcessNew"/>
    <dgm:cxn modelId="{B937AC8F-13FF-47D5-B17E-7C32FC584886}" type="presOf" srcId="{74B745DB-8C8B-4986-9CA2-B5B1B73E04F3}" destId="{B215EFA6-E1BC-485D-94A3-251DCDF3B3E2}" srcOrd="0" destOrd="0" presId="urn:microsoft.com/office/officeart/2016/7/layout/RepeatingBendingProcessNew"/>
    <dgm:cxn modelId="{2D894293-23FB-4030-971A-2BF831BDBFFA}" srcId="{3477B3DF-18CE-4EE1-BE02-9280FA712CF9}" destId="{C75B39C2-4F96-471A-B038-AF8F7FE941E6}" srcOrd="5" destOrd="0" parTransId="{6F587C44-9AFE-471C-87B5-17838559DC80}" sibTransId="{2F2536CB-7B96-4484-8D2A-6C6B0061FD90}"/>
    <dgm:cxn modelId="{17BF9DAA-B087-4216-A0D2-84AC5FE444F0}" type="presOf" srcId="{C75B39C2-4F96-471A-B038-AF8F7FE941E6}" destId="{BC0EF048-B624-4E4F-A180-E75520428BFA}" srcOrd="0" destOrd="0" presId="urn:microsoft.com/office/officeart/2016/7/layout/RepeatingBendingProcessNew"/>
    <dgm:cxn modelId="{10EA22AE-B85D-2547-BA60-E8FB47801E67}" type="presOf" srcId="{1FCA7D11-C7C6-5048-A4D6-1B34D50FC94B}" destId="{147D68FE-176D-CB41-9064-04A4EDB55EEC}" srcOrd="0" destOrd="0" presId="urn:microsoft.com/office/officeart/2016/7/layout/RepeatingBendingProcessNew"/>
    <dgm:cxn modelId="{A81399B4-2AB6-4555-BDE9-903AD3285A82}" type="presOf" srcId="{74B745DB-8C8B-4986-9CA2-B5B1B73E04F3}" destId="{6C67CD7E-8162-476B-9E5A-076218ADC8DC}" srcOrd="1" destOrd="0" presId="urn:microsoft.com/office/officeart/2016/7/layout/RepeatingBendingProcessNew"/>
    <dgm:cxn modelId="{BF4CEDBE-5B3D-4390-BC2E-3D19DE73FF88}" type="presOf" srcId="{E63A3B95-8562-4DAE-B3BB-32276F06540E}" destId="{B89D38E8-D1CE-4CC6-97B6-2F9314645068}" srcOrd="0" destOrd="0" presId="urn:microsoft.com/office/officeart/2016/7/layout/RepeatingBendingProcessNew"/>
    <dgm:cxn modelId="{ED12C2C0-C5BF-1B4E-B138-DD9605AEE286}" type="presOf" srcId="{1B3CAA70-D84E-4A7C-81B5-E492F067B535}" destId="{152FDB65-1031-3244-8EF3-96DDD89531E5}" srcOrd="1" destOrd="0" presId="urn:microsoft.com/office/officeart/2016/7/layout/RepeatingBendingProcessNew"/>
    <dgm:cxn modelId="{EE7E46C3-F2B7-482F-90C1-5ACBCC195F8F}" type="presOf" srcId="{07B3E86F-67B4-4694-88DB-751E33FFD60A}" destId="{FA4941A8-4D05-45FA-A994-C8BDB4E41871}" srcOrd="0" destOrd="0" presId="urn:microsoft.com/office/officeart/2016/7/layout/RepeatingBendingProcessNew"/>
    <dgm:cxn modelId="{684DABC6-166F-409A-8BB8-F315AD04D999}" srcId="{3477B3DF-18CE-4EE1-BE02-9280FA712CF9}" destId="{F1A5217D-414F-42F7-84F1-431C9301E201}" srcOrd="3" destOrd="0" parTransId="{774C72B2-3EF4-468D-8770-19149A5E72EA}" sibTransId="{25279D80-13DC-4AFE-A59F-6EB5F1CA6F58}"/>
    <dgm:cxn modelId="{80EC60CE-B1A4-4645-AA6E-A9B0245AB38C}" type="presOf" srcId="{2F2536CB-7B96-4484-8D2A-6C6B0061FD90}" destId="{42D0EF2D-D1D4-4FF9-B465-850A6A8597D5}" srcOrd="0" destOrd="0" presId="urn:microsoft.com/office/officeart/2016/7/layout/RepeatingBendingProcessNew"/>
    <dgm:cxn modelId="{500C3DD4-CA14-4ADF-AF1B-BBEA32CB5AAF}" srcId="{3477B3DF-18CE-4EE1-BE02-9280FA712CF9}" destId="{D4FC7EE8-3CF2-41BC-82D6-936B94320FF9}" srcOrd="4" destOrd="0" parTransId="{DA30DA8A-65B5-45B3-BC07-D923D3BB0A9A}" sibTransId="{74B745DB-8C8B-4986-9CA2-B5B1B73E04F3}"/>
    <dgm:cxn modelId="{C10477D7-603D-4B44-A045-53A8EE000C26}" srcId="{3477B3DF-18CE-4EE1-BE02-9280FA712CF9}" destId="{07B3E86F-67B4-4694-88DB-751E33FFD60A}" srcOrd="6" destOrd="0" parTransId="{E6449997-4F00-437D-A734-C86E001BA681}" sibTransId="{1B3CAA70-D84E-4A7C-81B5-E492F067B535}"/>
    <dgm:cxn modelId="{DA18DEDB-62D4-4DF1-AE39-475D118D224D}" type="presOf" srcId="{53A99E4E-A03F-41BD-A875-AEC1DC42BDBD}" destId="{163E1E2C-E624-44C6-8807-81968E214826}" srcOrd="1" destOrd="0" presId="urn:microsoft.com/office/officeart/2016/7/layout/RepeatingBendingProcessNew"/>
    <dgm:cxn modelId="{E374EBDB-365D-4C48-910F-47E437CC28C8}" type="presOf" srcId="{1B3CAA70-D84E-4A7C-81B5-E492F067B535}" destId="{35354302-8F5B-234B-9B10-AF55EC67DC76}" srcOrd="0" destOrd="0" presId="urn:microsoft.com/office/officeart/2016/7/layout/RepeatingBendingProcessNew"/>
    <dgm:cxn modelId="{624B41E6-7C6F-BA4B-BC4C-31E90AD6E114}" srcId="{3477B3DF-18CE-4EE1-BE02-9280FA712CF9}" destId="{1FCA7D11-C7C6-5048-A4D6-1B34D50FC94B}" srcOrd="7" destOrd="0" parTransId="{99E47477-74EC-4A45-961E-CD4EE91ABCE8}" sibTransId="{2FF1FEBB-2E66-BE47-8878-B9733F9A675E}"/>
    <dgm:cxn modelId="{3E52F0E8-7547-46F7-BB7A-4719759A8463}" type="presOf" srcId="{CBB4C442-0ACD-4350-8B7D-14C3A89A8154}" destId="{937868F6-3E76-4330-BC8B-5FF3195C7C35}" srcOrd="0" destOrd="0" presId="urn:microsoft.com/office/officeart/2016/7/layout/RepeatingBendingProcessNew"/>
    <dgm:cxn modelId="{8BC2EDEF-0F9A-415E-ACAF-ADAE92037E10}" type="presOf" srcId="{412CBE0C-A95D-49FA-9A6A-5E40405AAD71}" destId="{3DA416D4-30C9-4002-AB83-DFFCA68A560D}" srcOrd="1" destOrd="0" presId="urn:microsoft.com/office/officeart/2016/7/layout/RepeatingBendingProcessNew"/>
    <dgm:cxn modelId="{6A3B5AF9-ED83-4784-BA49-7B8DF303B05D}" srcId="{3477B3DF-18CE-4EE1-BE02-9280FA712CF9}" destId="{75FD1D38-8CE6-494A-ABC9-1043BF1C2DE1}" srcOrd="1" destOrd="0" parTransId="{11A21109-278A-499E-83C6-0C92BE39521B}" sibTransId="{53A99E4E-A03F-41BD-A875-AEC1DC42BDBD}"/>
    <dgm:cxn modelId="{E5AA08C6-86A9-4044-A5DE-9CE922707F19}" type="presParOf" srcId="{6B901599-4AD8-40E1-A09B-4100108A192C}" destId="{BED43A1C-AC64-4F5C-BD80-4B90F49799C2}" srcOrd="0" destOrd="0" presId="urn:microsoft.com/office/officeart/2016/7/layout/RepeatingBendingProcessNew"/>
    <dgm:cxn modelId="{0ABCBFE3-58F3-4A96-80A1-A750C539E1D4}" type="presParOf" srcId="{6B901599-4AD8-40E1-A09B-4100108A192C}" destId="{937868F6-3E76-4330-BC8B-5FF3195C7C35}" srcOrd="1" destOrd="0" presId="urn:microsoft.com/office/officeart/2016/7/layout/RepeatingBendingProcessNew"/>
    <dgm:cxn modelId="{2B2CB0E5-14EC-4597-9BAE-59E2905F8162}" type="presParOf" srcId="{937868F6-3E76-4330-BC8B-5FF3195C7C35}" destId="{7AEB1017-0E41-465D-84BE-6D8149A39732}" srcOrd="0" destOrd="0" presId="urn:microsoft.com/office/officeart/2016/7/layout/RepeatingBendingProcessNew"/>
    <dgm:cxn modelId="{831E78FA-D661-4EE7-B7E1-8D1F0485A9CA}" type="presParOf" srcId="{6B901599-4AD8-40E1-A09B-4100108A192C}" destId="{AB14C375-F678-4E0D-A643-B3ABDF65771F}" srcOrd="2" destOrd="0" presId="urn:microsoft.com/office/officeart/2016/7/layout/RepeatingBendingProcessNew"/>
    <dgm:cxn modelId="{6871D0C1-7AB9-4BFF-94A7-C652F975EAEA}" type="presParOf" srcId="{6B901599-4AD8-40E1-A09B-4100108A192C}" destId="{2C522263-40A3-4529-B3F5-A32D01F0B7BF}" srcOrd="3" destOrd="0" presId="urn:microsoft.com/office/officeart/2016/7/layout/RepeatingBendingProcessNew"/>
    <dgm:cxn modelId="{EA064EFA-C58D-4673-B2BE-16649B7FBB6E}" type="presParOf" srcId="{2C522263-40A3-4529-B3F5-A32D01F0B7BF}" destId="{163E1E2C-E624-44C6-8807-81968E214826}" srcOrd="0" destOrd="0" presId="urn:microsoft.com/office/officeart/2016/7/layout/RepeatingBendingProcessNew"/>
    <dgm:cxn modelId="{01BAC4BA-2B3C-4D5B-80A9-8C109F3B9A0B}" type="presParOf" srcId="{6B901599-4AD8-40E1-A09B-4100108A192C}" destId="{B89D38E8-D1CE-4CC6-97B6-2F9314645068}" srcOrd="4" destOrd="0" presId="urn:microsoft.com/office/officeart/2016/7/layout/RepeatingBendingProcessNew"/>
    <dgm:cxn modelId="{DD2D8CBD-23E6-4FD3-9402-11C54B22CC30}" type="presParOf" srcId="{6B901599-4AD8-40E1-A09B-4100108A192C}" destId="{E399B151-338F-4AD5-91DC-3C06A4421AE4}" srcOrd="5" destOrd="0" presId="urn:microsoft.com/office/officeart/2016/7/layout/RepeatingBendingProcessNew"/>
    <dgm:cxn modelId="{B499B036-9732-47E9-A3C4-6064E0C79622}" type="presParOf" srcId="{E399B151-338F-4AD5-91DC-3C06A4421AE4}" destId="{3DA416D4-30C9-4002-AB83-DFFCA68A560D}" srcOrd="0" destOrd="0" presId="urn:microsoft.com/office/officeart/2016/7/layout/RepeatingBendingProcessNew"/>
    <dgm:cxn modelId="{1CA7D545-C0CD-48DD-8F7B-0D87EB1EFA7E}" type="presParOf" srcId="{6B901599-4AD8-40E1-A09B-4100108A192C}" destId="{5C3AFC43-218A-4006-9D1E-0BD1CA3FF38F}" srcOrd="6" destOrd="0" presId="urn:microsoft.com/office/officeart/2016/7/layout/RepeatingBendingProcessNew"/>
    <dgm:cxn modelId="{2C765CCD-8925-49C8-BC67-017898E1EB02}" type="presParOf" srcId="{6B901599-4AD8-40E1-A09B-4100108A192C}" destId="{A621EE09-258B-48A7-8E58-A1DCB92F7A02}" srcOrd="7" destOrd="0" presId="urn:microsoft.com/office/officeart/2016/7/layout/RepeatingBendingProcessNew"/>
    <dgm:cxn modelId="{5C9435FE-3F3B-4A92-BEDA-15DA8D99F425}" type="presParOf" srcId="{A621EE09-258B-48A7-8E58-A1DCB92F7A02}" destId="{76429AC3-AC06-4828-9E3E-355789D0EF6F}" srcOrd="0" destOrd="0" presId="urn:microsoft.com/office/officeart/2016/7/layout/RepeatingBendingProcessNew"/>
    <dgm:cxn modelId="{AB63076B-AC89-4D55-B3C8-157D89871E95}" type="presParOf" srcId="{6B901599-4AD8-40E1-A09B-4100108A192C}" destId="{3757EF34-CC9A-46B7-B166-C857677C69AB}" srcOrd="8" destOrd="0" presId="urn:microsoft.com/office/officeart/2016/7/layout/RepeatingBendingProcessNew"/>
    <dgm:cxn modelId="{FD90F357-E03F-444F-A51D-4F945ADA805A}" type="presParOf" srcId="{6B901599-4AD8-40E1-A09B-4100108A192C}" destId="{B215EFA6-E1BC-485D-94A3-251DCDF3B3E2}" srcOrd="9" destOrd="0" presId="urn:microsoft.com/office/officeart/2016/7/layout/RepeatingBendingProcessNew"/>
    <dgm:cxn modelId="{7CB9CCF3-7D02-42F5-8A9C-3EA17C978134}" type="presParOf" srcId="{B215EFA6-E1BC-485D-94A3-251DCDF3B3E2}" destId="{6C67CD7E-8162-476B-9E5A-076218ADC8DC}" srcOrd="0" destOrd="0" presId="urn:microsoft.com/office/officeart/2016/7/layout/RepeatingBendingProcessNew"/>
    <dgm:cxn modelId="{1A68FFF4-B501-4F9B-96D9-022885003794}" type="presParOf" srcId="{6B901599-4AD8-40E1-A09B-4100108A192C}" destId="{BC0EF048-B624-4E4F-A180-E75520428BFA}" srcOrd="10" destOrd="0" presId="urn:microsoft.com/office/officeart/2016/7/layout/RepeatingBendingProcessNew"/>
    <dgm:cxn modelId="{B08E1D03-BE4D-45D8-B924-09D15B5D5715}" type="presParOf" srcId="{6B901599-4AD8-40E1-A09B-4100108A192C}" destId="{42D0EF2D-D1D4-4FF9-B465-850A6A8597D5}" srcOrd="11" destOrd="0" presId="urn:microsoft.com/office/officeart/2016/7/layout/RepeatingBendingProcessNew"/>
    <dgm:cxn modelId="{3F76671D-3081-4556-884E-5BD681C4EE2B}" type="presParOf" srcId="{42D0EF2D-D1D4-4FF9-B465-850A6A8597D5}" destId="{7C613A63-6201-48D6-9D89-6B5A62B4B3DF}" srcOrd="0" destOrd="0" presId="urn:microsoft.com/office/officeart/2016/7/layout/RepeatingBendingProcessNew"/>
    <dgm:cxn modelId="{A9A72FC7-393A-4B20-85F4-CD4EED321E79}" type="presParOf" srcId="{6B901599-4AD8-40E1-A09B-4100108A192C}" destId="{FA4941A8-4D05-45FA-A994-C8BDB4E41871}" srcOrd="12" destOrd="0" presId="urn:microsoft.com/office/officeart/2016/7/layout/RepeatingBendingProcessNew"/>
    <dgm:cxn modelId="{49C15C30-E51E-3F4C-9DB9-0803B5767A22}" type="presParOf" srcId="{6B901599-4AD8-40E1-A09B-4100108A192C}" destId="{35354302-8F5B-234B-9B10-AF55EC67DC76}" srcOrd="13" destOrd="0" presId="urn:microsoft.com/office/officeart/2016/7/layout/RepeatingBendingProcessNew"/>
    <dgm:cxn modelId="{82D7DD3B-A6CC-1C4A-81F8-FD1637353711}" type="presParOf" srcId="{35354302-8F5B-234B-9B10-AF55EC67DC76}" destId="{152FDB65-1031-3244-8EF3-96DDD89531E5}" srcOrd="0" destOrd="0" presId="urn:microsoft.com/office/officeart/2016/7/layout/RepeatingBendingProcessNew"/>
    <dgm:cxn modelId="{FFDBEE6F-49D5-7C4F-90BD-0F82E1A33E3E}" type="presParOf" srcId="{6B901599-4AD8-40E1-A09B-4100108A192C}" destId="{147D68FE-176D-CB41-9064-04A4EDB55EEC}" srcOrd="1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7868F6-3E76-4330-BC8B-5FF3195C7C35}">
      <dsp:nvSpPr>
        <dsp:cNvPr id="0" name=""/>
        <dsp:cNvSpPr/>
      </dsp:nvSpPr>
      <dsp:spPr>
        <a:xfrm>
          <a:off x="2926143" y="1519961"/>
          <a:ext cx="641042" cy="91440"/>
        </a:xfrm>
        <a:custGeom>
          <a:avLst/>
          <a:gdLst/>
          <a:ahLst/>
          <a:cxnLst/>
          <a:rect l="0" t="0" r="0" b="0"/>
          <a:pathLst>
            <a:path>
              <a:moveTo>
                <a:pt x="0" y="45720"/>
              </a:moveTo>
              <a:lnTo>
                <a:pt x="641042"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229874" y="1562323"/>
        <a:ext cx="33582" cy="6716"/>
      </dsp:txXfrm>
    </dsp:sp>
    <dsp:sp modelId="{BED43A1C-AC64-4F5C-BD80-4B90F49799C2}">
      <dsp:nvSpPr>
        <dsp:cNvPr id="0" name=""/>
        <dsp:cNvSpPr/>
      </dsp:nvSpPr>
      <dsp:spPr>
        <a:xfrm>
          <a:off x="7757" y="689626"/>
          <a:ext cx="2920186" cy="175211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092" tIns="150200" rIns="143092" bIns="150200" numCol="1" spcCol="1270" anchor="ctr" anchorCtr="0">
          <a:noAutofit/>
        </a:bodyPr>
        <a:lstStyle/>
        <a:p>
          <a:pPr marL="0" lvl="0" indent="0" algn="ctr" defTabSz="755650">
            <a:lnSpc>
              <a:spcPct val="90000"/>
            </a:lnSpc>
            <a:spcBef>
              <a:spcPct val="0"/>
            </a:spcBef>
            <a:spcAft>
              <a:spcPct val="35000"/>
            </a:spcAft>
            <a:buNone/>
          </a:pPr>
          <a:r>
            <a:rPr lang="en-GB" sz="1700" kern="1200" dirty="0"/>
            <a:t>In 2009, Greece admitted to have been under-reporting their level of public debt and deficits</a:t>
          </a:r>
        </a:p>
      </dsp:txBody>
      <dsp:txXfrm>
        <a:off x="7757" y="689626"/>
        <a:ext cx="2920186" cy="1752111"/>
      </dsp:txXfrm>
    </dsp:sp>
    <dsp:sp modelId="{2C522263-40A3-4529-B3F5-A32D01F0B7BF}">
      <dsp:nvSpPr>
        <dsp:cNvPr id="0" name=""/>
        <dsp:cNvSpPr/>
      </dsp:nvSpPr>
      <dsp:spPr>
        <a:xfrm>
          <a:off x="6517973" y="1519961"/>
          <a:ext cx="641042" cy="91440"/>
        </a:xfrm>
        <a:custGeom>
          <a:avLst/>
          <a:gdLst/>
          <a:ahLst/>
          <a:cxnLst/>
          <a:rect l="0" t="0" r="0" b="0"/>
          <a:pathLst>
            <a:path>
              <a:moveTo>
                <a:pt x="0" y="45720"/>
              </a:moveTo>
              <a:lnTo>
                <a:pt x="641042" y="45720"/>
              </a:lnTo>
            </a:path>
          </a:pathLst>
        </a:custGeom>
        <a:noFill/>
        <a:ln w="6350" cap="flat" cmpd="sng" algn="ctr">
          <a:solidFill>
            <a:schemeClr val="accent3">
              <a:hueOff val="-2136584"/>
              <a:satOff val="-100000"/>
              <a:lumOff val="313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6821703" y="1562323"/>
        <a:ext cx="33582" cy="6716"/>
      </dsp:txXfrm>
    </dsp:sp>
    <dsp:sp modelId="{AB14C375-F678-4E0D-A643-B3ABDF65771F}">
      <dsp:nvSpPr>
        <dsp:cNvPr id="0" name=""/>
        <dsp:cNvSpPr/>
      </dsp:nvSpPr>
      <dsp:spPr>
        <a:xfrm>
          <a:off x="3599586" y="689626"/>
          <a:ext cx="2920186" cy="1752111"/>
        </a:xfrm>
        <a:prstGeom prst="rect">
          <a:avLst/>
        </a:prstGeom>
        <a:solidFill>
          <a:schemeClr val="accent3">
            <a:hueOff val="-1068292"/>
            <a:satOff val="-50000"/>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092" tIns="150200" rIns="143092" bIns="150200" numCol="1" spcCol="1270" anchor="ctr" anchorCtr="0">
          <a:noAutofit/>
        </a:bodyPr>
        <a:lstStyle/>
        <a:p>
          <a:pPr marL="0" lvl="0" indent="0" algn="ctr" defTabSz="755650">
            <a:lnSpc>
              <a:spcPct val="90000"/>
            </a:lnSpc>
            <a:spcBef>
              <a:spcPct val="0"/>
            </a:spcBef>
            <a:spcAft>
              <a:spcPct val="35000"/>
            </a:spcAft>
            <a:buNone/>
          </a:pPr>
          <a:r>
            <a:rPr lang="en-GB" sz="1700" kern="1200" dirty="0"/>
            <a:t>The perceived capacity of the Greek government to pay its debts is now lower, and this publicity triggered a revision in the beliefs of the creditors </a:t>
          </a:r>
        </a:p>
      </dsp:txBody>
      <dsp:txXfrm>
        <a:off x="3599586" y="689626"/>
        <a:ext cx="2920186" cy="1752111"/>
      </dsp:txXfrm>
    </dsp:sp>
    <dsp:sp modelId="{B89D38E8-D1CE-4CC6-97B6-2F9314645068}">
      <dsp:nvSpPr>
        <dsp:cNvPr id="0" name=""/>
        <dsp:cNvSpPr/>
      </dsp:nvSpPr>
      <dsp:spPr>
        <a:xfrm>
          <a:off x="7191416" y="689626"/>
          <a:ext cx="2920186" cy="1752111"/>
        </a:xfrm>
        <a:prstGeom prst="rect">
          <a:avLst/>
        </a:prstGeom>
        <a:solidFill>
          <a:schemeClr val="accent3">
            <a:hueOff val="-2136584"/>
            <a:satOff val="-100000"/>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092" tIns="150200" rIns="143092" bIns="150200" numCol="1" spcCol="1270" anchor="ctr" anchorCtr="0">
          <a:noAutofit/>
        </a:bodyPr>
        <a:lstStyle/>
        <a:p>
          <a:pPr marL="0" lvl="0" indent="0" algn="ctr" defTabSz="755650">
            <a:lnSpc>
              <a:spcPct val="90000"/>
            </a:lnSpc>
            <a:spcBef>
              <a:spcPct val="0"/>
            </a:spcBef>
            <a:spcAft>
              <a:spcPct val="35000"/>
            </a:spcAft>
            <a:buNone/>
          </a:pPr>
          <a:r>
            <a:rPr lang="en-GB" sz="1700" kern="1200" dirty="0"/>
            <a:t>In 2010, the 10-year Greek sovereign debt was 4.5%. By 2012, it was 26%.</a:t>
          </a:r>
        </a:p>
      </dsp:txBody>
      <dsp:txXfrm>
        <a:off x="7191416" y="689626"/>
        <a:ext cx="2920186" cy="17521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7868F6-3E76-4330-BC8B-5FF3195C7C35}">
      <dsp:nvSpPr>
        <dsp:cNvPr id="0" name=""/>
        <dsp:cNvSpPr/>
      </dsp:nvSpPr>
      <dsp:spPr>
        <a:xfrm>
          <a:off x="2157000" y="624895"/>
          <a:ext cx="465461" cy="91440"/>
        </a:xfrm>
        <a:custGeom>
          <a:avLst/>
          <a:gdLst/>
          <a:ahLst/>
          <a:cxnLst/>
          <a:rect l="0" t="0" r="0" b="0"/>
          <a:pathLst>
            <a:path>
              <a:moveTo>
                <a:pt x="0" y="45720"/>
              </a:moveTo>
              <a:lnTo>
                <a:pt x="465461"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377329" y="668134"/>
        <a:ext cx="24803" cy="4960"/>
      </dsp:txXfrm>
    </dsp:sp>
    <dsp:sp modelId="{BED43A1C-AC64-4F5C-BD80-4B90F49799C2}">
      <dsp:nvSpPr>
        <dsp:cNvPr id="0" name=""/>
        <dsp:cNvSpPr/>
      </dsp:nvSpPr>
      <dsp:spPr>
        <a:xfrm>
          <a:off x="2013" y="23578"/>
          <a:ext cx="2156787" cy="129407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684" tIns="110934" rIns="105684" bIns="110934" numCol="1" spcCol="1270" anchor="ctr" anchorCtr="0">
          <a:noAutofit/>
        </a:bodyPr>
        <a:lstStyle/>
        <a:p>
          <a:pPr marL="0" lvl="0" indent="0" algn="ctr" defTabSz="533400">
            <a:lnSpc>
              <a:spcPct val="90000"/>
            </a:lnSpc>
            <a:spcBef>
              <a:spcPct val="0"/>
            </a:spcBef>
            <a:spcAft>
              <a:spcPct val="35000"/>
            </a:spcAft>
            <a:buNone/>
          </a:pPr>
          <a:r>
            <a:rPr lang="en-GB" sz="1200" kern="1200" dirty="0"/>
            <a:t>In 2009, Greece admitted to have been under-reporting their level of public debt and deficits</a:t>
          </a:r>
        </a:p>
      </dsp:txBody>
      <dsp:txXfrm>
        <a:off x="2013" y="23578"/>
        <a:ext cx="2156787" cy="1294072"/>
      </dsp:txXfrm>
    </dsp:sp>
    <dsp:sp modelId="{2C522263-40A3-4529-B3F5-A32D01F0B7BF}">
      <dsp:nvSpPr>
        <dsp:cNvPr id="0" name=""/>
        <dsp:cNvSpPr/>
      </dsp:nvSpPr>
      <dsp:spPr>
        <a:xfrm>
          <a:off x="4809849" y="624895"/>
          <a:ext cx="465461" cy="91440"/>
        </a:xfrm>
        <a:custGeom>
          <a:avLst/>
          <a:gdLst/>
          <a:ahLst/>
          <a:cxnLst/>
          <a:rect l="0" t="0" r="0" b="0"/>
          <a:pathLst>
            <a:path>
              <a:moveTo>
                <a:pt x="0" y="45720"/>
              </a:moveTo>
              <a:lnTo>
                <a:pt x="465461" y="45720"/>
              </a:lnTo>
            </a:path>
          </a:pathLst>
        </a:custGeom>
        <a:noFill/>
        <a:ln w="6350" cap="flat" cmpd="sng" algn="ctr">
          <a:solidFill>
            <a:schemeClr val="accent3">
              <a:hueOff val="-356097"/>
              <a:satOff val="-16667"/>
              <a:lumOff val="52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030178" y="668134"/>
        <a:ext cx="24803" cy="4960"/>
      </dsp:txXfrm>
    </dsp:sp>
    <dsp:sp modelId="{AB14C375-F678-4E0D-A643-B3ABDF65771F}">
      <dsp:nvSpPr>
        <dsp:cNvPr id="0" name=""/>
        <dsp:cNvSpPr/>
      </dsp:nvSpPr>
      <dsp:spPr>
        <a:xfrm>
          <a:off x="2654862" y="23578"/>
          <a:ext cx="2156787" cy="1294072"/>
        </a:xfrm>
        <a:prstGeom prst="rect">
          <a:avLst/>
        </a:prstGeom>
        <a:solidFill>
          <a:schemeClr val="accent3">
            <a:hueOff val="-305226"/>
            <a:satOff val="-14286"/>
            <a:lumOff val="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684" tIns="110934" rIns="105684" bIns="110934" numCol="1" spcCol="1270" anchor="ctr" anchorCtr="0">
          <a:noAutofit/>
        </a:bodyPr>
        <a:lstStyle/>
        <a:p>
          <a:pPr marL="0" lvl="0" indent="0" algn="ctr" defTabSz="533400">
            <a:lnSpc>
              <a:spcPct val="90000"/>
            </a:lnSpc>
            <a:spcBef>
              <a:spcPct val="0"/>
            </a:spcBef>
            <a:spcAft>
              <a:spcPct val="35000"/>
            </a:spcAft>
            <a:buNone/>
          </a:pPr>
          <a:r>
            <a:rPr lang="en-GB" sz="1200" kern="1200" dirty="0"/>
            <a:t>The perceived capacity of the Greek government to pay its debts is now lower, and this publicity triggered a revision in the beliefs of the creditors </a:t>
          </a:r>
        </a:p>
      </dsp:txBody>
      <dsp:txXfrm>
        <a:off x="2654862" y="23578"/>
        <a:ext cx="2156787" cy="1294072"/>
      </dsp:txXfrm>
    </dsp:sp>
    <dsp:sp modelId="{E399B151-338F-4AD5-91DC-3C06A4421AE4}">
      <dsp:nvSpPr>
        <dsp:cNvPr id="0" name=""/>
        <dsp:cNvSpPr/>
      </dsp:nvSpPr>
      <dsp:spPr>
        <a:xfrm>
          <a:off x="7462697" y="624895"/>
          <a:ext cx="465461" cy="91440"/>
        </a:xfrm>
        <a:custGeom>
          <a:avLst/>
          <a:gdLst/>
          <a:ahLst/>
          <a:cxnLst/>
          <a:rect l="0" t="0" r="0" b="0"/>
          <a:pathLst>
            <a:path>
              <a:moveTo>
                <a:pt x="0" y="45720"/>
              </a:moveTo>
              <a:lnTo>
                <a:pt x="465461" y="45720"/>
              </a:lnTo>
            </a:path>
          </a:pathLst>
        </a:custGeom>
        <a:noFill/>
        <a:ln w="6350" cap="flat" cmpd="sng" algn="ctr">
          <a:solidFill>
            <a:schemeClr val="accent3">
              <a:hueOff val="-712195"/>
              <a:satOff val="-33333"/>
              <a:lumOff val="104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7683027" y="668134"/>
        <a:ext cx="24803" cy="4960"/>
      </dsp:txXfrm>
    </dsp:sp>
    <dsp:sp modelId="{B89D38E8-D1CE-4CC6-97B6-2F9314645068}">
      <dsp:nvSpPr>
        <dsp:cNvPr id="0" name=""/>
        <dsp:cNvSpPr/>
      </dsp:nvSpPr>
      <dsp:spPr>
        <a:xfrm>
          <a:off x="5307710" y="23578"/>
          <a:ext cx="2156787" cy="1294072"/>
        </a:xfrm>
        <a:prstGeom prst="rect">
          <a:avLst/>
        </a:prstGeom>
        <a:solidFill>
          <a:schemeClr val="accent3">
            <a:hueOff val="-610453"/>
            <a:satOff val="-28571"/>
            <a:lumOff val="8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684" tIns="110934" rIns="105684" bIns="110934" numCol="1" spcCol="1270" anchor="ctr" anchorCtr="0">
          <a:noAutofit/>
        </a:bodyPr>
        <a:lstStyle/>
        <a:p>
          <a:pPr marL="0" lvl="0" indent="0" algn="ctr" defTabSz="533400">
            <a:lnSpc>
              <a:spcPct val="90000"/>
            </a:lnSpc>
            <a:spcBef>
              <a:spcPct val="0"/>
            </a:spcBef>
            <a:spcAft>
              <a:spcPct val="35000"/>
            </a:spcAft>
            <a:buNone/>
          </a:pPr>
          <a:r>
            <a:rPr lang="en-GB" sz="1200" kern="1200" dirty="0"/>
            <a:t>In 2010, the 10-year Greek sovereign debt was 4.5%. By 2012, it was 26%.</a:t>
          </a:r>
        </a:p>
      </dsp:txBody>
      <dsp:txXfrm>
        <a:off x="5307710" y="23578"/>
        <a:ext cx="2156787" cy="1294072"/>
      </dsp:txXfrm>
    </dsp:sp>
    <dsp:sp modelId="{A621EE09-258B-48A7-8E58-A1DCB92F7A02}">
      <dsp:nvSpPr>
        <dsp:cNvPr id="0" name=""/>
        <dsp:cNvSpPr/>
      </dsp:nvSpPr>
      <dsp:spPr>
        <a:xfrm>
          <a:off x="1080407" y="1315851"/>
          <a:ext cx="7958545" cy="465461"/>
        </a:xfrm>
        <a:custGeom>
          <a:avLst/>
          <a:gdLst/>
          <a:ahLst/>
          <a:cxnLst/>
          <a:rect l="0" t="0" r="0" b="0"/>
          <a:pathLst>
            <a:path>
              <a:moveTo>
                <a:pt x="7958545" y="0"/>
              </a:moveTo>
              <a:lnTo>
                <a:pt x="7958545" y="249830"/>
              </a:lnTo>
              <a:lnTo>
                <a:pt x="0" y="249830"/>
              </a:lnTo>
              <a:lnTo>
                <a:pt x="0" y="465461"/>
              </a:lnTo>
            </a:path>
          </a:pathLst>
        </a:custGeom>
        <a:noFill/>
        <a:ln w="6350" cap="flat" cmpd="sng" algn="ctr">
          <a:solidFill>
            <a:schemeClr val="accent3">
              <a:hueOff val="-1068292"/>
              <a:satOff val="-50000"/>
              <a:lumOff val="156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860330" y="1546101"/>
        <a:ext cx="398699" cy="4960"/>
      </dsp:txXfrm>
    </dsp:sp>
    <dsp:sp modelId="{5C3AFC43-218A-4006-9D1E-0BD1CA3FF38F}">
      <dsp:nvSpPr>
        <dsp:cNvPr id="0" name=""/>
        <dsp:cNvSpPr/>
      </dsp:nvSpPr>
      <dsp:spPr>
        <a:xfrm>
          <a:off x="7960559" y="23578"/>
          <a:ext cx="2156787" cy="1294072"/>
        </a:xfrm>
        <a:prstGeom prst="rect">
          <a:avLst/>
        </a:prstGeom>
        <a:solidFill>
          <a:schemeClr val="accent3">
            <a:hueOff val="-915679"/>
            <a:satOff val="-42857"/>
            <a:lumOff val="13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684" tIns="110934" rIns="105684" bIns="110934" numCol="1" spcCol="1270" anchor="ctr" anchorCtr="0">
          <a:noAutofit/>
        </a:bodyPr>
        <a:lstStyle/>
        <a:p>
          <a:pPr marL="0" lvl="0" indent="0" algn="ctr" defTabSz="533400">
            <a:lnSpc>
              <a:spcPct val="90000"/>
            </a:lnSpc>
            <a:spcBef>
              <a:spcPct val="0"/>
            </a:spcBef>
            <a:spcAft>
              <a:spcPct val="35000"/>
            </a:spcAft>
            <a:buNone/>
          </a:pPr>
          <a:r>
            <a:rPr lang="en-GB" sz="1200" kern="1200" dirty="0"/>
            <a:t>In 2010, the IMF and EU announced a 3-year rescue package as well as the creation of the EFSF and SMP</a:t>
          </a:r>
        </a:p>
      </dsp:txBody>
      <dsp:txXfrm>
        <a:off x="7960559" y="23578"/>
        <a:ext cx="2156787" cy="1294072"/>
      </dsp:txXfrm>
    </dsp:sp>
    <dsp:sp modelId="{B215EFA6-E1BC-485D-94A3-251DCDF3B3E2}">
      <dsp:nvSpPr>
        <dsp:cNvPr id="0" name=""/>
        <dsp:cNvSpPr/>
      </dsp:nvSpPr>
      <dsp:spPr>
        <a:xfrm>
          <a:off x="2157000" y="2415028"/>
          <a:ext cx="465461" cy="91440"/>
        </a:xfrm>
        <a:custGeom>
          <a:avLst/>
          <a:gdLst/>
          <a:ahLst/>
          <a:cxnLst/>
          <a:rect l="0" t="0" r="0" b="0"/>
          <a:pathLst>
            <a:path>
              <a:moveTo>
                <a:pt x="0" y="45720"/>
              </a:moveTo>
              <a:lnTo>
                <a:pt x="465461" y="45720"/>
              </a:lnTo>
            </a:path>
          </a:pathLst>
        </a:custGeom>
        <a:noFill/>
        <a:ln w="6350" cap="flat" cmpd="sng" algn="ctr">
          <a:solidFill>
            <a:schemeClr val="accent3">
              <a:hueOff val="-1424389"/>
              <a:satOff val="-66667"/>
              <a:lumOff val="209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377329" y="2458268"/>
        <a:ext cx="24803" cy="4960"/>
      </dsp:txXfrm>
    </dsp:sp>
    <dsp:sp modelId="{3757EF34-CC9A-46B7-B166-C857677C69AB}">
      <dsp:nvSpPr>
        <dsp:cNvPr id="0" name=""/>
        <dsp:cNvSpPr/>
      </dsp:nvSpPr>
      <dsp:spPr>
        <a:xfrm>
          <a:off x="2013" y="1813712"/>
          <a:ext cx="2156787" cy="1294072"/>
        </a:xfrm>
        <a:prstGeom prst="rect">
          <a:avLst/>
        </a:prstGeom>
        <a:solidFill>
          <a:schemeClr val="accent3">
            <a:hueOff val="-1220905"/>
            <a:satOff val="-57143"/>
            <a:lumOff val="17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684" tIns="110934" rIns="105684" bIns="110934" numCol="1" spcCol="1270" anchor="ctr" anchorCtr="0">
          <a:noAutofit/>
        </a:bodyPr>
        <a:lstStyle/>
        <a:p>
          <a:pPr marL="0" lvl="0" indent="0" algn="ctr" defTabSz="533400">
            <a:lnSpc>
              <a:spcPct val="90000"/>
            </a:lnSpc>
            <a:spcBef>
              <a:spcPct val="0"/>
            </a:spcBef>
            <a:spcAft>
              <a:spcPct val="35000"/>
            </a:spcAft>
            <a:buNone/>
          </a:pPr>
          <a:r>
            <a:rPr lang="en-GB" sz="1200" kern="1200" dirty="0"/>
            <a:t>Consequently, interest rates fell, consistent with the policies eliminating the bad equilibrium </a:t>
          </a:r>
        </a:p>
      </dsp:txBody>
      <dsp:txXfrm>
        <a:off x="2013" y="1813712"/>
        <a:ext cx="2156787" cy="1294072"/>
      </dsp:txXfrm>
    </dsp:sp>
    <dsp:sp modelId="{42D0EF2D-D1D4-4FF9-B465-850A6A8597D5}">
      <dsp:nvSpPr>
        <dsp:cNvPr id="0" name=""/>
        <dsp:cNvSpPr/>
      </dsp:nvSpPr>
      <dsp:spPr>
        <a:xfrm>
          <a:off x="4809849" y="2415028"/>
          <a:ext cx="465461" cy="91440"/>
        </a:xfrm>
        <a:custGeom>
          <a:avLst/>
          <a:gdLst/>
          <a:ahLst/>
          <a:cxnLst/>
          <a:rect l="0" t="0" r="0" b="0"/>
          <a:pathLst>
            <a:path>
              <a:moveTo>
                <a:pt x="0" y="45720"/>
              </a:moveTo>
              <a:lnTo>
                <a:pt x="465461" y="45720"/>
              </a:lnTo>
            </a:path>
          </a:pathLst>
        </a:custGeom>
        <a:noFill/>
        <a:ln w="6350" cap="flat" cmpd="sng" algn="ctr">
          <a:solidFill>
            <a:schemeClr val="accent3">
              <a:hueOff val="-1780487"/>
              <a:satOff val="-83333"/>
              <a:lumOff val="261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030178" y="2458268"/>
        <a:ext cx="24803" cy="4960"/>
      </dsp:txXfrm>
    </dsp:sp>
    <dsp:sp modelId="{BC0EF048-B624-4E4F-A180-E75520428BFA}">
      <dsp:nvSpPr>
        <dsp:cNvPr id="0" name=""/>
        <dsp:cNvSpPr/>
      </dsp:nvSpPr>
      <dsp:spPr>
        <a:xfrm>
          <a:off x="2654862" y="1813712"/>
          <a:ext cx="2156787" cy="1294072"/>
        </a:xfrm>
        <a:prstGeom prst="rect">
          <a:avLst/>
        </a:prstGeom>
        <a:solidFill>
          <a:schemeClr val="accent3">
            <a:hueOff val="-1526131"/>
            <a:satOff val="-71429"/>
            <a:lumOff val="22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684" tIns="110934" rIns="105684" bIns="110934" numCol="1" spcCol="1270" anchor="ctr" anchorCtr="0">
          <a:noAutofit/>
        </a:bodyPr>
        <a:lstStyle/>
        <a:p>
          <a:pPr marL="0" lvl="0" indent="0" algn="ctr" defTabSz="533400">
            <a:lnSpc>
              <a:spcPct val="90000"/>
            </a:lnSpc>
            <a:spcBef>
              <a:spcPct val="0"/>
            </a:spcBef>
            <a:spcAft>
              <a:spcPct val="35000"/>
            </a:spcAft>
            <a:buNone/>
          </a:pPr>
          <a:r>
            <a:rPr lang="en-GB" sz="1200" kern="1200" dirty="0"/>
            <a:t>But perceptions of insolvency remained high. When Greek bonds were downgraded to “junk” status in 2011, the default probability reached 70%</a:t>
          </a:r>
        </a:p>
      </dsp:txBody>
      <dsp:txXfrm>
        <a:off x="2654862" y="1813712"/>
        <a:ext cx="2156787" cy="1294072"/>
      </dsp:txXfrm>
    </dsp:sp>
    <dsp:sp modelId="{35354302-8F5B-234B-9B10-AF55EC67DC76}">
      <dsp:nvSpPr>
        <dsp:cNvPr id="0" name=""/>
        <dsp:cNvSpPr/>
      </dsp:nvSpPr>
      <dsp:spPr>
        <a:xfrm>
          <a:off x="7462697" y="2415028"/>
          <a:ext cx="465461" cy="91440"/>
        </a:xfrm>
        <a:custGeom>
          <a:avLst/>
          <a:gdLst/>
          <a:ahLst/>
          <a:cxnLst/>
          <a:rect l="0" t="0" r="0" b="0"/>
          <a:pathLst>
            <a:path>
              <a:moveTo>
                <a:pt x="0" y="45720"/>
              </a:moveTo>
              <a:lnTo>
                <a:pt x="465461" y="45720"/>
              </a:lnTo>
            </a:path>
          </a:pathLst>
        </a:custGeom>
        <a:noFill/>
        <a:ln w="6350" cap="flat" cmpd="sng" algn="ctr">
          <a:solidFill>
            <a:schemeClr val="accent3">
              <a:hueOff val="-2136584"/>
              <a:satOff val="-100000"/>
              <a:lumOff val="313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7683027" y="2458268"/>
        <a:ext cx="24803" cy="4960"/>
      </dsp:txXfrm>
    </dsp:sp>
    <dsp:sp modelId="{FA4941A8-4D05-45FA-A994-C8BDB4E41871}">
      <dsp:nvSpPr>
        <dsp:cNvPr id="0" name=""/>
        <dsp:cNvSpPr/>
      </dsp:nvSpPr>
      <dsp:spPr>
        <a:xfrm>
          <a:off x="5307710" y="1813712"/>
          <a:ext cx="2156787" cy="1294072"/>
        </a:xfrm>
        <a:prstGeom prst="rect">
          <a:avLst/>
        </a:prstGeom>
        <a:solidFill>
          <a:schemeClr val="accent3">
            <a:hueOff val="-1831358"/>
            <a:satOff val="-85714"/>
            <a:lumOff val="26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684" tIns="110934" rIns="105684" bIns="110934" numCol="1" spcCol="1270" anchor="ctr" anchorCtr="0">
          <a:noAutofit/>
        </a:bodyPr>
        <a:lstStyle/>
        <a:p>
          <a:pPr marL="0" lvl="0" indent="0" algn="ctr" defTabSz="533400">
            <a:lnSpc>
              <a:spcPct val="90000"/>
            </a:lnSpc>
            <a:spcBef>
              <a:spcPct val="0"/>
            </a:spcBef>
            <a:spcAft>
              <a:spcPct val="35000"/>
            </a:spcAft>
            <a:buNone/>
          </a:pPr>
          <a:r>
            <a:rPr lang="en-GB" sz="1200" kern="1200" dirty="0"/>
            <a:t>In February 2012, Greece defaulted on its bonds and creditors took a haircut of 64.6% on </a:t>
          </a:r>
          <a:r>
            <a:rPr lang="en-GB" sz="1200" b="0" i="0" kern="1200" dirty="0"/>
            <a:t>€</a:t>
          </a:r>
          <a:r>
            <a:rPr lang="en-GB" sz="1200" kern="1200" dirty="0"/>
            <a:t>177 </a:t>
          </a:r>
          <a:r>
            <a:rPr lang="en-GB" sz="1200" kern="1200" dirty="0" err="1"/>
            <a:t>bn</a:t>
          </a:r>
          <a:r>
            <a:rPr lang="en-GB" sz="1200" kern="1200" dirty="0"/>
            <a:t> worth of bonds</a:t>
          </a:r>
        </a:p>
      </dsp:txBody>
      <dsp:txXfrm>
        <a:off x="5307710" y="1813712"/>
        <a:ext cx="2156787" cy="1294072"/>
      </dsp:txXfrm>
    </dsp:sp>
    <dsp:sp modelId="{147D68FE-176D-CB41-9064-04A4EDB55EEC}">
      <dsp:nvSpPr>
        <dsp:cNvPr id="0" name=""/>
        <dsp:cNvSpPr/>
      </dsp:nvSpPr>
      <dsp:spPr>
        <a:xfrm>
          <a:off x="7960559" y="1813712"/>
          <a:ext cx="2156787" cy="1294072"/>
        </a:xfrm>
        <a:prstGeom prst="rect">
          <a:avLst/>
        </a:prstGeom>
        <a:solidFill>
          <a:schemeClr val="accent3">
            <a:hueOff val="-2136584"/>
            <a:satOff val="-100000"/>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684" tIns="110934" rIns="105684" bIns="110934" numCol="1" spcCol="1270" anchor="ctr" anchorCtr="0">
          <a:noAutofit/>
        </a:bodyPr>
        <a:lstStyle/>
        <a:p>
          <a:pPr marL="0" lvl="0" indent="0" algn="ctr" defTabSz="533400">
            <a:lnSpc>
              <a:spcPct val="90000"/>
            </a:lnSpc>
            <a:spcBef>
              <a:spcPct val="0"/>
            </a:spcBef>
            <a:spcAft>
              <a:spcPct val="35000"/>
            </a:spcAft>
            <a:buNone/>
          </a:pPr>
          <a:r>
            <a:rPr lang="en-GB" sz="1200" kern="1200" dirty="0"/>
            <a:t>In hindsight, Greece may have been insolvent from the start. </a:t>
          </a:r>
        </a:p>
      </dsp:txBody>
      <dsp:txXfrm>
        <a:off x="7960559" y="1813712"/>
        <a:ext cx="2156787" cy="1294072"/>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A223C-C3BC-4A13-873A-ED9477F100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42E85A9-A344-4787-927B-9F2A4AEDE5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743AF5D-39A0-436F-A22D-74F02D1647CA}"/>
              </a:ext>
            </a:extLst>
          </p:cNvPr>
          <p:cNvSpPr>
            <a:spLocks noGrp="1"/>
          </p:cNvSpPr>
          <p:nvPr>
            <p:ph type="dt" sz="half" idx="10"/>
          </p:nvPr>
        </p:nvSpPr>
        <p:spPr/>
        <p:txBody>
          <a:bodyPr/>
          <a:lstStyle/>
          <a:p>
            <a:fld id="{5B2D55FB-0606-49DB-8B59-E56DA85E7CB2}" type="datetimeFigureOut">
              <a:rPr lang="en-GB" smtClean="0"/>
              <a:t>19/08/2019</a:t>
            </a:fld>
            <a:endParaRPr lang="en-GB"/>
          </a:p>
        </p:txBody>
      </p:sp>
      <p:sp>
        <p:nvSpPr>
          <p:cNvPr id="5" name="Footer Placeholder 4">
            <a:extLst>
              <a:ext uri="{FF2B5EF4-FFF2-40B4-BE49-F238E27FC236}">
                <a16:creationId xmlns:a16="http://schemas.microsoft.com/office/drawing/2014/main" id="{3D076BD9-6898-4D5B-AB98-D59BCC03D8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889CFA-95A3-4CDC-B06B-ECD0BDF6248C}"/>
              </a:ext>
            </a:extLst>
          </p:cNvPr>
          <p:cNvSpPr>
            <a:spLocks noGrp="1"/>
          </p:cNvSpPr>
          <p:nvPr>
            <p:ph type="sldNum" sz="quarter" idx="12"/>
          </p:nvPr>
        </p:nvSpPr>
        <p:spPr/>
        <p:txBody>
          <a:bodyPr/>
          <a:lstStyle/>
          <a:p>
            <a:fld id="{E8A2D4B4-B94B-4FDD-9E9A-6DDD49A70060}" type="slidenum">
              <a:rPr lang="en-GB" smtClean="0"/>
              <a:t>‹#›</a:t>
            </a:fld>
            <a:endParaRPr lang="en-GB"/>
          </a:p>
        </p:txBody>
      </p:sp>
    </p:spTree>
    <p:extLst>
      <p:ext uri="{BB962C8B-B14F-4D97-AF65-F5344CB8AC3E}">
        <p14:creationId xmlns:p14="http://schemas.microsoft.com/office/powerpoint/2010/main" val="4046453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167EA-5FDC-4911-AB8B-FA4C460507C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9CFBAC-EDDB-4EA5-8D18-74B2668AEF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558399-FE00-40BE-86AF-9DB7590D6752}"/>
              </a:ext>
            </a:extLst>
          </p:cNvPr>
          <p:cNvSpPr>
            <a:spLocks noGrp="1"/>
          </p:cNvSpPr>
          <p:nvPr>
            <p:ph type="dt" sz="half" idx="10"/>
          </p:nvPr>
        </p:nvSpPr>
        <p:spPr/>
        <p:txBody>
          <a:bodyPr/>
          <a:lstStyle/>
          <a:p>
            <a:fld id="{5B2D55FB-0606-49DB-8B59-E56DA85E7CB2}" type="datetimeFigureOut">
              <a:rPr lang="en-GB" smtClean="0"/>
              <a:t>19/08/2019</a:t>
            </a:fld>
            <a:endParaRPr lang="en-GB"/>
          </a:p>
        </p:txBody>
      </p:sp>
      <p:sp>
        <p:nvSpPr>
          <p:cNvPr id="5" name="Footer Placeholder 4">
            <a:extLst>
              <a:ext uri="{FF2B5EF4-FFF2-40B4-BE49-F238E27FC236}">
                <a16:creationId xmlns:a16="http://schemas.microsoft.com/office/drawing/2014/main" id="{C4F982F3-ED43-4D14-9271-AAF3C54620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FA0ACC-959D-4244-9B34-50820F613B0E}"/>
              </a:ext>
            </a:extLst>
          </p:cNvPr>
          <p:cNvSpPr>
            <a:spLocks noGrp="1"/>
          </p:cNvSpPr>
          <p:nvPr>
            <p:ph type="sldNum" sz="quarter" idx="12"/>
          </p:nvPr>
        </p:nvSpPr>
        <p:spPr/>
        <p:txBody>
          <a:bodyPr/>
          <a:lstStyle/>
          <a:p>
            <a:fld id="{E8A2D4B4-B94B-4FDD-9E9A-6DDD49A70060}" type="slidenum">
              <a:rPr lang="en-GB" smtClean="0"/>
              <a:t>‹#›</a:t>
            </a:fld>
            <a:endParaRPr lang="en-GB"/>
          </a:p>
        </p:txBody>
      </p:sp>
    </p:spTree>
    <p:extLst>
      <p:ext uri="{BB962C8B-B14F-4D97-AF65-F5344CB8AC3E}">
        <p14:creationId xmlns:p14="http://schemas.microsoft.com/office/powerpoint/2010/main" val="179379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B732DC-E99D-45B6-823F-5668EA79FC8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021DC7-FA40-4101-8486-7F6C7854C7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AE6BEB-AD16-4EAF-BD6A-0F4DDDA476CA}"/>
              </a:ext>
            </a:extLst>
          </p:cNvPr>
          <p:cNvSpPr>
            <a:spLocks noGrp="1"/>
          </p:cNvSpPr>
          <p:nvPr>
            <p:ph type="dt" sz="half" idx="10"/>
          </p:nvPr>
        </p:nvSpPr>
        <p:spPr/>
        <p:txBody>
          <a:bodyPr/>
          <a:lstStyle/>
          <a:p>
            <a:fld id="{5B2D55FB-0606-49DB-8B59-E56DA85E7CB2}" type="datetimeFigureOut">
              <a:rPr lang="en-GB" smtClean="0"/>
              <a:t>19/08/2019</a:t>
            </a:fld>
            <a:endParaRPr lang="en-GB"/>
          </a:p>
        </p:txBody>
      </p:sp>
      <p:sp>
        <p:nvSpPr>
          <p:cNvPr id="5" name="Footer Placeholder 4">
            <a:extLst>
              <a:ext uri="{FF2B5EF4-FFF2-40B4-BE49-F238E27FC236}">
                <a16:creationId xmlns:a16="http://schemas.microsoft.com/office/drawing/2014/main" id="{35BA9AFD-230A-43E5-9E27-1374049225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A3A310-7351-489C-8A16-7F0B6A8C54B2}"/>
              </a:ext>
            </a:extLst>
          </p:cNvPr>
          <p:cNvSpPr>
            <a:spLocks noGrp="1"/>
          </p:cNvSpPr>
          <p:nvPr>
            <p:ph type="sldNum" sz="quarter" idx="12"/>
          </p:nvPr>
        </p:nvSpPr>
        <p:spPr/>
        <p:txBody>
          <a:bodyPr/>
          <a:lstStyle/>
          <a:p>
            <a:fld id="{E8A2D4B4-B94B-4FDD-9E9A-6DDD49A70060}" type="slidenum">
              <a:rPr lang="en-GB" smtClean="0"/>
              <a:t>‹#›</a:t>
            </a:fld>
            <a:endParaRPr lang="en-GB"/>
          </a:p>
        </p:txBody>
      </p:sp>
    </p:spTree>
    <p:extLst>
      <p:ext uri="{BB962C8B-B14F-4D97-AF65-F5344CB8AC3E}">
        <p14:creationId xmlns:p14="http://schemas.microsoft.com/office/powerpoint/2010/main" val="2153505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DD990-7E38-42B3-93E8-34605AE67BA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721E6EB-F0BC-4B79-9097-E461CC20CF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B68923-C9D6-4CC7-B885-C1B7921CEA27}"/>
              </a:ext>
            </a:extLst>
          </p:cNvPr>
          <p:cNvSpPr>
            <a:spLocks noGrp="1"/>
          </p:cNvSpPr>
          <p:nvPr>
            <p:ph type="dt" sz="half" idx="10"/>
          </p:nvPr>
        </p:nvSpPr>
        <p:spPr/>
        <p:txBody>
          <a:bodyPr/>
          <a:lstStyle/>
          <a:p>
            <a:fld id="{5B2D55FB-0606-49DB-8B59-E56DA85E7CB2}" type="datetimeFigureOut">
              <a:rPr lang="en-GB" smtClean="0"/>
              <a:t>19/08/2019</a:t>
            </a:fld>
            <a:endParaRPr lang="en-GB"/>
          </a:p>
        </p:txBody>
      </p:sp>
      <p:sp>
        <p:nvSpPr>
          <p:cNvPr id="5" name="Footer Placeholder 4">
            <a:extLst>
              <a:ext uri="{FF2B5EF4-FFF2-40B4-BE49-F238E27FC236}">
                <a16:creationId xmlns:a16="http://schemas.microsoft.com/office/drawing/2014/main" id="{2418E05A-18E0-4F29-B002-A82C2DE69B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909B78-5622-4FB9-A303-EC587EC927D4}"/>
              </a:ext>
            </a:extLst>
          </p:cNvPr>
          <p:cNvSpPr>
            <a:spLocks noGrp="1"/>
          </p:cNvSpPr>
          <p:nvPr>
            <p:ph type="sldNum" sz="quarter" idx="12"/>
          </p:nvPr>
        </p:nvSpPr>
        <p:spPr/>
        <p:txBody>
          <a:bodyPr/>
          <a:lstStyle/>
          <a:p>
            <a:fld id="{E8A2D4B4-B94B-4FDD-9E9A-6DDD49A70060}" type="slidenum">
              <a:rPr lang="en-GB" smtClean="0"/>
              <a:t>‹#›</a:t>
            </a:fld>
            <a:endParaRPr lang="en-GB"/>
          </a:p>
        </p:txBody>
      </p:sp>
    </p:spTree>
    <p:extLst>
      <p:ext uri="{BB962C8B-B14F-4D97-AF65-F5344CB8AC3E}">
        <p14:creationId xmlns:p14="http://schemas.microsoft.com/office/powerpoint/2010/main" val="2164215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19282-E524-4B76-94F6-4F92AD946A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B2FED9C-AA61-46FC-A50F-0D17C191CC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823084-6052-4263-81E6-D4D9D3D653FA}"/>
              </a:ext>
            </a:extLst>
          </p:cNvPr>
          <p:cNvSpPr>
            <a:spLocks noGrp="1"/>
          </p:cNvSpPr>
          <p:nvPr>
            <p:ph type="dt" sz="half" idx="10"/>
          </p:nvPr>
        </p:nvSpPr>
        <p:spPr/>
        <p:txBody>
          <a:bodyPr/>
          <a:lstStyle/>
          <a:p>
            <a:fld id="{5B2D55FB-0606-49DB-8B59-E56DA85E7CB2}" type="datetimeFigureOut">
              <a:rPr lang="en-GB" smtClean="0"/>
              <a:t>19/08/2019</a:t>
            </a:fld>
            <a:endParaRPr lang="en-GB"/>
          </a:p>
        </p:txBody>
      </p:sp>
      <p:sp>
        <p:nvSpPr>
          <p:cNvPr id="5" name="Footer Placeholder 4">
            <a:extLst>
              <a:ext uri="{FF2B5EF4-FFF2-40B4-BE49-F238E27FC236}">
                <a16:creationId xmlns:a16="http://schemas.microsoft.com/office/drawing/2014/main" id="{BE0B9E6C-2FCD-41B9-A96B-DF49874474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17A548-4CF6-4723-A487-32C727A1D38B}"/>
              </a:ext>
            </a:extLst>
          </p:cNvPr>
          <p:cNvSpPr>
            <a:spLocks noGrp="1"/>
          </p:cNvSpPr>
          <p:nvPr>
            <p:ph type="sldNum" sz="quarter" idx="12"/>
          </p:nvPr>
        </p:nvSpPr>
        <p:spPr/>
        <p:txBody>
          <a:bodyPr/>
          <a:lstStyle/>
          <a:p>
            <a:fld id="{E8A2D4B4-B94B-4FDD-9E9A-6DDD49A70060}" type="slidenum">
              <a:rPr lang="en-GB" smtClean="0"/>
              <a:t>‹#›</a:t>
            </a:fld>
            <a:endParaRPr lang="en-GB"/>
          </a:p>
        </p:txBody>
      </p:sp>
    </p:spTree>
    <p:extLst>
      <p:ext uri="{BB962C8B-B14F-4D97-AF65-F5344CB8AC3E}">
        <p14:creationId xmlns:p14="http://schemas.microsoft.com/office/powerpoint/2010/main" val="3025448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6DF90-E4D2-4246-B98D-E7CD28D709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44CEC0-8D1A-4EA3-9750-4F5F41E409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EC9F978-585A-4B30-B8FA-AD0286CBE3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47E24F4-3A79-4901-BE56-83456DC13F15}"/>
              </a:ext>
            </a:extLst>
          </p:cNvPr>
          <p:cNvSpPr>
            <a:spLocks noGrp="1"/>
          </p:cNvSpPr>
          <p:nvPr>
            <p:ph type="dt" sz="half" idx="10"/>
          </p:nvPr>
        </p:nvSpPr>
        <p:spPr/>
        <p:txBody>
          <a:bodyPr/>
          <a:lstStyle/>
          <a:p>
            <a:fld id="{5B2D55FB-0606-49DB-8B59-E56DA85E7CB2}" type="datetimeFigureOut">
              <a:rPr lang="en-GB" smtClean="0"/>
              <a:t>19/08/2019</a:t>
            </a:fld>
            <a:endParaRPr lang="en-GB"/>
          </a:p>
        </p:txBody>
      </p:sp>
      <p:sp>
        <p:nvSpPr>
          <p:cNvPr id="6" name="Footer Placeholder 5">
            <a:extLst>
              <a:ext uri="{FF2B5EF4-FFF2-40B4-BE49-F238E27FC236}">
                <a16:creationId xmlns:a16="http://schemas.microsoft.com/office/drawing/2014/main" id="{3AB8AE11-DD5A-4FEF-A39C-D64A504412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BE78593-ABA9-4BC4-8D76-DF4CBB0D9EAE}"/>
              </a:ext>
            </a:extLst>
          </p:cNvPr>
          <p:cNvSpPr>
            <a:spLocks noGrp="1"/>
          </p:cNvSpPr>
          <p:nvPr>
            <p:ph type="sldNum" sz="quarter" idx="12"/>
          </p:nvPr>
        </p:nvSpPr>
        <p:spPr/>
        <p:txBody>
          <a:bodyPr/>
          <a:lstStyle/>
          <a:p>
            <a:fld id="{E8A2D4B4-B94B-4FDD-9E9A-6DDD49A70060}" type="slidenum">
              <a:rPr lang="en-GB" smtClean="0"/>
              <a:t>‹#›</a:t>
            </a:fld>
            <a:endParaRPr lang="en-GB"/>
          </a:p>
        </p:txBody>
      </p:sp>
    </p:spTree>
    <p:extLst>
      <p:ext uri="{BB962C8B-B14F-4D97-AF65-F5344CB8AC3E}">
        <p14:creationId xmlns:p14="http://schemas.microsoft.com/office/powerpoint/2010/main" val="2224501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E3D00-8DDC-4BAA-BB35-266289F2912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0A173FC-7C6E-46EC-A35A-421BD89582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E3A971-F49B-4DC8-A424-A23DD0A5CC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8A9B3B7-8FC0-42E6-8C8B-DDE55C0FD5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EDD566-B9C2-4CFD-B08B-435C0F340D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5D17A8B-A5AF-4B64-8013-76B42F661E21}"/>
              </a:ext>
            </a:extLst>
          </p:cNvPr>
          <p:cNvSpPr>
            <a:spLocks noGrp="1"/>
          </p:cNvSpPr>
          <p:nvPr>
            <p:ph type="dt" sz="half" idx="10"/>
          </p:nvPr>
        </p:nvSpPr>
        <p:spPr/>
        <p:txBody>
          <a:bodyPr/>
          <a:lstStyle/>
          <a:p>
            <a:fld id="{5B2D55FB-0606-49DB-8B59-E56DA85E7CB2}" type="datetimeFigureOut">
              <a:rPr lang="en-GB" smtClean="0"/>
              <a:t>19/08/2019</a:t>
            </a:fld>
            <a:endParaRPr lang="en-GB"/>
          </a:p>
        </p:txBody>
      </p:sp>
      <p:sp>
        <p:nvSpPr>
          <p:cNvPr id="8" name="Footer Placeholder 7">
            <a:extLst>
              <a:ext uri="{FF2B5EF4-FFF2-40B4-BE49-F238E27FC236}">
                <a16:creationId xmlns:a16="http://schemas.microsoft.com/office/drawing/2014/main" id="{1366939A-933E-4536-868B-1D1906BBA7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2AC1A0A-3292-47B0-86CC-75094EBAE6F7}"/>
              </a:ext>
            </a:extLst>
          </p:cNvPr>
          <p:cNvSpPr>
            <a:spLocks noGrp="1"/>
          </p:cNvSpPr>
          <p:nvPr>
            <p:ph type="sldNum" sz="quarter" idx="12"/>
          </p:nvPr>
        </p:nvSpPr>
        <p:spPr/>
        <p:txBody>
          <a:bodyPr/>
          <a:lstStyle/>
          <a:p>
            <a:fld id="{E8A2D4B4-B94B-4FDD-9E9A-6DDD49A70060}" type="slidenum">
              <a:rPr lang="en-GB" smtClean="0"/>
              <a:t>‹#›</a:t>
            </a:fld>
            <a:endParaRPr lang="en-GB"/>
          </a:p>
        </p:txBody>
      </p:sp>
    </p:spTree>
    <p:extLst>
      <p:ext uri="{BB962C8B-B14F-4D97-AF65-F5344CB8AC3E}">
        <p14:creationId xmlns:p14="http://schemas.microsoft.com/office/powerpoint/2010/main" val="2384167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821B8-E437-4045-BC20-EDB0160E401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9F1EF67-1176-49D0-8B7D-EED9DC82377C}"/>
              </a:ext>
            </a:extLst>
          </p:cNvPr>
          <p:cNvSpPr>
            <a:spLocks noGrp="1"/>
          </p:cNvSpPr>
          <p:nvPr>
            <p:ph type="dt" sz="half" idx="10"/>
          </p:nvPr>
        </p:nvSpPr>
        <p:spPr/>
        <p:txBody>
          <a:bodyPr/>
          <a:lstStyle/>
          <a:p>
            <a:fld id="{5B2D55FB-0606-49DB-8B59-E56DA85E7CB2}" type="datetimeFigureOut">
              <a:rPr lang="en-GB" smtClean="0"/>
              <a:t>19/08/2019</a:t>
            </a:fld>
            <a:endParaRPr lang="en-GB"/>
          </a:p>
        </p:txBody>
      </p:sp>
      <p:sp>
        <p:nvSpPr>
          <p:cNvPr id="4" name="Footer Placeholder 3">
            <a:extLst>
              <a:ext uri="{FF2B5EF4-FFF2-40B4-BE49-F238E27FC236}">
                <a16:creationId xmlns:a16="http://schemas.microsoft.com/office/drawing/2014/main" id="{C560E553-17EF-431F-8BF3-43ADCE078BC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12981FC-BEC2-4B35-BDD0-9DD2CEB9A7D8}"/>
              </a:ext>
            </a:extLst>
          </p:cNvPr>
          <p:cNvSpPr>
            <a:spLocks noGrp="1"/>
          </p:cNvSpPr>
          <p:nvPr>
            <p:ph type="sldNum" sz="quarter" idx="12"/>
          </p:nvPr>
        </p:nvSpPr>
        <p:spPr/>
        <p:txBody>
          <a:bodyPr/>
          <a:lstStyle/>
          <a:p>
            <a:fld id="{E8A2D4B4-B94B-4FDD-9E9A-6DDD49A70060}" type="slidenum">
              <a:rPr lang="en-GB" smtClean="0"/>
              <a:t>‹#›</a:t>
            </a:fld>
            <a:endParaRPr lang="en-GB"/>
          </a:p>
        </p:txBody>
      </p:sp>
    </p:spTree>
    <p:extLst>
      <p:ext uri="{BB962C8B-B14F-4D97-AF65-F5344CB8AC3E}">
        <p14:creationId xmlns:p14="http://schemas.microsoft.com/office/powerpoint/2010/main" val="3273119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2C5C70-390C-4678-BE28-FAE168583E2F}"/>
              </a:ext>
            </a:extLst>
          </p:cNvPr>
          <p:cNvSpPr>
            <a:spLocks noGrp="1"/>
          </p:cNvSpPr>
          <p:nvPr>
            <p:ph type="dt" sz="half" idx="10"/>
          </p:nvPr>
        </p:nvSpPr>
        <p:spPr/>
        <p:txBody>
          <a:bodyPr/>
          <a:lstStyle/>
          <a:p>
            <a:fld id="{5B2D55FB-0606-49DB-8B59-E56DA85E7CB2}" type="datetimeFigureOut">
              <a:rPr lang="en-GB" smtClean="0"/>
              <a:t>19/08/2019</a:t>
            </a:fld>
            <a:endParaRPr lang="en-GB"/>
          </a:p>
        </p:txBody>
      </p:sp>
      <p:sp>
        <p:nvSpPr>
          <p:cNvPr id="3" name="Footer Placeholder 2">
            <a:extLst>
              <a:ext uri="{FF2B5EF4-FFF2-40B4-BE49-F238E27FC236}">
                <a16:creationId xmlns:a16="http://schemas.microsoft.com/office/drawing/2014/main" id="{622C38C1-5223-4C8E-B25D-36249952953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02BB3A-6247-499D-826B-B27BA824A262}"/>
              </a:ext>
            </a:extLst>
          </p:cNvPr>
          <p:cNvSpPr>
            <a:spLocks noGrp="1"/>
          </p:cNvSpPr>
          <p:nvPr>
            <p:ph type="sldNum" sz="quarter" idx="12"/>
          </p:nvPr>
        </p:nvSpPr>
        <p:spPr/>
        <p:txBody>
          <a:bodyPr/>
          <a:lstStyle/>
          <a:p>
            <a:fld id="{E8A2D4B4-B94B-4FDD-9E9A-6DDD49A70060}" type="slidenum">
              <a:rPr lang="en-GB" smtClean="0"/>
              <a:t>‹#›</a:t>
            </a:fld>
            <a:endParaRPr lang="en-GB"/>
          </a:p>
        </p:txBody>
      </p:sp>
    </p:spTree>
    <p:extLst>
      <p:ext uri="{BB962C8B-B14F-4D97-AF65-F5344CB8AC3E}">
        <p14:creationId xmlns:p14="http://schemas.microsoft.com/office/powerpoint/2010/main" val="130228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06050-510F-44CA-8EEB-C8DE97F902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46B951-484D-40C7-B708-10BE5ABAD4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5BB011E-D26A-44C2-AE85-EFB690A0ED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CD3DC8-59BF-4DD4-ADA2-B065A001365D}"/>
              </a:ext>
            </a:extLst>
          </p:cNvPr>
          <p:cNvSpPr>
            <a:spLocks noGrp="1"/>
          </p:cNvSpPr>
          <p:nvPr>
            <p:ph type="dt" sz="half" idx="10"/>
          </p:nvPr>
        </p:nvSpPr>
        <p:spPr/>
        <p:txBody>
          <a:bodyPr/>
          <a:lstStyle/>
          <a:p>
            <a:fld id="{5B2D55FB-0606-49DB-8B59-E56DA85E7CB2}" type="datetimeFigureOut">
              <a:rPr lang="en-GB" smtClean="0"/>
              <a:t>19/08/2019</a:t>
            </a:fld>
            <a:endParaRPr lang="en-GB"/>
          </a:p>
        </p:txBody>
      </p:sp>
      <p:sp>
        <p:nvSpPr>
          <p:cNvPr id="6" name="Footer Placeholder 5">
            <a:extLst>
              <a:ext uri="{FF2B5EF4-FFF2-40B4-BE49-F238E27FC236}">
                <a16:creationId xmlns:a16="http://schemas.microsoft.com/office/drawing/2014/main" id="{B61D5251-A1D6-4A27-B5ED-9AB7A4D0C6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B9539D-5AFD-4019-B73C-305CD8BBAAF9}"/>
              </a:ext>
            </a:extLst>
          </p:cNvPr>
          <p:cNvSpPr>
            <a:spLocks noGrp="1"/>
          </p:cNvSpPr>
          <p:nvPr>
            <p:ph type="sldNum" sz="quarter" idx="12"/>
          </p:nvPr>
        </p:nvSpPr>
        <p:spPr/>
        <p:txBody>
          <a:bodyPr/>
          <a:lstStyle/>
          <a:p>
            <a:fld id="{E8A2D4B4-B94B-4FDD-9E9A-6DDD49A70060}" type="slidenum">
              <a:rPr lang="en-GB" smtClean="0"/>
              <a:t>‹#›</a:t>
            </a:fld>
            <a:endParaRPr lang="en-GB"/>
          </a:p>
        </p:txBody>
      </p:sp>
    </p:spTree>
    <p:extLst>
      <p:ext uri="{BB962C8B-B14F-4D97-AF65-F5344CB8AC3E}">
        <p14:creationId xmlns:p14="http://schemas.microsoft.com/office/powerpoint/2010/main" val="1748840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F647-3F1E-4C70-978F-1D6CC1E381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41463C5-D33A-43F2-B037-343417577B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C7E907A-E24C-4CFC-B7A5-36F5BCC442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0AEEA8-07EB-4092-A229-AFCFE0BAC8B2}"/>
              </a:ext>
            </a:extLst>
          </p:cNvPr>
          <p:cNvSpPr>
            <a:spLocks noGrp="1"/>
          </p:cNvSpPr>
          <p:nvPr>
            <p:ph type="dt" sz="half" idx="10"/>
          </p:nvPr>
        </p:nvSpPr>
        <p:spPr/>
        <p:txBody>
          <a:bodyPr/>
          <a:lstStyle/>
          <a:p>
            <a:fld id="{5B2D55FB-0606-49DB-8B59-E56DA85E7CB2}" type="datetimeFigureOut">
              <a:rPr lang="en-GB" smtClean="0"/>
              <a:t>19/08/2019</a:t>
            </a:fld>
            <a:endParaRPr lang="en-GB"/>
          </a:p>
        </p:txBody>
      </p:sp>
      <p:sp>
        <p:nvSpPr>
          <p:cNvPr id="6" name="Footer Placeholder 5">
            <a:extLst>
              <a:ext uri="{FF2B5EF4-FFF2-40B4-BE49-F238E27FC236}">
                <a16:creationId xmlns:a16="http://schemas.microsoft.com/office/drawing/2014/main" id="{77150366-5385-4BFD-844A-DAB9634F78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96EB54-C4BE-4B00-9EF7-E7D55999237F}"/>
              </a:ext>
            </a:extLst>
          </p:cNvPr>
          <p:cNvSpPr>
            <a:spLocks noGrp="1"/>
          </p:cNvSpPr>
          <p:nvPr>
            <p:ph type="sldNum" sz="quarter" idx="12"/>
          </p:nvPr>
        </p:nvSpPr>
        <p:spPr/>
        <p:txBody>
          <a:bodyPr/>
          <a:lstStyle/>
          <a:p>
            <a:fld id="{E8A2D4B4-B94B-4FDD-9E9A-6DDD49A70060}" type="slidenum">
              <a:rPr lang="en-GB" smtClean="0"/>
              <a:t>‹#›</a:t>
            </a:fld>
            <a:endParaRPr lang="en-GB"/>
          </a:p>
        </p:txBody>
      </p:sp>
    </p:spTree>
    <p:extLst>
      <p:ext uri="{BB962C8B-B14F-4D97-AF65-F5344CB8AC3E}">
        <p14:creationId xmlns:p14="http://schemas.microsoft.com/office/powerpoint/2010/main" val="2795251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4B952D-D71D-462A-AF98-0D59BCF9D2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5C56330-0831-4FE7-B9CB-0042E97C82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FC1874-C220-4B14-8B6A-38CC5ACBC6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D55FB-0606-49DB-8B59-E56DA85E7CB2}" type="datetimeFigureOut">
              <a:rPr lang="en-GB" smtClean="0"/>
              <a:t>19/08/2019</a:t>
            </a:fld>
            <a:endParaRPr lang="en-GB"/>
          </a:p>
        </p:txBody>
      </p:sp>
      <p:sp>
        <p:nvSpPr>
          <p:cNvPr id="5" name="Footer Placeholder 4">
            <a:extLst>
              <a:ext uri="{FF2B5EF4-FFF2-40B4-BE49-F238E27FC236}">
                <a16:creationId xmlns:a16="http://schemas.microsoft.com/office/drawing/2014/main" id="{AE67BF1E-4C2A-4F68-A23D-C0AC902CB3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1FC6ECA-A0B4-4015-9AD3-5EA0AA85A8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A2D4B4-B94B-4FDD-9E9A-6DDD49A70060}" type="slidenum">
              <a:rPr lang="en-GB" smtClean="0"/>
              <a:t>‹#›</a:t>
            </a:fld>
            <a:endParaRPr lang="en-GB"/>
          </a:p>
        </p:txBody>
      </p:sp>
    </p:spTree>
    <p:extLst>
      <p:ext uri="{BB962C8B-B14F-4D97-AF65-F5344CB8AC3E}">
        <p14:creationId xmlns:p14="http://schemas.microsoft.com/office/powerpoint/2010/main" val="904552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9.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9.xml"/><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2.png"/><Relationship Id="rId7" Type="http://schemas.openxmlformats.org/officeDocument/2006/relationships/image" Target="../media/image60.png"/><Relationship Id="rId12" Type="http://schemas.openxmlformats.org/officeDocument/2006/relationships/image" Target="../media/image42.png"/><Relationship Id="rId2" Type="http://schemas.openxmlformats.org/officeDocument/2006/relationships/image" Target="../media/image110.png"/><Relationship Id="rId1" Type="http://schemas.openxmlformats.org/officeDocument/2006/relationships/slideLayout" Target="../slideLayouts/slideLayout9.xml"/><Relationship Id="rId6" Type="http://schemas.openxmlformats.org/officeDocument/2006/relationships/image" Target="../media/image50.png"/><Relationship Id="rId11" Type="http://schemas.openxmlformats.org/officeDocument/2006/relationships/image" Target="../media/image41.png"/><Relationship Id="rId5" Type="http://schemas.openxmlformats.org/officeDocument/2006/relationships/image" Target="../media/image410.png"/><Relationship Id="rId10" Type="http://schemas.openxmlformats.org/officeDocument/2006/relationships/image" Target="../media/image90.png"/><Relationship Id="rId4" Type="http://schemas.openxmlformats.org/officeDocument/2006/relationships/image" Target="../media/image310.png"/><Relationship Id="rId9" Type="http://schemas.openxmlformats.org/officeDocument/2006/relationships/image" Target="../media/image80.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9.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9.xml"/><Relationship Id="rId6" Type="http://schemas.openxmlformats.org/officeDocument/2006/relationships/image" Target="../media/image46.png"/><Relationship Id="rId5" Type="http://schemas.openxmlformats.org/officeDocument/2006/relationships/image" Target="../media/image49.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120.png"/><Relationship Id="rId3" Type="http://schemas.openxmlformats.org/officeDocument/2006/relationships/image" Target="../media/image2.png"/><Relationship Id="rId7" Type="http://schemas.openxmlformats.org/officeDocument/2006/relationships/image" Target="../media/image60.png"/><Relationship Id="rId12"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100.png"/><Relationship Id="rId5" Type="http://schemas.openxmlformats.org/officeDocument/2006/relationships/image" Target="../media/image410.png"/><Relationship Id="rId15" Type="http://schemas.openxmlformats.org/officeDocument/2006/relationships/image" Target="../media/image140.png"/><Relationship Id="rId10" Type="http://schemas.openxmlformats.org/officeDocument/2006/relationships/image" Target="../media/image90.png"/><Relationship Id="rId4" Type="http://schemas.openxmlformats.org/officeDocument/2006/relationships/image" Target="../media/image310.png"/><Relationship Id="rId9" Type="http://schemas.openxmlformats.org/officeDocument/2006/relationships/image" Target="../media/image80.png"/><Relationship Id="rId14" Type="http://schemas.openxmlformats.org/officeDocument/2006/relationships/image" Target="../media/image1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9.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B959A9-C6CB-4B3F-9131-481439DD90B7}"/>
              </a:ext>
            </a:extLst>
          </p:cNvPr>
          <p:cNvSpPr>
            <a:spLocks noGrp="1"/>
          </p:cNvSpPr>
          <p:nvPr>
            <p:ph type="ctrTitle"/>
          </p:nvPr>
        </p:nvSpPr>
        <p:spPr>
          <a:xfrm>
            <a:off x="6585882" y="4267832"/>
            <a:ext cx="4805996" cy="1401448"/>
          </a:xfrm>
        </p:spPr>
        <p:txBody>
          <a:bodyPr anchor="t">
            <a:normAutofit/>
          </a:bodyPr>
          <a:lstStyle/>
          <a:p>
            <a:pPr algn="l"/>
            <a:r>
              <a:rPr lang="en-GB" sz="4400" dirty="0">
                <a:solidFill>
                  <a:srgbClr val="000000"/>
                </a:solidFill>
              </a:rPr>
              <a:t>A crash-course on the euro crisis</a:t>
            </a:r>
          </a:p>
        </p:txBody>
      </p:sp>
      <p:sp>
        <p:nvSpPr>
          <p:cNvPr id="3" name="Subtitle 2">
            <a:extLst>
              <a:ext uri="{FF2B5EF4-FFF2-40B4-BE49-F238E27FC236}">
                <a16:creationId xmlns:a16="http://schemas.microsoft.com/office/drawing/2014/main" id="{0B191526-1482-4233-9DA1-918932AA7BF3}"/>
              </a:ext>
            </a:extLst>
          </p:cNvPr>
          <p:cNvSpPr>
            <a:spLocks noGrp="1"/>
          </p:cNvSpPr>
          <p:nvPr>
            <p:ph type="subTitle" idx="1"/>
          </p:nvPr>
        </p:nvSpPr>
        <p:spPr>
          <a:xfrm>
            <a:off x="6586186" y="3428999"/>
            <a:ext cx="4805691" cy="838831"/>
          </a:xfrm>
        </p:spPr>
        <p:txBody>
          <a:bodyPr anchor="b">
            <a:normAutofit/>
          </a:bodyPr>
          <a:lstStyle/>
          <a:p>
            <a:pPr algn="l"/>
            <a:r>
              <a:rPr lang="en-US" sz="1800">
                <a:solidFill>
                  <a:srgbClr val="000000"/>
                </a:solidFill>
              </a:rPr>
              <a:t>Markus K. Brunnermeier &amp; Ricardo Reis</a:t>
            </a:r>
          </a:p>
        </p:txBody>
      </p:sp>
      <p:sp>
        <p:nvSpPr>
          <p:cNvPr id="22"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BCCED07F-6076-40AA-8843-601273DF96D6}"/>
              </a:ext>
            </a:extLst>
          </p:cNvPr>
          <p:cNvPicPr>
            <a:picLocks noChangeAspect="1"/>
          </p:cNvPicPr>
          <p:nvPr/>
        </p:nvPicPr>
        <p:blipFill rotWithShape="1">
          <a:blip r:embed="rId3" cstate="print">
            <a:alphaModFix/>
            <a:extLst>
              <a:ext uri="{28A0092B-C50C-407E-A947-70E740481C1C}">
                <a14:useLocalDpi xmlns:a14="http://schemas.microsoft.com/office/drawing/2010/main" val="0"/>
              </a:ext>
            </a:extLst>
          </a:blip>
          <a:srcRect t="11217" r="2" b="5644"/>
          <a:stretch/>
        </p:blipFill>
        <p:spPr>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solidFill>
            <a:srgbClr val="FFFFFF">
              <a:shade val="85000"/>
            </a:srgbClr>
          </a:solidFill>
          <a:effectLst>
            <a:softEdge rad="0"/>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11710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42FB1-A57D-7647-8B6F-3E2B098514F5}"/>
              </a:ext>
            </a:extLst>
          </p:cNvPr>
          <p:cNvSpPr>
            <a:spLocks noGrp="1"/>
          </p:cNvSpPr>
          <p:nvPr>
            <p:ph type="title"/>
          </p:nvPr>
        </p:nvSpPr>
        <p:spPr/>
        <p:txBody>
          <a:bodyPr/>
          <a:lstStyle/>
          <a:p>
            <a:r>
              <a:rPr lang="en-US" dirty="0"/>
              <a:t>Financial frictions</a:t>
            </a:r>
          </a:p>
        </p:txBody>
      </p:sp>
      <p:sp>
        <p:nvSpPr>
          <p:cNvPr id="3" name="Content Placeholder 2">
            <a:extLst>
              <a:ext uri="{FF2B5EF4-FFF2-40B4-BE49-F238E27FC236}">
                <a16:creationId xmlns:a16="http://schemas.microsoft.com/office/drawing/2014/main" id="{6F0E4352-3B54-EC47-A057-CA87B0AF4A6E}"/>
              </a:ext>
            </a:extLst>
          </p:cNvPr>
          <p:cNvSpPr>
            <a:spLocks noGrp="1"/>
          </p:cNvSpPr>
          <p:nvPr>
            <p:ph idx="1"/>
          </p:nvPr>
        </p:nvSpPr>
        <p:spPr/>
        <p:txBody>
          <a:bodyPr>
            <a:normAutofit lnSpcReduction="10000"/>
          </a:bodyPr>
          <a:lstStyle/>
          <a:p>
            <a:pPr marL="342900" indent="-342900"/>
            <a:r>
              <a:rPr lang="en-US" dirty="0"/>
              <a:t>When a firm defaults, </a:t>
            </a:r>
            <a:r>
              <a:rPr lang="en-US" dirty="0">
                <a:solidFill>
                  <a:schemeClr val="accent3"/>
                </a:solidFill>
              </a:rPr>
              <a:t>value is lost </a:t>
            </a:r>
            <a:r>
              <a:rPr lang="en-US" dirty="0"/>
              <a:t>in that some of the payoff from the project disappears</a:t>
            </a:r>
          </a:p>
          <a:p>
            <a:pPr marL="342900" indent="-342900"/>
            <a:endParaRPr lang="en-US" dirty="0"/>
          </a:p>
          <a:p>
            <a:pPr marL="342900" indent="-342900"/>
            <a:r>
              <a:rPr lang="en-US" dirty="0"/>
              <a:t>A creditor seizing the asset cannot generate as much cash flow as the entrepreneur.</a:t>
            </a:r>
          </a:p>
          <a:p>
            <a:pPr marL="342900" indent="-342900"/>
            <a:endParaRPr lang="en-US" dirty="0"/>
          </a:p>
          <a:p>
            <a:pPr marL="342900" indent="-342900"/>
            <a:r>
              <a:rPr lang="en-US" dirty="0"/>
              <a:t>Insolvency is a costly process:</a:t>
            </a:r>
          </a:p>
          <a:p>
            <a:pPr marL="800100" lvl="1" indent="-342900"/>
            <a:r>
              <a:rPr lang="en-US" dirty="0"/>
              <a:t>Lawyers</a:t>
            </a:r>
          </a:p>
          <a:p>
            <a:pPr marL="800100" lvl="1" indent="-342900"/>
            <a:r>
              <a:rPr lang="en-US" dirty="0"/>
              <a:t>Bankruptcy court fees</a:t>
            </a:r>
          </a:p>
          <a:p>
            <a:pPr marL="800100" lvl="1" indent="-342900"/>
            <a:r>
              <a:rPr lang="en-US" dirty="0"/>
              <a:t>Disgruntled borrowers tearing down the project before it is seized</a:t>
            </a:r>
          </a:p>
        </p:txBody>
      </p:sp>
    </p:spTree>
    <p:extLst>
      <p:ext uri="{BB962C8B-B14F-4D97-AF65-F5344CB8AC3E}">
        <p14:creationId xmlns:p14="http://schemas.microsoft.com/office/powerpoint/2010/main" val="3030689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4BF34-3519-8E45-9602-09F81914D676}"/>
              </a:ext>
            </a:extLst>
          </p:cNvPr>
          <p:cNvSpPr>
            <a:spLocks noGrp="1"/>
          </p:cNvSpPr>
          <p:nvPr>
            <p:ph type="title"/>
          </p:nvPr>
        </p:nvSpPr>
        <p:spPr>
          <a:xfrm>
            <a:off x="839788" y="185530"/>
            <a:ext cx="11148693" cy="982319"/>
          </a:xfrm>
        </p:spPr>
        <p:txBody>
          <a:bodyPr>
            <a:normAutofit/>
          </a:bodyPr>
          <a:lstStyle/>
          <a:p>
            <a:r>
              <a:rPr lang="en-US" sz="4400" dirty="0"/>
              <a:t>Financial frictions</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817DBA75-F94E-164E-9E2E-84662FD5D46B}"/>
                  </a:ext>
                </a:extLst>
              </p:cNvPr>
              <p:cNvSpPr>
                <a:spLocks noGrp="1"/>
              </p:cNvSpPr>
              <p:nvPr>
                <p:ph type="body" sz="half" idx="2"/>
              </p:nvPr>
            </p:nvSpPr>
            <p:spPr>
              <a:xfrm>
                <a:off x="839788" y="1313622"/>
                <a:ext cx="4646612" cy="5124248"/>
              </a:xfrm>
            </p:spPr>
            <p:txBody>
              <a:bodyPr>
                <a:normAutofit/>
              </a:bodyPr>
              <a:lstStyle/>
              <a:p>
                <a:pPr marL="342900" indent="-342900">
                  <a:buFont typeface="Arial" panose="020B0604020202020204" pitchFamily="34" charset="0"/>
                  <a:buChar char="•"/>
                </a:pPr>
                <a:r>
                  <a:rPr lang="en-US" sz="2400" dirty="0"/>
                  <a:t>Consider the extreme example where triggering default always leads to losing the whole value of the project. </a:t>
                </a:r>
              </a:p>
              <a:p>
                <a:pPr marL="342900" indent="-342900">
                  <a:buFont typeface="Arial" panose="020B0604020202020204" pitchFamily="34" charset="0"/>
                  <a:buChar char="•"/>
                </a:pPr>
                <a:r>
                  <a:rPr lang="en-US" sz="2400" dirty="0"/>
                  <a:t>Now when </a:t>
                </a:r>
                <a14:m>
                  <m:oMath xmlns:m="http://schemas.openxmlformats.org/officeDocument/2006/math">
                    <m:r>
                      <m:rPr>
                        <m:sty m:val="p"/>
                      </m:rPr>
                      <a:rPr lang="en-GB" sz="2400">
                        <a:latin typeface="Cambria Math" panose="02040503050406030204" pitchFamily="18" charset="0"/>
                      </a:rPr>
                      <m:t>z</m:t>
                    </m:r>
                    <m:r>
                      <a:rPr lang="en-GB" sz="2400">
                        <a:latin typeface="Cambria Math" panose="02040503050406030204" pitchFamily="18" charset="0"/>
                      </a:rPr>
                      <m:t>&lt;</m:t>
                    </m:r>
                    <m:r>
                      <a:rPr lang="en-US" sz="2400" b="0" i="1" smtClean="0">
                        <a:latin typeface="Cambria Math" panose="02040503050406030204" pitchFamily="18" charset="0"/>
                      </a:rPr>
                      <m:t>𝐹</m:t>
                    </m:r>
                  </m:oMath>
                </a14:m>
                <a:r>
                  <a:rPr lang="en-US" sz="2400" dirty="0"/>
                  <a:t> both lender and borrower receive nothing.</a:t>
                </a:r>
              </a:p>
              <a:p>
                <a:pPr marL="342900" indent="-342900">
                  <a:buFont typeface="Arial" panose="020B0604020202020204" pitchFamily="34" charset="0"/>
                  <a:buChar char="•"/>
                </a:pPr>
                <a:r>
                  <a:rPr lang="en-US" sz="2400" dirty="0"/>
                  <a:t>Expected payoff is given by only the shaded rectangles </a:t>
                </a:r>
                <a14:m>
                  <m:oMath xmlns:m="http://schemas.openxmlformats.org/officeDocument/2006/math">
                    <m:d>
                      <m:dPr>
                        <m:ctrlPr>
                          <a:rPr lang="en-GB" sz="2400" i="1">
                            <a:latin typeface="Cambria Math" panose="02040503050406030204" pitchFamily="18" charset="0"/>
                          </a:rPr>
                        </m:ctrlPr>
                      </m:dPr>
                      <m:e>
                        <m:r>
                          <a:rPr lang="en-GB" sz="2400">
                            <a:latin typeface="Cambria Math" panose="02040503050406030204" pitchFamily="18" charset="0"/>
                          </a:rPr>
                          <m:t>1</m:t>
                        </m:r>
                        <m:r>
                          <a:rPr lang="en-GB" sz="2400" i="1">
                            <a:latin typeface="Cambria Math" panose="02040503050406030204" pitchFamily="18" charset="0"/>
                          </a:rPr>
                          <m:t>−</m:t>
                        </m:r>
                        <m:r>
                          <a:rPr lang="en-US" sz="2400" b="0" i="1" smtClean="0">
                            <a:latin typeface="Cambria Math" panose="02040503050406030204" pitchFamily="18" charset="0"/>
                          </a:rPr>
                          <m:t>𝐹</m:t>
                        </m:r>
                      </m:e>
                    </m:d>
                    <m:r>
                      <a:rPr lang="en-US" sz="2400" b="0" i="1" smtClean="0">
                        <a:latin typeface="Cambria Math" panose="02040503050406030204" pitchFamily="18" charset="0"/>
                      </a:rPr>
                      <m:t>𝐹</m:t>
                    </m:r>
                  </m:oMath>
                </a14:m>
                <a:endParaRPr lang="en-US" sz="2400" dirty="0"/>
              </a:p>
              <a:p>
                <a:pPr marL="342900" indent="-342900">
                  <a:buFont typeface="Arial" panose="020B0604020202020204" pitchFamily="34" charset="0"/>
                  <a:buChar char="•"/>
                </a:pPr>
                <a:r>
                  <a:rPr lang="en-US" sz="2400" dirty="0"/>
                  <a:t>Both debt contracts now have the </a:t>
                </a:r>
                <a:r>
                  <a:rPr lang="en-US" sz="2400" dirty="0">
                    <a:solidFill>
                      <a:schemeClr val="accent3"/>
                    </a:solidFill>
                  </a:rPr>
                  <a:t>same</a:t>
                </a:r>
                <a:r>
                  <a:rPr lang="en-US" sz="2400" dirty="0"/>
                  <a:t> expected payoff</a:t>
                </a:r>
              </a:p>
              <a:p>
                <a:pPr marL="342900" indent="-342900">
                  <a:buFont typeface="Arial" panose="020B0604020202020204" pitchFamily="34" charset="0"/>
                  <a:buChar char="•"/>
                </a:pPr>
                <a:r>
                  <a:rPr lang="en-US" sz="2400" dirty="0"/>
                  <a:t>Extreme contract with F=1 is worthless since always default.</a:t>
                </a:r>
              </a:p>
            </p:txBody>
          </p:sp>
        </mc:Choice>
        <mc:Fallback xmlns="">
          <p:sp>
            <p:nvSpPr>
              <p:cNvPr id="4" name="Text Placeholder 3">
                <a:extLst>
                  <a:ext uri="{FF2B5EF4-FFF2-40B4-BE49-F238E27FC236}">
                    <a16:creationId xmlns:a16="http://schemas.microsoft.com/office/drawing/2014/main" id="{817DBA75-F94E-164E-9E2E-84662FD5D46B}"/>
                  </a:ext>
                </a:extLst>
              </p:cNvPr>
              <p:cNvSpPr>
                <a:spLocks noGrp="1" noRot="1" noChangeAspect="1" noMove="1" noResize="1" noEditPoints="1" noAdjustHandles="1" noChangeArrowheads="1" noChangeShapeType="1" noTextEdit="1"/>
              </p:cNvSpPr>
              <p:nvPr>
                <p:ph type="body" sz="half" idx="2"/>
              </p:nvPr>
            </p:nvSpPr>
            <p:spPr>
              <a:xfrm>
                <a:off x="839788" y="1313622"/>
                <a:ext cx="4646612" cy="5124248"/>
              </a:xfrm>
              <a:blipFill>
                <a:blip r:embed="rId2"/>
                <a:stretch>
                  <a:fillRect l="-1635" t="-1235"/>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CF240272-F049-A540-B312-2887B674EDCD}"/>
              </a:ext>
            </a:extLst>
          </p:cNvPr>
          <p:cNvGrpSpPr/>
          <p:nvPr/>
        </p:nvGrpSpPr>
        <p:grpSpPr>
          <a:xfrm>
            <a:off x="6096000" y="1492079"/>
            <a:ext cx="5655333" cy="4951267"/>
            <a:chOff x="904159" y="1443656"/>
            <a:chExt cx="5655333" cy="4951267"/>
          </a:xfrm>
        </p:grpSpPr>
        <p:sp>
          <p:nvSpPr>
            <p:cNvPr id="6" name="Rectangle 5">
              <a:extLst>
                <a:ext uri="{FF2B5EF4-FFF2-40B4-BE49-F238E27FC236}">
                  <a16:creationId xmlns:a16="http://schemas.microsoft.com/office/drawing/2014/main" id="{DE146DB0-F5C5-8C47-89F8-C482FD95487C}"/>
                </a:ext>
              </a:extLst>
            </p:cNvPr>
            <p:cNvSpPr/>
            <p:nvPr/>
          </p:nvSpPr>
          <p:spPr>
            <a:xfrm>
              <a:off x="4295274" y="2515643"/>
              <a:ext cx="888249" cy="2721603"/>
            </a:xfrm>
            <a:prstGeom prst="rect">
              <a:avLst/>
            </a:prstGeom>
            <a:solidFill>
              <a:srgbClr val="EFE5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4923FEC-B224-C04B-8C04-5DADA5FD01F3}"/>
                </a:ext>
              </a:extLst>
            </p:cNvPr>
            <p:cNvSpPr/>
            <p:nvPr/>
          </p:nvSpPr>
          <p:spPr>
            <a:xfrm>
              <a:off x="2502416" y="4345659"/>
              <a:ext cx="2695739" cy="91440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a:extLst>
                <a:ext uri="{FF2B5EF4-FFF2-40B4-BE49-F238E27FC236}">
                  <a16:creationId xmlns:a16="http://schemas.microsoft.com/office/drawing/2014/main" id="{8AA3630A-040D-1748-8812-3C5511ADD33F}"/>
                </a:ext>
              </a:extLst>
            </p:cNvPr>
            <p:cNvCxnSpPr>
              <a:cxnSpLocks/>
            </p:cNvCxnSpPr>
            <p:nvPr/>
          </p:nvCxnSpPr>
          <p:spPr>
            <a:xfrm flipV="1">
              <a:off x="1602442" y="1524544"/>
              <a:ext cx="0" cy="370736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000C24A6-4F5A-BD48-BE20-E46DE8FEC7CE}"/>
                </a:ext>
              </a:extLst>
            </p:cNvPr>
            <p:cNvCxnSpPr>
              <a:cxnSpLocks/>
            </p:cNvCxnSpPr>
            <p:nvPr/>
          </p:nvCxnSpPr>
          <p:spPr>
            <a:xfrm flipV="1">
              <a:off x="2486520" y="2523639"/>
              <a:ext cx="1828800" cy="1828800"/>
            </a:xfrm>
            <a:prstGeom prst="line">
              <a:avLst/>
            </a:prstGeom>
            <a:ln w="38100">
              <a:solidFill>
                <a:srgbClr val="7030A0"/>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7DE052D5-D201-8040-8F1B-F655CE8E2180}"/>
                </a:ext>
              </a:extLst>
            </p:cNvPr>
            <p:cNvCxnSpPr>
              <a:cxnSpLocks/>
            </p:cNvCxnSpPr>
            <p:nvPr/>
          </p:nvCxnSpPr>
          <p:spPr>
            <a:xfrm flipV="1">
              <a:off x="1602441" y="4350526"/>
              <a:ext cx="892851" cy="881383"/>
            </a:xfrm>
            <a:prstGeom prst="line">
              <a:avLst/>
            </a:prstGeom>
            <a:ln w="38100">
              <a:solidFill>
                <a:schemeClr val="accent1"/>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4CEB23BA-43FD-1A4C-BDD3-E15135560D67}"/>
                </a:ext>
              </a:extLst>
            </p:cNvPr>
            <p:cNvCxnSpPr>
              <a:cxnSpLocks/>
            </p:cNvCxnSpPr>
            <p:nvPr/>
          </p:nvCxnSpPr>
          <p:spPr>
            <a:xfrm>
              <a:off x="2478184" y="4350526"/>
              <a:ext cx="2743200" cy="0"/>
            </a:xfrm>
            <a:prstGeom prst="line">
              <a:avLst/>
            </a:prstGeom>
            <a:ln w="38100">
              <a:solidFill>
                <a:schemeClr val="accent1"/>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98E8BA2E-276F-8643-B476-FA2201B71306}"/>
                </a:ext>
              </a:extLst>
            </p:cNvPr>
            <p:cNvCxnSpPr>
              <a:cxnSpLocks/>
            </p:cNvCxnSpPr>
            <p:nvPr/>
          </p:nvCxnSpPr>
          <p:spPr>
            <a:xfrm flipH="1" flipV="1">
              <a:off x="4302016" y="2522984"/>
              <a:ext cx="914400" cy="0"/>
            </a:xfrm>
            <a:prstGeom prst="line">
              <a:avLst/>
            </a:prstGeom>
            <a:ln w="38100">
              <a:solidFill>
                <a:srgbClr val="7030A0"/>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D3D5E794-8130-9A42-89E2-77CDC24F5674}"/>
                </a:ext>
              </a:extLst>
            </p:cNvPr>
            <p:cNvCxnSpPr>
              <a:cxnSpLocks/>
            </p:cNvCxnSpPr>
            <p:nvPr/>
          </p:nvCxnSpPr>
          <p:spPr>
            <a:xfrm flipV="1">
              <a:off x="4321701" y="1643488"/>
              <a:ext cx="865953" cy="872226"/>
            </a:xfrm>
            <a:prstGeom prst="line">
              <a:avLst/>
            </a:prstGeom>
            <a:ln w="28575">
              <a:solidFill>
                <a:schemeClr val="accent1"/>
              </a:solidFill>
              <a:prstDash val="sysDot"/>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BAADC384-86AE-3F44-89EF-89C230B8ED4E}"/>
                </a:ext>
              </a:extLst>
            </p:cNvPr>
            <p:cNvCxnSpPr>
              <a:cxnSpLocks/>
            </p:cNvCxnSpPr>
            <p:nvPr/>
          </p:nvCxnSpPr>
          <p:spPr>
            <a:xfrm flipH="1">
              <a:off x="1602440" y="2521659"/>
              <a:ext cx="2685508" cy="375"/>
            </a:xfrm>
            <a:prstGeom prst="line">
              <a:avLst/>
            </a:prstGeom>
            <a:ln w="9525">
              <a:solidFill>
                <a:srgbClr val="7030A0"/>
              </a:solidFill>
              <a:prstDash val="dash"/>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DE31B451-6884-914E-9889-3F6F3C02CEF4}"/>
                </a:ext>
              </a:extLst>
            </p:cNvPr>
            <p:cNvCxnSpPr>
              <a:cxnSpLocks/>
            </p:cNvCxnSpPr>
            <p:nvPr/>
          </p:nvCxnSpPr>
          <p:spPr>
            <a:xfrm flipH="1" flipV="1">
              <a:off x="1609050" y="4331967"/>
              <a:ext cx="869136" cy="7217"/>
            </a:xfrm>
            <a:prstGeom prst="line">
              <a:avLst/>
            </a:prstGeom>
            <a:ln w="9525">
              <a:solidFill>
                <a:srgbClr val="0070C0"/>
              </a:solidFill>
              <a:prstDash val="dash"/>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97DD93A6-6CD2-204F-9804-E26A6F54C844}"/>
                </a:ext>
              </a:extLst>
            </p:cNvPr>
            <p:cNvCxnSpPr>
              <a:cxnSpLocks/>
              <a:endCxn id="29" idx="0"/>
            </p:cNvCxnSpPr>
            <p:nvPr/>
          </p:nvCxnSpPr>
          <p:spPr>
            <a:xfrm flipV="1">
              <a:off x="1602441" y="5218958"/>
              <a:ext cx="4317516" cy="1295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A5993EA8-95D6-5A49-B0C3-56251D9AA39E}"/>
                </a:ext>
              </a:extLst>
            </p:cNvPr>
            <p:cNvCxnSpPr>
              <a:cxnSpLocks/>
            </p:cNvCxnSpPr>
            <p:nvPr/>
          </p:nvCxnSpPr>
          <p:spPr>
            <a:xfrm>
              <a:off x="2496000" y="5603705"/>
              <a:ext cx="2697481" cy="0"/>
            </a:xfrm>
            <a:prstGeom prst="line">
              <a:avLst/>
            </a:prstGeom>
            <a:ln w="38100">
              <a:solidFill>
                <a:schemeClr val="accent1"/>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5A6DEBF1-05AE-384D-AD0C-FE480953DAB7}"/>
                </a:ext>
              </a:extLst>
            </p:cNvPr>
            <p:cNvCxnSpPr>
              <a:cxnSpLocks/>
            </p:cNvCxnSpPr>
            <p:nvPr/>
          </p:nvCxnSpPr>
          <p:spPr>
            <a:xfrm flipV="1">
              <a:off x="1608744" y="5603705"/>
              <a:ext cx="914400" cy="3189"/>
            </a:xfrm>
            <a:prstGeom prst="line">
              <a:avLst/>
            </a:prstGeom>
            <a:ln w="38100">
              <a:solidFill>
                <a:schemeClr val="accent1"/>
              </a:solidFill>
              <a:prstDash val="sysDot"/>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76D9810D-FEE0-BE43-A63E-BF806A5DF9C7}"/>
                </a:ext>
              </a:extLst>
            </p:cNvPr>
            <p:cNvCxnSpPr>
              <a:cxnSpLocks/>
            </p:cNvCxnSpPr>
            <p:nvPr/>
          </p:nvCxnSpPr>
          <p:spPr>
            <a:xfrm flipH="1">
              <a:off x="1595421" y="5879886"/>
              <a:ext cx="2692527" cy="1"/>
            </a:xfrm>
            <a:prstGeom prst="line">
              <a:avLst/>
            </a:prstGeom>
            <a:ln w="38100">
              <a:solidFill>
                <a:srgbClr val="7030A0"/>
              </a:solidFill>
              <a:prstDash val="sysDot"/>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C0875D2C-841F-AC4E-8F93-E811D86F1ABA}"/>
                    </a:ext>
                  </a:extLst>
                </p:cNvPr>
                <p:cNvSpPr txBox="1"/>
                <p:nvPr/>
              </p:nvSpPr>
              <p:spPr>
                <a:xfrm>
                  <a:off x="1293001" y="1443656"/>
                  <a:ext cx="2973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Times New Roman" panose="02020603050405020304" pitchFamily="18" charset="0"/>
                          </a:rPr>
                          <m:t>𝐹</m:t>
                        </m:r>
                      </m:oMath>
                    </m:oMathPara>
                  </a14:m>
                  <a:endParaRPr lang="en-GB" sz="1400" i="1" dirty="0">
                    <a:latin typeface="Times New Roman" panose="02020603050405020304" pitchFamily="18" charset="0"/>
                    <a:cs typeface="Times New Roman" panose="02020603050405020304" pitchFamily="18" charset="0"/>
                  </a:endParaRPr>
                </a:p>
              </p:txBody>
            </p:sp>
          </mc:Choice>
          <mc:Fallback xmlns="">
            <p:sp>
              <p:nvSpPr>
                <p:cNvPr id="20" name="TextBox 19">
                  <a:extLst>
                    <a:ext uri="{FF2B5EF4-FFF2-40B4-BE49-F238E27FC236}">
                      <a16:creationId xmlns:a16="http://schemas.microsoft.com/office/drawing/2014/main" id="{C0875D2C-841F-AC4E-8F93-E811D86F1ABA}"/>
                    </a:ext>
                  </a:extLst>
                </p:cNvPr>
                <p:cNvSpPr txBox="1">
                  <a:spLocks noRot="1" noChangeAspect="1" noMove="1" noResize="1" noEditPoints="1" noAdjustHandles="1" noChangeArrowheads="1" noChangeShapeType="1" noTextEdit="1"/>
                </p:cNvSpPr>
                <p:nvPr/>
              </p:nvSpPr>
              <p:spPr>
                <a:xfrm>
                  <a:off x="1293001" y="1443656"/>
                  <a:ext cx="297330" cy="369332"/>
                </a:xfrm>
                <a:prstGeom prst="rect">
                  <a:avLst/>
                </a:prstGeom>
                <a:blipFill>
                  <a:blip r:embed="rId3"/>
                  <a:stretch>
                    <a:fillRect r="-4167"/>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DAA5C0C4-EBA0-7F41-88A2-AE48EA8535BE}"/>
                </a:ext>
              </a:extLst>
            </p:cNvPr>
            <p:cNvSpPr txBox="1"/>
            <p:nvPr/>
          </p:nvSpPr>
          <p:spPr>
            <a:xfrm>
              <a:off x="5090963" y="5177969"/>
              <a:ext cx="297330" cy="350553"/>
            </a:xfrm>
            <a:prstGeom prst="rect">
              <a:avLst/>
            </a:prstGeom>
            <a:noFill/>
          </p:spPr>
          <p:txBody>
            <a:bodyPr wrap="square" rtlCol="0">
              <a:spAutoFit/>
            </a:bodyPr>
            <a:lstStyle/>
            <a:p>
              <a:r>
                <a:rPr lang="en-GB" sz="2400" dirty="0">
                  <a:latin typeface="Times New Roman" panose="02020603050405020304" pitchFamily="18" charset="0"/>
                  <a:cs typeface="Times New Roman" panose="02020603050405020304" pitchFamily="18" charset="0"/>
                </a:rPr>
                <a:t>1</a:t>
              </a:r>
              <a:endParaRPr lang="en-GB"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40533EE-2B71-3542-97B2-D571B9AAFCB0}"/>
                    </a:ext>
                  </a:extLst>
                </p:cNvPr>
                <p:cNvSpPr txBox="1"/>
                <p:nvPr/>
              </p:nvSpPr>
              <p:spPr>
                <a:xfrm>
                  <a:off x="5492893" y="4898846"/>
                  <a:ext cx="2973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𝑧</m:t>
                        </m:r>
                      </m:oMath>
                    </m:oMathPara>
                  </a14:m>
                  <a:endParaRPr lang="en-GB" i="1" dirty="0">
                    <a:latin typeface="Times New Roman" panose="020206030504050203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740533EE-2B71-3542-97B2-D571B9AAFCB0}"/>
                    </a:ext>
                  </a:extLst>
                </p:cNvPr>
                <p:cNvSpPr txBox="1">
                  <a:spLocks noRot="1" noChangeAspect="1" noMove="1" noResize="1" noEditPoints="1" noAdjustHandles="1" noChangeArrowheads="1" noChangeShapeType="1" noTextEdit="1"/>
                </p:cNvSpPr>
                <p:nvPr/>
              </p:nvSpPr>
              <p:spPr>
                <a:xfrm>
                  <a:off x="5492893" y="4898846"/>
                  <a:ext cx="297330" cy="369332"/>
                </a:xfrm>
                <a:prstGeom prst="rect">
                  <a:avLst/>
                </a:prstGeom>
                <a:blipFill>
                  <a:blip r:embed="rId4"/>
                  <a:stretch>
                    <a:fillRect/>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C35C5CE5-635C-B843-8F05-0316E7F7B685}"/>
                </a:ext>
              </a:extLst>
            </p:cNvPr>
            <p:cNvSpPr txBox="1"/>
            <p:nvPr/>
          </p:nvSpPr>
          <p:spPr>
            <a:xfrm>
              <a:off x="1308559" y="5231908"/>
              <a:ext cx="297330" cy="350553"/>
            </a:xfrm>
            <a:prstGeom prst="rect">
              <a:avLst/>
            </a:prstGeom>
            <a:noFill/>
          </p:spPr>
          <p:txBody>
            <a:bodyPr wrap="square" rtlCol="0">
              <a:spAutoFit/>
            </a:bodyPr>
            <a:lstStyle/>
            <a:p>
              <a:r>
                <a:rPr lang="en-GB" sz="2400" dirty="0">
                  <a:latin typeface="Times New Roman" panose="02020603050405020304" pitchFamily="18" charset="0"/>
                  <a:cs typeface="Times New Roman" panose="02020603050405020304" pitchFamily="18" charset="0"/>
                </a:rPr>
                <a:t>0</a:t>
              </a:r>
              <a:endParaRPr lang="en-GB"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FF9B43B-41CC-D644-91F9-6D1E9445DFED}"/>
                    </a:ext>
                  </a:extLst>
                </p:cNvPr>
                <p:cNvSpPr txBox="1"/>
                <p:nvPr/>
              </p:nvSpPr>
              <p:spPr>
                <a:xfrm>
                  <a:off x="904159" y="2301759"/>
                  <a:ext cx="560858" cy="2995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i="1" smtClean="0">
                                <a:solidFill>
                                  <a:srgbClr val="7030A0"/>
                                </a:solidFill>
                                <a:latin typeface="Cambria Math" panose="02040503050406030204" pitchFamily="18" charset="0"/>
                              </a:rPr>
                            </m:ctrlPr>
                          </m:sSubPr>
                          <m:e>
                            <m:r>
                              <a:rPr lang="en-GB" b="0" i="1" smtClean="0">
                                <a:solidFill>
                                  <a:srgbClr val="7030A0"/>
                                </a:solidFill>
                                <a:latin typeface="Cambria Math" panose="02040503050406030204" pitchFamily="18" charset="0"/>
                              </a:rPr>
                              <m:t>𝐹</m:t>
                            </m:r>
                          </m:e>
                          <m:sub>
                            <m:r>
                              <a:rPr lang="en-GB" b="0" i="1" smtClean="0">
                                <a:solidFill>
                                  <a:srgbClr val="7030A0"/>
                                </a:solidFill>
                                <a:latin typeface="Cambria Math" panose="02040503050406030204" pitchFamily="18" charset="0"/>
                              </a:rPr>
                              <m:t>h𝑖𝑔h</m:t>
                            </m:r>
                          </m:sub>
                        </m:sSub>
                      </m:oMath>
                    </m:oMathPara>
                  </a14:m>
                  <a:endParaRPr lang="en-GB" dirty="0">
                    <a:solidFill>
                      <a:srgbClr val="7030A0"/>
                    </a:solidFill>
                  </a:endParaRPr>
                </a:p>
              </p:txBody>
            </p:sp>
          </mc:Choice>
          <mc:Fallback xmlns="">
            <p:sp>
              <p:nvSpPr>
                <p:cNvPr id="24" name="TextBox 23">
                  <a:extLst>
                    <a:ext uri="{FF2B5EF4-FFF2-40B4-BE49-F238E27FC236}">
                      <a16:creationId xmlns:a16="http://schemas.microsoft.com/office/drawing/2014/main" id="{9FF9B43B-41CC-D644-91F9-6D1E9445DFED}"/>
                    </a:ext>
                  </a:extLst>
                </p:cNvPr>
                <p:cNvSpPr txBox="1">
                  <a:spLocks noRot="1" noChangeAspect="1" noMove="1" noResize="1" noEditPoints="1" noAdjustHandles="1" noChangeArrowheads="1" noChangeShapeType="1" noTextEdit="1"/>
                </p:cNvSpPr>
                <p:nvPr/>
              </p:nvSpPr>
              <p:spPr>
                <a:xfrm>
                  <a:off x="904159" y="2301759"/>
                  <a:ext cx="560858" cy="299569"/>
                </a:xfrm>
                <a:prstGeom prst="rect">
                  <a:avLst/>
                </a:prstGeom>
                <a:blipFill>
                  <a:blip r:embed="rId5"/>
                  <a:stretch>
                    <a:fillRect l="-9091" r="-6818" b="-2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BD995E8-420F-2241-A061-97DBF77A7896}"/>
                    </a:ext>
                  </a:extLst>
                </p:cNvPr>
                <p:cNvSpPr txBox="1"/>
                <p:nvPr/>
              </p:nvSpPr>
              <p:spPr>
                <a:xfrm>
                  <a:off x="945137" y="4104678"/>
                  <a:ext cx="47910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i="1" smtClean="0">
                                <a:solidFill>
                                  <a:srgbClr val="0070C0"/>
                                </a:solidFill>
                                <a:latin typeface="Cambria Math" panose="02040503050406030204" pitchFamily="18" charset="0"/>
                              </a:rPr>
                            </m:ctrlPr>
                          </m:sSubPr>
                          <m:e>
                            <m:r>
                              <a:rPr lang="en-GB" b="0" i="1" smtClean="0">
                                <a:solidFill>
                                  <a:srgbClr val="0070C0"/>
                                </a:solidFill>
                                <a:latin typeface="Cambria Math" panose="02040503050406030204" pitchFamily="18" charset="0"/>
                              </a:rPr>
                              <m:t>𝐹</m:t>
                            </m:r>
                          </m:e>
                          <m:sub>
                            <m:r>
                              <a:rPr lang="en-GB" b="0" i="1" smtClean="0">
                                <a:solidFill>
                                  <a:srgbClr val="0070C0"/>
                                </a:solidFill>
                                <a:latin typeface="Cambria Math" panose="02040503050406030204" pitchFamily="18" charset="0"/>
                              </a:rPr>
                              <m:t>𝑙𝑜𝑤</m:t>
                            </m:r>
                          </m:sub>
                        </m:sSub>
                      </m:oMath>
                    </m:oMathPara>
                  </a14:m>
                  <a:endParaRPr lang="en-GB" dirty="0">
                    <a:solidFill>
                      <a:srgbClr val="0070C0"/>
                    </a:solidFill>
                  </a:endParaRPr>
                </a:p>
              </p:txBody>
            </p:sp>
          </mc:Choice>
          <mc:Fallback xmlns="">
            <p:sp>
              <p:nvSpPr>
                <p:cNvPr id="25" name="TextBox 24">
                  <a:extLst>
                    <a:ext uri="{FF2B5EF4-FFF2-40B4-BE49-F238E27FC236}">
                      <a16:creationId xmlns:a16="http://schemas.microsoft.com/office/drawing/2014/main" id="{ABD995E8-420F-2241-A061-97DBF77A7896}"/>
                    </a:ext>
                  </a:extLst>
                </p:cNvPr>
                <p:cNvSpPr txBox="1">
                  <a:spLocks noRot="1" noChangeAspect="1" noMove="1" noResize="1" noEditPoints="1" noAdjustHandles="1" noChangeArrowheads="1" noChangeShapeType="1" noTextEdit="1"/>
                </p:cNvSpPr>
                <p:nvPr/>
              </p:nvSpPr>
              <p:spPr>
                <a:xfrm>
                  <a:off x="945137" y="4104678"/>
                  <a:ext cx="479106" cy="276999"/>
                </a:xfrm>
                <a:prstGeom prst="rect">
                  <a:avLst/>
                </a:prstGeom>
                <a:blipFill>
                  <a:blip r:embed="rId6"/>
                  <a:stretch>
                    <a:fillRect l="-7692" b="-8696"/>
                  </a:stretch>
                </a:blipFill>
              </p:spPr>
              <p:txBody>
                <a:bodyPr/>
                <a:lstStyle/>
                <a:p>
                  <a:r>
                    <a:rPr lang="en-US">
                      <a:noFill/>
                    </a:rPr>
                    <a:t> </a:t>
                  </a:r>
                </a:p>
              </p:txBody>
            </p:sp>
          </mc:Fallback>
        </mc:AlternateContent>
        <p:sp>
          <p:nvSpPr>
            <p:cNvPr id="26" name="Arc 25">
              <a:extLst>
                <a:ext uri="{FF2B5EF4-FFF2-40B4-BE49-F238E27FC236}">
                  <a16:creationId xmlns:a16="http://schemas.microsoft.com/office/drawing/2014/main" id="{E0DE2041-6A66-4F46-9ACA-BA5C44A89C2E}"/>
                </a:ext>
              </a:extLst>
            </p:cNvPr>
            <p:cNvSpPr/>
            <p:nvPr/>
          </p:nvSpPr>
          <p:spPr>
            <a:xfrm rot="2700000">
              <a:off x="1364632" y="4790416"/>
              <a:ext cx="694325" cy="729576"/>
            </a:xfrm>
            <a:prstGeom prst="arc">
              <a:avLst>
                <a:gd name="adj1" fmla="val 16200000"/>
                <a:gd name="adj2" fmla="val 19675843"/>
              </a:avLst>
            </a:prstGeom>
            <a:ln w="28575">
              <a:solidFill>
                <a:schemeClr val="accent6"/>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A3A5FE67-559E-2547-BFA3-EEADBA4F3D21}"/>
                    </a:ext>
                  </a:extLst>
                </p:cNvPr>
                <p:cNvSpPr txBox="1"/>
                <p:nvPr/>
              </p:nvSpPr>
              <p:spPr>
                <a:xfrm>
                  <a:off x="2039633" y="4855389"/>
                  <a:ext cx="481932" cy="307777"/>
                </a:xfrm>
                <a:prstGeom prst="rect">
                  <a:avLst/>
                </a:prstGeom>
                <a:noFill/>
              </p:spPr>
              <p:txBody>
                <a:bodyPr wrap="square" rtlCol="0">
                  <a:spAutoFit/>
                </a:bodyPr>
                <a:lstStyle/>
                <a:p>
                  <a14:m>
                    <m:oMath xmlns:m="http://schemas.openxmlformats.org/officeDocument/2006/math">
                      <m:r>
                        <a:rPr lang="en-GB" sz="1400" i="1" dirty="0" smtClean="0">
                          <a:solidFill>
                            <a:schemeClr val="accent6"/>
                          </a:solidFill>
                          <a:latin typeface="Cambria Math" panose="02040503050406030204" pitchFamily="18" charset="0"/>
                          <a:cs typeface="Times New Roman" panose="02020603050405020304" pitchFamily="18" charset="0"/>
                        </a:rPr>
                        <m:t>45</m:t>
                      </m:r>
                    </m:oMath>
                  </a14:m>
                  <a:r>
                    <a:rPr lang="en-GB" sz="1400" dirty="0">
                      <a:solidFill>
                        <a:schemeClr val="accent6"/>
                      </a:solidFill>
                      <a:latin typeface="Times New Roman" panose="02020603050405020304" pitchFamily="18" charset="0"/>
                      <a:cs typeface="Times New Roman" panose="02020603050405020304" pitchFamily="18" charset="0"/>
                    </a:rPr>
                    <a:t>°</a:t>
                  </a:r>
                </a:p>
              </p:txBody>
            </p:sp>
          </mc:Choice>
          <mc:Fallback xmlns="">
            <p:sp>
              <p:nvSpPr>
                <p:cNvPr id="27" name="TextBox 26">
                  <a:extLst>
                    <a:ext uri="{FF2B5EF4-FFF2-40B4-BE49-F238E27FC236}">
                      <a16:creationId xmlns:a16="http://schemas.microsoft.com/office/drawing/2014/main" id="{A3A5FE67-559E-2547-BFA3-EEADBA4F3D21}"/>
                    </a:ext>
                  </a:extLst>
                </p:cNvPr>
                <p:cNvSpPr txBox="1">
                  <a:spLocks noRot="1" noChangeAspect="1" noMove="1" noResize="1" noEditPoints="1" noAdjustHandles="1" noChangeArrowheads="1" noChangeShapeType="1" noTextEdit="1"/>
                </p:cNvSpPr>
                <p:nvPr/>
              </p:nvSpPr>
              <p:spPr>
                <a:xfrm>
                  <a:off x="2039633" y="4855389"/>
                  <a:ext cx="481932" cy="307777"/>
                </a:xfrm>
                <a:prstGeom prst="rect">
                  <a:avLst/>
                </a:prstGeom>
                <a:blipFill>
                  <a:blip r:embed="rId7"/>
                  <a:stretch>
                    <a:fillRect b="-20000"/>
                  </a:stretch>
                </a:blipFill>
              </p:spPr>
              <p:txBody>
                <a:bodyPr/>
                <a:lstStyle/>
                <a:p>
                  <a:r>
                    <a:rPr lang="en-US">
                      <a:noFill/>
                    </a:rPr>
                    <a:t> </a:t>
                  </a:r>
                </a:p>
              </p:txBody>
            </p:sp>
          </mc:Fallback>
        </mc:AlternateContent>
        <p:sp>
          <p:nvSpPr>
            <p:cNvPr id="28" name="Rectangle 27">
              <a:extLst>
                <a:ext uri="{FF2B5EF4-FFF2-40B4-BE49-F238E27FC236}">
                  <a16:creationId xmlns:a16="http://schemas.microsoft.com/office/drawing/2014/main" id="{756B7ED1-989F-E548-9C9B-32CA72B7DF50}"/>
                </a:ext>
              </a:extLst>
            </p:cNvPr>
            <p:cNvSpPr/>
            <p:nvPr/>
          </p:nvSpPr>
          <p:spPr>
            <a:xfrm>
              <a:off x="1602433" y="5269945"/>
              <a:ext cx="3581090" cy="30717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85C64759-280F-1248-AF3F-7199EEA9086C}"/>
                </a:ext>
              </a:extLst>
            </p:cNvPr>
            <p:cNvSpPr txBox="1"/>
            <p:nvPr/>
          </p:nvSpPr>
          <p:spPr>
            <a:xfrm>
              <a:off x="5280421" y="5218958"/>
              <a:ext cx="1279071" cy="646331"/>
            </a:xfrm>
            <a:prstGeom prst="rect">
              <a:avLst/>
            </a:prstGeom>
            <a:noFill/>
          </p:spPr>
          <p:txBody>
            <a:bodyPr wrap="square" rtlCol="0">
              <a:spAutoFit/>
            </a:bodyPr>
            <a:lstStyle/>
            <a:p>
              <a:r>
                <a:rPr lang="en-GB" dirty="0">
                  <a:latin typeface="+mj-lt"/>
                  <a:cs typeface="Times New Roman" panose="02020603050405020304" pitchFamily="18" charset="0"/>
                </a:rPr>
                <a:t>Cash flow</a:t>
              </a:r>
            </a:p>
            <a:p>
              <a:r>
                <a:rPr lang="en-GB" dirty="0">
                  <a:latin typeface="+mj-lt"/>
                  <a:cs typeface="Times New Roman" panose="02020603050405020304" pitchFamily="18" charset="0"/>
                </a:rPr>
                <a:t>at </a:t>
              </a:r>
              <a:r>
                <a:rPr lang="en-GB" i="1" dirty="0">
                  <a:latin typeface="+mj-lt"/>
                  <a:cs typeface="Times New Roman" panose="02020603050405020304" pitchFamily="18" charset="0"/>
                </a:rPr>
                <a:t>t </a:t>
              </a:r>
              <a:r>
                <a:rPr lang="en-GB" dirty="0">
                  <a:latin typeface="+mj-lt"/>
                  <a:cs typeface="Times New Roman" panose="02020603050405020304" pitchFamily="18" charset="0"/>
                </a:rPr>
                <a:t>= 2</a:t>
              </a:r>
              <a:endParaRPr lang="en-GB" sz="1200" dirty="0">
                <a:latin typeface="+mj-lt"/>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18C0315-12FE-BC47-8D5C-565CE31AD565}"/>
                    </a:ext>
                  </a:extLst>
                </p:cNvPr>
                <p:cNvSpPr txBox="1"/>
                <p:nvPr/>
              </p:nvSpPr>
              <p:spPr>
                <a:xfrm>
                  <a:off x="1609050" y="5629907"/>
                  <a:ext cx="1279071" cy="215444"/>
                </a:xfrm>
                <a:prstGeom prst="rect">
                  <a:avLst/>
                </a:prstGeom>
                <a:noFill/>
              </p:spPr>
              <p:txBody>
                <a:bodyPr wrap="square" lIns="0" tIns="0" rIns="0" bIns="0" rtlCol="0">
                  <a:spAutoFit/>
                </a:bodyPr>
                <a:lstStyle/>
                <a:p>
                  <a:r>
                    <a:rPr lang="en-GB" sz="1400" dirty="0">
                      <a:solidFill>
                        <a:srgbClr val="0070C0"/>
                      </a:solidFill>
                    </a:rPr>
                    <a:t>Default </a:t>
                  </a:r>
                  <a14:m>
                    <m:oMath xmlns:m="http://schemas.openxmlformats.org/officeDocument/2006/math">
                      <m:r>
                        <a:rPr lang="en-GB" sz="1400" b="0" i="1" smtClean="0">
                          <a:solidFill>
                            <a:srgbClr val="0070C0"/>
                          </a:solidFill>
                          <a:latin typeface="Cambria Math" panose="02040503050406030204" pitchFamily="18" charset="0"/>
                        </a:rPr>
                        <m:t>𝑧</m:t>
                      </m:r>
                      <m:r>
                        <a:rPr lang="en-GB" sz="1400" b="0" i="1" smtClean="0">
                          <a:solidFill>
                            <a:srgbClr val="0070C0"/>
                          </a:solidFill>
                          <a:latin typeface="Cambria Math" panose="02040503050406030204" pitchFamily="18" charset="0"/>
                        </a:rPr>
                        <m:t>&lt;</m:t>
                      </m:r>
                      <m:sSub>
                        <m:sSubPr>
                          <m:ctrlPr>
                            <a:rPr lang="en-GB" sz="1400" i="1" smtClean="0">
                              <a:solidFill>
                                <a:srgbClr val="0070C0"/>
                              </a:solidFill>
                              <a:latin typeface="Cambria Math" panose="02040503050406030204" pitchFamily="18" charset="0"/>
                            </a:rPr>
                          </m:ctrlPr>
                        </m:sSubPr>
                        <m:e>
                          <m:r>
                            <a:rPr lang="en-GB" sz="1400" b="0" i="1" smtClean="0">
                              <a:solidFill>
                                <a:srgbClr val="0070C0"/>
                              </a:solidFill>
                              <a:latin typeface="Cambria Math" panose="02040503050406030204" pitchFamily="18" charset="0"/>
                            </a:rPr>
                            <m:t>𝐹</m:t>
                          </m:r>
                        </m:e>
                        <m:sub>
                          <m:r>
                            <a:rPr lang="en-GB" sz="1400" b="0" i="1" smtClean="0">
                              <a:solidFill>
                                <a:srgbClr val="0070C0"/>
                              </a:solidFill>
                              <a:latin typeface="Cambria Math" panose="02040503050406030204" pitchFamily="18" charset="0"/>
                            </a:rPr>
                            <m:t>𝑙𝑜𝑤</m:t>
                          </m:r>
                        </m:sub>
                      </m:sSub>
                    </m:oMath>
                  </a14:m>
                  <a:endParaRPr lang="en-GB" sz="1200" dirty="0">
                    <a:solidFill>
                      <a:srgbClr val="0070C0"/>
                    </a:solidFill>
                  </a:endParaRPr>
                </a:p>
              </p:txBody>
            </p:sp>
          </mc:Choice>
          <mc:Fallback xmlns="">
            <p:sp>
              <p:nvSpPr>
                <p:cNvPr id="30" name="TextBox 29">
                  <a:extLst>
                    <a:ext uri="{FF2B5EF4-FFF2-40B4-BE49-F238E27FC236}">
                      <a16:creationId xmlns:a16="http://schemas.microsoft.com/office/drawing/2014/main" id="{F18C0315-12FE-BC47-8D5C-565CE31AD565}"/>
                    </a:ext>
                  </a:extLst>
                </p:cNvPr>
                <p:cNvSpPr txBox="1">
                  <a:spLocks noRot="1" noChangeAspect="1" noMove="1" noResize="1" noEditPoints="1" noAdjustHandles="1" noChangeArrowheads="1" noChangeShapeType="1" noTextEdit="1"/>
                </p:cNvSpPr>
                <p:nvPr/>
              </p:nvSpPr>
              <p:spPr>
                <a:xfrm>
                  <a:off x="1609050" y="5629907"/>
                  <a:ext cx="1279071" cy="215444"/>
                </a:xfrm>
                <a:prstGeom prst="rect">
                  <a:avLst/>
                </a:prstGeom>
                <a:blipFill>
                  <a:blip r:embed="rId8"/>
                  <a:stretch>
                    <a:fillRect l="-8911" t="-22222" b="-4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EA5AB2BF-E7DF-6340-89B8-5FDF814894FD}"/>
                    </a:ext>
                  </a:extLst>
                </p:cNvPr>
                <p:cNvSpPr txBox="1"/>
                <p:nvPr/>
              </p:nvSpPr>
              <p:spPr>
                <a:xfrm>
                  <a:off x="2743573" y="5636669"/>
                  <a:ext cx="2584417" cy="215444"/>
                </a:xfrm>
                <a:prstGeom prst="rect">
                  <a:avLst/>
                </a:prstGeom>
                <a:noFill/>
              </p:spPr>
              <p:txBody>
                <a:bodyPr wrap="square" lIns="0" tIns="0" rIns="0" bIns="0" rtlCol="0">
                  <a:spAutoFit/>
                </a:bodyPr>
                <a:lstStyle/>
                <a:p>
                  <a:pPr algn="ctr"/>
                  <a:r>
                    <a:rPr lang="en-GB" sz="1400" dirty="0">
                      <a:solidFill>
                        <a:srgbClr val="0070C0"/>
                      </a:solidFill>
                    </a:rPr>
                    <a:t>Repayment of </a:t>
                  </a:r>
                  <a14:m>
                    <m:oMath xmlns:m="http://schemas.openxmlformats.org/officeDocument/2006/math">
                      <m:sSub>
                        <m:sSubPr>
                          <m:ctrlPr>
                            <a:rPr lang="en-GB" sz="1400" i="1" smtClean="0">
                              <a:solidFill>
                                <a:srgbClr val="0070C0"/>
                              </a:solidFill>
                              <a:latin typeface="Cambria Math" panose="02040503050406030204" pitchFamily="18" charset="0"/>
                            </a:rPr>
                          </m:ctrlPr>
                        </m:sSubPr>
                        <m:e>
                          <m:r>
                            <a:rPr lang="en-GB" sz="1400" b="0" i="1" smtClean="0">
                              <a:solidFill>
                                <a:srgbClr val="0070C0"/>
                              </a:solidFill>
                              <a:latin typeface="Cambria Math" panose="02040503050406030204" pitchFamily="18" charset="0"/>
                            </a:rPr>
                            <m:t>𝐹</m:t>
                          </m:r>
                        </m:e>
                        <m:sub>
                          <m:r>
                            <a:rPr lang="en-GB" sz="1400" b="0" i="1" smtClean="0">
                              <a:solidFill>
                                <a:srgbClr val="0070C0"/>
                              </a:solidFill>
                              <a:latin typeface="Cambria Math" panose="02040503050406030204" pitchFamily="18" charset="0"/>
                            </a:rPr>
                            <m:t>𝑙𝑜𝑤</m:t>
                          </m:r>
                        </m:sub>
                      </m:sSub>
                    </m:oMath>
                  </a14:m>
                  <a:endParaRPr lang="en-GB" sz="1200" dirty="0">
                    <a:solidFill>
                      <a:srgbClr val="0070C0"/>
                    </a:solidFill>
                    <a:latin typeface="Times New Roman" panose="02020603050405020304" pitchFamily="18" charset="0"/>
                    <a:cs typeface="Times New Roman" panose="02020603050405020304" pitchFamily="18" charset="0"/>
                  </a:endParaRPr>
                </a:p>
              </p:txBody>
            </p:sp>
          </mc:Choice>
          <mc:Fallback xmlns="">
            <p:sp>
              <p:nvSpPr>
                <p:cNvPr id="31" name="TextBox 30">
                  <a:extLst>
                    <a:ext uri="{FF2B5EF4-FFF2-40B4-BE49-F238E27FC236}">
                      <a16:creationId xmlns:a16="http://schemas.microsoft.com/office/drawing/2014/main" id="{EA5AB2BF-E7DF-6340-89B8-5FDF814894FD}"/>
                    </a:ext>
                  </a:extLst>
                </p:cNvPr>
                <p:cNvSpPr txBox="1">
                  <a:spLocks noRot="1" noChangeAspect="1" noMove="1" noResize="1" noEditPoints="1" noAdjustHandles="1" noChangeArrowheads="1" noChangeShapeType="1" noTextEdit="1"/>
                </p:cNvSpPr>
                <p:nvPr/>
              </p:nvSpPr>
              <p:spPr>
                <a:xfrm>
                  <a:off x="2743573" y="5636669"/>
                  <a:ext cx="2584417" cy="215444"/>
                </a:xfrm>
                <a:prstGeom prst="rect">
                  <a:avLst/>
                </a:prstGeom>
                <a:blipFill>
                  <a:blip r:embed="rId9"/>
                  <a:stretch>
                    <a:fillRect t="-22222" b="-4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9763DB4E-12E2-A74E-AFB0-19E67A5CAE2A}"/>
                    </a:ext>
                  </a:extLst>
                </p:cNvPr>
                <p:cNvSpPr txBox="1"/>
                <p:nvPr/>
              </p:nvSpPr>
              <p:spPr>
                <a:xfrm>
                  <a:off x="1584838" y="5932929"/>
                  <a:ext cx="2862171" cy="232949"/>
                </a:xfrm>
                <a:prstGeom prst="rect">
                  <a:avLst/>
                </a:prstGeom>
                <a:noFill/>
              </p:spPr>
              <p:txBody>
                <a:bodyPr wrap="square" lIns="0" tIns="0" rIns="0" bIns="0" rtlCol="0">
                  <a:spAutoFit/>
                </a:bodyPr>
                <a:lstStyle/>
                <a:p>
                  <a:pPr algn="ctr"/>
                  <a:r>
                    <a:rPr lang="en-GB" sz="1400" dirty="0">
                      <a:solidFill>
                        <a:srgbClr val="7030A0"/>
                      </a:solidFill>
                    </a:rPr>
                    <a:t>Default </a:t>
                  </a:r>
                  <a14:m>
                    <m:oMath xmlns:m="http://schemas.openxmlformats.org/officeDocument/2006/math">
                      <m:r>
                        <a:rPr lang="en-GB" sz="1400" b="0" i="1" smtClean="0">
                          <a:solidFill>
                            <a:srgbClr val="7030A0"/>
                          </a:solidFill>
                          <a:latin typeface="Cambria Math" panose="02040503050406030204" pitchFamily="18" charset="0"/>
                        </a:rPr>
                        <m:t>𝑧</m:t>
                      </m:r>
                      <m:r>
                        <a:rPr lang="en-GB" sz="1400" b="0" i="1" smtClean="0">
                          <a:solidFill>
                            <a:srgbClr val="7030A0"/>
                          </a:solidFill>
                          <a:latin typeface="Cambria Math" panose="02040503050406030204" pitchFamily="18" charset="0"/>
                        </a:rPr>
                        <m:t>&lt;</m:t>
                      </m:r>
                      <m:sSub>
                        <m:sSubPr>
                          <m:ctrlPr>
                            <a:rPr lang="en-GB" sz="1400" i="1" smtClean="0">
                              <a:solidFill>
                                <a:srgbClr val="7030A0"/>
                              </a:solidFill>
                              <a:latin typeface="Cambria Math" panose="02040503050406030204" pitchFamily="18" charset="0"/>
                            </a:rPr>
                          </m:ctrlPr>
                        </m:sSubPr>
                        <m:e>
                          <m:r>
                            <a:rPr lang="en-GB" sz="1400" b="0" i="1" smtClean="0">
                              <a:solidFill>
                                <a:srgbClr val="7030A0"/>
                              </a:solidFill>
                              <a:latin typeface="Cambria Math" panose="02040503050406030204" pitchFamily="18" charset="0"/>
                            </a:rPr>
                            <m:t>𝐹</m:t>
                          </m:r>
                        </m:e>
                        <m:sub>
                          <m:r>
                            <a:rPr lang="en-GB" sz="1400" b="0" i="1" smtClean="0">
                              <a:solidFill>
                                <a:srgbClr val="7030A0"/>
                              </a:solidFill>
                              <a:latin typeface="Cambria Math" panose="02040503050406030204" pitchFamily="18" charset="0"/>
                            </a:rPr>
                            <m:t>h𝑖𝑔h</m:t>
                          </m:r>
                        </m:sub>
                      </m:sSub>
                    </m:oMath>
                  </a14:m>
                  <a:endParaRPr lang="en-GB" sz="1600" dirty="0">
                    <a:solidFill>
                      <a:srgbClr val="7030A0"/>
                    </a:solidFill>
                  </a:endParaRPr>
                </a:p>
              </p:txBody>
            </p:sp>
          </mc:Choice>
          <mc:Fallback xmlns="">
            <p:sp>
              <p:nvSpPr>
                <p:cNvPr id="32" name="TextBox 31">
                  <a:extLst>
                    <a:ext uri="{FF2B5EF4-FFF2-40B4-BE49-F238E27FC236}">
                      <a16:creationId xmlns:a16="http://schemas.microsoft.com/office/drawing/2014/main" id="{9763DB4E-12E2-A74E-AFB0-19E67A5CAE2A}"/>
                    </a:ext>
                  </a:extLst>
                </p:cNvPr>
                <p:cNvSpPr txBox="1">
                  <a:spLocks noRot="1" noChangeAspect="1" noMove="1" noResize="1" noEditPoints="1" noAdjustHandles="1" noChangeArrowheads="1" noChangeShapeType="1" noTextEdit="1"/>
                </p:cNvSpPr>
                <p:nvPr/>
              </p:nvSpPr>
              <p:spPr>
                <a:xfrm>
                  <a:off x="1584838" y="5932929"/>
                  <a:ext cx="2862171" cy="232949"/>
                </a:xfrm>
                <a:prstGeom prst="rect">
                  <a:avLst/>
                </a:prstGeom>
                <a:blipFill>
                  <a:blip r:embed="rId10"/>
                  <a:stretch>
                    <a:fillRect t="-21053" b="-36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0F6DB71-67B2-674F-89BB-BDC794FA8A57}"/>
                    </a:ext>
                  </a:extLst>
                </p:cNvPr>
                <p:cNvSpPr txBox="1"/>
                <p:nvPr/>
              </p:nvSpPr>
              <p:spPr>
                <a:xfrm>
                  <a:off x="4124480" y="5946531"/>
                  <a:ext cx="1543887" cy="448392"/>
                </a:xfrm>
                <a:prstGeom prst="rect">
                  <a:avLst/>
                </a:prstGeom>
                <a:noFill/>
              </p:spPr>
              <p:txBody>
                <a:bodyPr wrap="square" lIns="0" tIns="0" rIns="0" bIns="0" rtlCol="0">
                  <a:spAutoFit/>
                </a:bodyPr>
                <a:lstStyle/>
                <a:p>
                  <a:pPr algn="ctr"/>
                  <a:r>
                    <a:rPr lang="en-GB" sz="1400" dirty="0">
                      <a:solidFill>
                        <a:srgbClr val="7030A0"/>
                      </a:solidFill>
                    </a:rPr>
                    <a:t>Repayment </a:t>
                  </a:r>
                  <a:br>
                    <a:rPr lang="en-GB" sz="1400" dirty="0">
                      <a:solidFill>
                        <a:srgbClr val="7030A0"/>
                      </a:solidFill>
                    </a:rPr>
                  </a:br>
                  <a:r>
                    <a:rPr lang="en-GB" sz="1400" dirty="0">
                      <a:solidFill>
                        <a:srgbClr val="7030A0"/>
                      </a:solidFill>
                    </a:rPr>
                    <a:t>of </a:t>
                  </a:r>
                  <a14:m>
                    <m:oMath xmlns:m="http://schemas.openxmlformats.org/officeDocument/2006/math">
                      <m:sSub>
                        <m:sSubPr>
                          <m:ctrlPr>
                            <a:rPr lang="en-GB" sz="1400" i="1" smtClean="0">
                              <a:solidFill>
                                <a:srgbClr val="7030A0"/>
                              </a:solidFill>
                              <a:latin typeface="Cambria Math" panose="02040503050406030204" pitchFamily="18" charset="0"/>
                            </a:rPr>
                          </m:ctrlPr>
                        </m:sSubPr>
                        <m:e>
                          <m:r>
                            <a:rPr lang="en-GB" sz="1400" b="0" i="1" smtClean="0">
                              <a:solidFill>
                                <a:srgbClr val="7030A0"/>
                              </a:solidFill>
                              <a:latin typeface="Cambria Math" panose="02040503050406030204" pitchFamily="18" charset="0"/>
                            </a:rPr>
                            <m:t>𝐹</m:t>
                          </m:r>
                        </m:e>
                        <m:sub>
                          <m:r>
                            <a:rPr lang="en-GB" sz="1400" b="0" i="1" smtClean="0">
                              <a:solidFill>
                                <a:srgbClr val="7030A0"/>
                              </a:solidFill>
                              <a:latin typeface="Cambria Math" panose="02040503050406030204" pitchFamily="18" charset="0"/>
                            </a:rPr>
                            <m:t>h𝑖𝑔h</m:t>
                          </m:r>
                        </m:sub>
                      </m:sSub>
                    </m:oMath>
                  </a14:m>
                  <a:endParaRPr lang="en-GB" sz="1600" dirty="0">
                    <a:solidFill>
                      <a:srgbClr val="7030A0"/>
                    </a:solidFill>
                    <a:latin typeface="Times New Roman" panose="02020603050405020304" pitchFamily="18" charset="0"/>
                    <a:cs typeface="Times New Roman" panose="02020603050405020304" pitchFamily="18" charset="0"/>
                  </a:endParaRPr>
                </a:p>
              </p:txBody>
            </p:sp>
          </mc:Choice>
          <mc:Fallback xmlns="">
            <p:sp>
              <p:nvSpPr>
                <p:cNvPr id="33" name="TextBox 32">
                  <a:extLst>
                    <a:ext uri="{FF2B5EF4-FFF2-40B4-BE49-F238E27FC236}">
                      <a16:creationId xmlns:a16="http://schemas.microsoft.com/office/drawing/2014/main" id="{B0F6DB71-67B2-674F-89BB-BDC794FA8A57}"/>
                    </a:ext>
                  </a:extLst>
                </p:cNvPr>
                <p:cNvSpPr txBox="1">
                  <a:spLocks noRot="1" noChangeAspect="1" noMove="1" noResize="1" noEditPoints="1" noAdjustHandles="1" noChangeArrowheads="1" noChangeShapeType="1" noTextEdit="1"/>
                </p:cNvSpPr>
                <p:nvPr/>
              </p:nvSpPr>
              <p:spPr>
                <a:xfrm>
                  <a:off x="4124480" y="5946531"/>
                  <a:ext cx="1543887" cy="448392"/>
                </a:xfrm>
                <a:prstGeom prst="rect">
                  <a:avLst/>
                </a:prstGeom>
                <a:blipFill>
                  <a:blip r:embed="rId11"/>
                  <a:stretch>
                    <a:fillRect t="-11111" b="-19444"/>
                  </a:stretch>
                </a:blipFill>
              </p:spPr>
              <p:txBody>
                <a:bodyPr/>
                <a:lstStyle/>
                <a:p>
                  <a:r>
                    <a:rPr lang="en-US">
                      <a:noFill/>
                    </a:rPr>
                    <a:t> </a:t>
                  </a:r>
                </a:p>
              </p:txBody>
            </p:sp>
          </mc:Fallback>
        </mc:AlternateContent>
        <p:cxnSp>
          <p:nvCxnSpPr>
            <p:cNvPr id="34" name="Straight Connector 33">
              <a:extLst>
                <a:ext uri="{FF2B5EF4-FFF2-40B4-BE49-F238E27FC236}">
                  <a16:creationId xmlns:a16="http://schemas.microsoft.com/office/drawing/2014/main" id="{F6051AD1-15E7-2445-B7F3-3696D546A143}"/>
                </a:ext>
              </a:extLst>
            </p:cNvPr>
            <p:cNvCxnSpPr>
              <a:cxnSpLocks/>
            </p:cNvCxnSpPr>
            <p:nvPr/>
          </p:nvCxnSpPr>
          <p:spPr>
            <a:xfrm flipH="1" flipV="1">
              <a:off x="4287949" y="5879869"/>
              <a:ext cx="905531" cy="0"/>
            </a:xfrm>
            <a:prstGeom prst="line">
              <a:avLst/>
            </a:prstGeom>
            <a:ln w="38100">
              <a:solidFill>
                <a:srgbClr val="7030A0"/>
              </a:solidFill>
              <a:prstDash val="solid"/>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178191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4BF34-3519-8E45-9602-09F81914D676}"/>
              </a:ext>
            </a:extLst>
          </p:cNvPr>
          <p:cNvSpPr>
            <a:spLocks noGrp="1"/>
          </p:cNvSpPr>
          <p:nvPr>
            <p:ph type="title"/>
          </p:nvPr>
        </p:nvSpPr>
        <p:spPr>
          <a:xfrm>
            <a:off x="839788" y="185530"/>
            <a:ext cx="11148693" cy="982319"/>
          </a:xfrm>
        </p:spPr>
        <p:txBody>
          <a:bodyPr>
            <a:normAutofit/>
          </a:bodyPr>
          <a:lstStyle/>
          <a:p>
            <a:r>
              <a:rPr lang="en-US" sz="4400" dirty="0"/>
              <a:t>Plot now borrowing (q) against debt (F)</a:t>
            </a:r>
          </a:p>
        </p:txBody>
      </p:sp>
      <p:sp>
        <p:nvSpPr>
          <p:cNvPr id="4" name="Text Placeholder 3">
            <a:extLst>
              <a:ext uri="{FF2B5EF4-FFF2-40B4-BE49-F238E27FC236}">
                <a16:creationId xmlns:a16="http://schemas.microsoft.com/office/drawing/2014/main" id="{817DBA75-F94E-164E-9E2E-84662FD5D46B}"/>
              </a:ext>
            </a:extLst>
          </p:cNvPr>
          <p:cNvSpPr>
            <a:spLocks noGrp="1"/>
          </p:cNvSpPr>
          <p:nvPr>
            <p:ph type="body" sz="half" idx="2"/>
          </p:nvPr>
        </p:nvSpPr>
        <p:spPr>
          <a:xfrm>
            <a:off x="839788" y="1313622"/>
            <a:ext cx="4646612" cy="5124248"/>
          </a:xfrm>
        </p:spPr>
        <p:txBody>
          <a:bodyPr>
            <a:normAutofit/>
          </a:bodyPr>
          <a:lstStyle/>
          <a:p>
            <a:pPr marL="342900" indent="-342900">
              <a:buFont typeface="Arial" panose="020B0604020202020204" pitchFamily="34" charset="0"/>
              <a:buChar char="•"/>
            </a:pPr>
            <a:r>
              <a:rPr lang="en-US" sz="2400" dirty="0"/>
              <a:t>Without financial frictions first</a:t>
            </a:r>
          </a:p>
          <a:p>
            <a:pPr marL="342900" indent="-342900">
              <a:buFont typeface="Arial" panose="020B0604020202020204" pitchFamily="34" charset="0"/>
              <a:buChar char="•"/>
            </a:pPr>
            <a:r>
              <a:rPr lang="en-US" sz="2400" dirty="0"/>
              <a:t>Higher F, more expected payoff, can borrow more.</a:t>
            </a:r>
          </a:p>
          <a:p>
            <a:pPr marL="342900" indent="-342900">
              <a:buFont typeface="Arial" panose="020B0604020202020204" pitchFamily="34" charset="0"/>
              <a:buChar char="•"/>
            </a:pPr>
            <a:r>
              <a:rPr lang="en-US" sz="2400" dirty="0"/>
              <a:t>(For simplicity assume that creditors discount future at rate 0, so expected payoff and amount borrowed are the same.)</a:t>
            </a:r>
          </a:p>
          <a:p>
            <a:pPr marL="342900" indent="-342900">
              <a:buFont typeface="Arial" panose="020B0604020202020204" pitchFamily="34" charset="0"/>
              <a:buChar char="•"/>
            </a:pPr>
            <a:r>
              <a:rPr lang="en-US" sz="2400" dirty="0"/>
              <a:t>For amount of borrowing q’</a:t>
            </a:r>
          </a:p>
          <a:p>
            <a:pPr marL="342900" indent="-342900">
              <a:buFont typeface="Arial" panose="020B0604020202020204" pitchFamily="34" charset="0"/>
              <a:buChar char="•"/>
            </a:pPr>
            <a:r>
              <a:rPr lang="en-US" sz="2400" dirty="0"/>
              <a:t>F/q’ is the yield on the debt, so interest rate is slope of ray from the origin</a:t>
            </a:r>
          </a:p>
          <a:p>
            <a:pPr marL="342900" indent="-342900">
              <a:buFont typeface="Arial" panose="020B0604020202020204" pitchFamily="34" charset="0"/>
              <a:buChar char="•"/>
            </a:pPr>
            <a:r>
              <a:rPr lang="en-US" sz="2400" dirty="0"/>
              <a:t>Without frictions, as long as q’&lt;1/2, </a:t>
            </a:r>
            <a:r>
              <a:rPr lang="en-US" sz="2400" dirty="0">
                <a:solidFill>
                  <a:schemeClr val="accent3"/>
                </a:solidFill>
              </a:rPr>
              <a:t>institution is solvent</a:t>
            </a:r>
          </a:p>
        </p:txBody>
      </p:sp>
      <p:grpSp>
        <p:nvGrpSpPr>
          <p:cNvPr id="5" name="Group 4">
            <a:extLst>
              <a:ext uri="{FF2B5EF4-FFF2-40B4-BE49-F238E27FC236}">
                <a16:creationId xmlns:a16="http://schemas.microsoft.com/office/drawing/2014/main" id="{47829651-B636-3144-B330-7F7F13625F72}"/>
              </a:ext>
            </a:extLst>
          </p:cNvPr>
          <p:cNvGrpSpPr/>
          <p:nvPr/>
        </p:nvGrpSpPr>
        <p:grpSpPr>
          <a:xfrm>
            <a:off x="5967061" y="1459436"/>
            <a:ext cx="5084488" cy="4443890"/>
            <a:chOff x="5967061" y="1459436"/>
            <a:chExt cx="5084488" cy="4443890"/>
          </a:xfrm>
        </p:grpSpPr>
        <p:cxnSp>
          <p:nvCxnSpPr>
            <p:cNvPr id="6" name="Straight Arrow Connector 5">
              <a:extLst>
                <a:ext uri="{FF2B5EF4-FFF2-40B4-BE49-F238E27FC236}">
                  <a16:creationId xmlns:a16="http://schemas.microsoft.com/office/drawing/2014/main" id="{8E1080F0-F7EF-8543-AB62-37F0E24DFB1C}"/>
                </a:ext>
              </a:extLst>
            </p:cNvPr>
            <p:cNvCxnSpPr>
              <a:cxnSpLocks/>
            </p:cNvCxnSpPr>
            <p:nvPr/>
          </p:nvCxnSpPr>
          <p:spPr>
            <a:xfrm flipV="1">
              <a:off x="6647669" y="1522488"/>
              <a:ext cx="0" cy="370736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EF042D05-9796-6141-9E20-D5859FD2B568}"/>
                </a:ext>
              </a:extLst>
            </p:cNvPr>
            <p:cNvCxnSpPr>
              <a:cxnSpLocks/>
            </p:cNvCxnSpPr>
            <p:nvPr/>
          </p:nvCxnSpPr>
          <p:spPr>
            <a:xfrm>
              <a:off x="6647669" y="5229852"/>
              <a:ext cx="3999571" cy="534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2DE602B-F2E4-7A4D-9F1E-A3E0F529A929}"/>
                    </a:ext>
                  </a:extLst>
                </p:cNvPr>
                <p:cNvSpPr txBox="1"/>
                <p:nvPr/>
              </p:nvSpPr>
              <p:spPr>
                <a:xfrm>
                  <a:off x="6279846" y="1459436"/>
                  <a:ext cx="2973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Times New Roman" panose="02020603050405020304" pitchFamily="18" charset="0"/>
                          </a:rPr>
                          <m:t>𝐹</m:t>
                        </m:r>
                      </m:oMath>
                    </m:oMathPara>
                  </a14:m>
                  <a:endParaRPr lang="en-GB" sz="1400" i="1"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52DE602B-F2E4-7A4D-9F1E-A3E0F529A929}"/>
                    </a:ext>
                  </a:extLst>
                </p:cNvPr>
                <p:cNvSpPr txBox="1">
                  <a:spLocks noRot="1" noChangeAspect="1" noMove="1" noResize="1" noEditPoints="1" noAdjustHandles="1" noChangeArrowheads="1" noChangeShapeType="1" noTextEdit="1"/>
                </p:cNvSpPr>
                <p:nvPr/>
              </p:nvSpPr>
              <p:spPr>
                <a:xfrm>
                  <a:off x="6279846" y="1459436"/>
                  <a:ext cx="297330" cy="369332"/>
                </a:xfrm>
                <a:prstGeom prst="rect">
                  <a:avLst/>
                </a:prstGeom>
                <a:blipFill>
                  <a:blip r:embed="rId2"/>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2E402CC6-175F-824A-BAF3-15C348407EE2}"/>
                </a:ext>
              </a:extLst>
            </p:cNvPr>
            <p:cNvSpPr txBox="1"/>
            <p:nvPr/>
          </p:nvSpPr>
          <p:spPr>
            <a:xfrm>
              <a:off x="10258247" y="4808637"/>
              <a:ext cx="297330" cy="369332"/>
            </a:xfrm>
            <a:prstGeom prst="rect">
              <a:avLst/>
            </a:prstGeom>
            <a:noFill/>
          </p:spPr>
          <p:txBody>
            <a:bodyPr wrap="square" rtlCol="0">
              <a:spAutoFit/>
            </a:bodyPr>
            <a:lstStyle/>
            <a:p>
              <a:r>
                <a:rPr lang="en-GB" i="1" dirty="0">
                  <a:latin typeface="Cambria Math" panose="02040503050406030204" pitchFamily="18" charset="0"/>
                  <a:ea typeface="Cambria Math" panose="02040503050406030204" pitchFamily="18" charset="0"/>
                  <a:cs typeface="Times New Roman" panose="02020603050405020304" pitchFamily="18" charset="0"/>
                </a:rPr>
                <a:t>q</a:t>
              </a:r>
            </a:p>
          </p:txBody>
        </p:sp>
        <p:sp>
          <p:nvSpPr>
            <p:cNvPr id="10" name="TextBox 9">
              <a:extLst>
                <a:ext uri="{FF2B5EF4-FFF2-40B4-BE49-F238E27FC236}">
                  <a16:creationId xmlns:a16="http://schemas.microsoft.com/office/drawing/2014/main" id="{A31424CE-6E0A-6743-A142-DA59F38C3ABE}"/>
                </a:ext>
              </a:extLst>
            </p:cNvPr>
            <p:cNvSpPr txBox="1"/>
            <p:nvPr/>
          </p:nvSpPr>
          <p:spPr>
            <a:xfrm>
              <a:off x="9628846" y="5256995"/>
              <a:ext cx="1279071" cy="646331"/>
            </a:xfrm>
            <a:prstGeom prst="rect">
              <a:avLst/>
            </a:prstGeom>
            <a:noFill/>
          </p:spPr>
          <p:txBody>
            <a:bodyPr wrap="square" rtlCol="0">
              <a:spAutoFit/>
            </a:bodyPr>
            <a:lstStyle/>
            <a:p>
              <a:r>
                <a:rPr lang="en-GB" dirty="0">
                  <a:latin typeface="+mj-lt"/>
                  <a:cs typeface="Times New Roman" panose="02020603050405020304" pitchFamily="18" charset="0"/>
                </a:rPr>
                <a:t>Borrowing</a:t>
              </a:r>
            </a:p>
            <a:p>
              <a:r>
                <a:rPr lang="en-GB" dirty="0">
                  <a:latin typeface="+mj-lt"/>
                  <a:cs typeface="Times New Roman" panose="02020603050405020304" pitchFamily="18" charset="0"/>
                </a:rPr>
                <a:t>at </a:t>
              </a:r>
              <a:r>
                <a:rPr lang="en-GB" i="1" dirty="0">
                  <a:latin typeface="+mj-lt"/>
                  <a:cs typeface="Times New Roman" panose="02020603050405020304" pitchFamily="18" charset="0"/>
                </a:rPr>
                <a:t>t </a:t>
              </a:r>
              <a:r>
                <a:rPr lang="en-GB" dirty="0">
                  <a:latin typeface="+mj-lt"/>
                  <a:cs typeface="Times New Roman" panose="02020603050405020304" pitchFamily="18" charset="0"/>
                </a:rPr>
                <a:t>= 1</a:t>
              </a:r>
              <a:endParaRPr lang="en-GB" sz="1200" dirty="0">
                <a:latin typeface="+mj-lt"/>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0FA6DDE5-51CE-714C-AF52-41AAA9FE8D32}"/>
                </a:ext>
              </a:extLst>
            </p:cNvPr>
            <p:cNvCxnSpPr>
              <a:cxnSpLocks/>
            </p:cNvCxnSpPr>
            <p:nvPr/>
          </p:nvCxnSpPr>
          <p:spPr>
            <a:xfrm flipV="1">
              <a:off x="8886000" y="2094996"/>
              <a:ext cx="0" cy="3161999"/>
            </a:xfrm>
            <a:prstGeom prst="line">
              <a:avLst/>
            </a:prstGeom>
            <a:ln w="19050">
              <a:solidFill>
                <a:schemeClr val="accent1"/>
              </a:solidFill>
              <a:prstDash val="solid"/>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347D4632-F4C3-A440-9F0F-9E63895293F6}"/>
                </a:ext>
              </a:extLst>
            </p:cNvPr>
            <p:cNvCxnSpPr>
              <a:cxnSpLocks/>
            </p:cNvCxnSpPr>
            <p:nvPr/>
          </p:nvCxnSpPr>
          <p:spPr>
            <a:xfrm flipV="1">
              <a:off x="6647669" y="3462923"/>
              <a:ext cx="2868331" cy="1772271"/>
            </a:xfrm>
            <a:prstGeom prst="line">
              <a:avLst/>
            </a:prstGeom>
            <a:ln w="28575">
              <a:solidFill>
                <a:schemeClr val="accent1"/>
              </a:solidFill>
              <a:prstDash val="sysDot"/>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FE5D831E-A7A9-C44A-BBD9-CAA1ABDB1304}"/>
                </a:ext>
              </a:extLst>
            </p:cNvPr>
            <p:cNvCxnSpPr>
              <a:cxnSpLocks/>
            </p:cNvCxnSpPr>
            <p:nvPr/>
          </p:nvCxnSpPr>
          <p:spPr>
            <a:xfrm flipV="1">
              <a:off x="9824732" y="2525775"/>
              <a:ext cx="0" cy="2731220"/>
            </a:xfrm>
            <a:prstGeom prst="line">
              <a:avLst/>
            </a:prstGeom>
            <a:ln w="3175">
              <a:solidFill>
                <a:schemeClr val="accent2"/>
              </a:solidFill>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8D48C2C-F012-9745-8C7D-C329146D2949}"/>
                    </a:ext>
                  </a:extLst>
                </p:cNvPr>
                <p:cNvSpPr txBox="1"/>
                <p:nvPr/>
              </p:nvSpPr>
              <p:spPr>
                <a:xfrm>
                  <a:off x="5967061" y="2380068"/>
                  <a:ext cx="69379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accent2"/>
                            </a:solidFill>
                            <a:latin typeface="Cambria Math" panose="02040503050406030204" pitchFamily="18" charset="0"/>
                            <a:cs typeface="Times New Roman" panose="02020603050405020304" pitchFamily="18" charset="0"/>
                          </a:rPr>
                          <m:t>1</m:t>
                        </m:r>
                      </m:oMath>
                    </m:oMathPara>
                  </a14:m>
                  <a:endParaRPr lang="en-GB" sz="1600" dirty="0">
                    <a:solidFill>
                      <a:schemeClr val="accent2"/>
                    </a:solidFill>
                    <a:latin typeface="Times New Roman" panose="02020603050405020304" pitchFamily="18"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98D48C2C-F012-9745-8C7D-C329146D2949}"/>
                    </a:ext>
                  </a:extLst>
                </p:cNvPr>
                <p:cNvSpPr txBox="1">
                  <a:spLocks noRot="1" noChangeAspect="1" noMove="1" noResize="1" noEditPoints="1" noAdjustHandles="1" noChangeArrowheads="1" noChangeShapeType="1" noTextEdit="1"/>
                </p:cNvSpPr>
                <p:nvPr/>
              </p:nvSpPr>
              <p:spPr>
                <a:xfrm>
                  <a:off x="5967061" y="2380068"/>
                  <a:ext cx="693794" cy="369332"/>
                </a:xfrm>
                <a:prstGeom prst="rect">
                  <a:avLst/>
                </a:prstGeom>
                <a:blipFill>
                  <a:blip r:embed="rId3"/>
                  <a:stretch>
                    <a:fillRect/>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F11B82D1-99D5-F942-8611-B88EBEA95CB2}"/>
                </a:ext>
              </a:extLst>
            </p:cNvPr>
            <p:cNvSpPr txBox="1"/>
            <p:nvPr/>
          </p:nvSpPr>
          <p:spPr>
            <a:xfrm>
              <a:off x="9324099" y="4871277"/>
              <a:ext cx="581370" cy="369332"/>
            </a:xfrm>
            <a:prstGeom prst="rect">
              <a:avLst/>
            </a:prstGeom>
            <a:noFill/>
          </p:spPr>
          <p:txBody>
            <a:bodyPr wrap="square" rtlCol="0">
              <a:spAutoFit/>
            </a:bodyPr>
            <a:lstStyle/>
            <a:p>
              <a:r>
                <a:rPr lang="en-GB" dirty="0">
                  <a:solidFill>
                    <a:schemeClr val="accent2"/>
                  </a:solidFill>
                  <a:latin typeface="Cambria Math" panose="02040503050406030204" pitchFamily="18" charset="0"/>
                  <a:ea typeface="Cambria Math" panose="02040503050406030204" pitchFamily="18" charset="0"/>
                  <a:cs typeface="Times New Roman" panose="02020603050405020304" pitchFamily="18" charset="0"/>
                </a:rPr>
                <a:t>1/2</a:t>
              </a:r>
              <a:endParaRPr lang="en-GB" sz="1400" dirty="0">
                <a:solidFill>
                  <a:schemeClr val="accent2"/>
                </a:solidFill>
                <a:latin typeface="Cambria Math" panose="02040503050406030204" pitchFamily="18" charset="0"/>
                <a:ea typeface="Cambria Math" panose="02040503050406030204" pitchFamily="18" charset="0"/>
                <a:cs typeface="Times New Roman" panose="02020603050405020304" pitchFamily="18" charset="0"/>
              </a:endParaRPr>
            </a:p>
          </p:txBody>
        </p:sp>
        <p:cxnSp>
          <p:nvCxnSpPr>
            <p:cNvPr id="16" name="Straight Connector 15">
              <a:extLst>
                <a:ext uri="{FF2B5EF4-FFF2-40B4-BE49-F238E27FC236}">
                  <a16:creationId xmlns:a16="http://schemas.microsoft.com/office/drawing/2014/main" id="{90762F32-067F-F446-AEC7-946CB2C4B30D}"/>
                </a:ext>
              </a:extLst>
            </p:cNvPr>
            <p:cNvCxnSpPr>
              <a:cxnSpLocks/>
            </p:cNvCxnSpPr>
            <p:nvPr/>
          </p:nvCxnSpPr>
          <p:spPr>
            <a:xfrm>
              <a:off x="8248724" y="4046743"/>
              <a:ext cx="0" cy="19114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D45B3F9-167D-A443-B19D-464DFF0444A6}"/>
                </a:ext>
              </a:extLst>
            </p:cNvPr>
            <p:cNvCxnSpPr>
              <a:cxnSpLocks/>
            </p:cNvCxnSpPr>
            <p:nvPr/>
          </p:nvCxnSpPr>
          <p:spPr>
            <a:xfrm>
              <a:off x="8248724" y="4046743"/>
              <a:ext cx="29553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9440B75-CBF7-5042-A241-99F9CC62A542}"/>
                    </a:ext>
                  </a:extLst>
                </p:cNvPr>
                <p:cNvSpPr txBox="1"/>
                <p:nvPr/>
              </p:nvSpPr>
              <p:spPr>
                <a:xfrm>
                  <a:off x="7423752" y="3988427"/>
                  <a:ext cx="966463"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i="1" dirty="0" smtClean="0">
                            <a:solidFill>
                              <a:schemeClr val="accent1"/>
                            </a:solidFill>
                            <a:latin typeface="Cambria Math" panose="02040503050406030204" pitchFamily="18" charset="0"/>
                            <a:cs typeface="Times New Roman" panose="02020603050405020304" pitchFamily="18" charset="0"/>
                          </a:rPr>
                          <m:t>1</m:t>
                        </m:r>
                        <m:r>
                          <a:rPr lang="en-GB" sz="1400" b="0" i="1" smtClean="0">
                            <a:solidFill>
                              <a:schemeClr val="accent1"/>
                            </a:solidFill>
                            <a:latin typeface="Cambria Math" panose="02040503050406030204" pitchFamily="18" charset="0"/>
                            <a:cs typeface="Times New Roman" panose="02020603050405020304" pitchFamily="18" charset="0"/>
                          </a:rPr>
                          <m:t>+</m:t>
                        </m:r>
                        <m:r>
                          <a:rPr lang="en-US" sz="1400" b="0" i="1" smtClean="0">
                            <a:solidFill>
                              <a:schemeClr val="accent1"/>
                            </a:solidFill>
                            <a:latin typeface="Cambria Math" panose="02040503050406030204" pitchFamily="18" charset="0"/>
                            <a:cs typeface="Times New Roman" panose="02020603050405020304" pitchFamily="18" charset="0"/>
                          </a:rPr>
                          <m:t>𝑖</m:t>
                        </m:r>
                      </m:oMath>
                    </m:oMathPara>
                  </a14:m>
                  <a:endParaRPr lang="en-GB" sz="1400" dirty="0">
                    <a:solidFill>
                      <a:schemeClr val="accent1"/>
                    </a:solidFill>
                    <a:latin typeface="Times New Roman" panose="02020603050405020304" pitchFamily="18" charset="0"/>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19440B75-CBF7-5042-A241-99F9CC62A542}"/>
                    </a:ext>
                  </a:extLst>
                </p:cNvPr>
                <p:cNvSpPr txBox="1">
                  <a:spLocks noRot="1" noChangeAspect="1" noMove="1" noResize="1" noEditPoints="1" noAdjustHandles="1" noChangeArrowheads="1" noChangeShapeType="1" noTextEdit="1"/>
                </p:cNvSpPr>
                <p:nvPr/>
              </p:nvSpPr>
              <p:spPr>
                <a:xfrm>
                  <a:off x="7423752" y="3988427"/>
                  <a:ext cx="966463" cy="307777"/>
                </a:xfrm>
                <a:prstGeom prst="rect">
                  <a:avLst/>
                </a:prstGeom>
                <a:blipFill>
                  <a:blip r:embed="rId4"/>
                  <a:stretch>
                    <a:fillRect/>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AB535EEE-FFAB-6441-A7DD-30909D9B8C66}"/>
                </a:ext>
              </a:extLst>
            </p:cNvPr>
            <p:cNvSpPr txBox="1"/>
            <p:nvPr/>
          </p:nvSpPr>
          <p:spPr>
            <a:xfrm>
              <a:off x="9395777" y="2241569"/>
              <a:ext cx="1655772" cy="646331"/>
            </a:xfrm>
            <a:prstGeom prst="rect">
              <a:avLst/>
            </a:prstGeom>
            <a:noFill/>
          </p:spPr>
          <p:txBody>
            <a:bodyPr wrap="square" rtlCol="0">
              <a:spAutoFit/>
            </a:bodyPr>
            <a:lstStyle/>
            <a:p>
              <a:pPr algn="ctr"/>
              <a:r>
                <a:rPr lang="en-GB" dirty="0">
                  <a:solidFill>
                    <a:schemeClr val="accent6"/>
                  </a:solidFill>
                  <a:latin typeface="+mj-lt"/>
                  <a:cs typeface="Times New Roman" panose="02020603050405020304" pitchFamily="18" charset="0"/>
                </a:rPr>
                <a:t>Without frictions</a:t>
              </a:r>
            </a:p>
          </p:txBody>
        </p:sp>
        <p:sp>
          <p:nvSpPr>
            <p:cNvPr id="20" name="Freeform: Shape 30">
              <a:extLst>
                <a:ext uri="{FF2B5EF4-FFF2-40B4-BE49-F238E27FC236}">
                  <a16:creationId xmlns:a16="http://schemas.microsoft.com/office/drawing/2014/main" id="{9DCA93DC-DED9-6E4A-AC4E-C3B2A60CB739}"/>
                </a:ext>
              </a:extLst>
            </p:cNvPr>
            <p:cNvSpPr/>
            <p:nvPr/>
          </p:nvSpPr>
          <p:spPr>
            <a:xfrm>
              <a:off x="6648395" y="2532647"/>
              <a:ext cx="3176337" cy="2701090"/>
            </a:xfrm>
            <a:custGeom>
              <a:avLst/>
              <a:gdLst>
                <a:gd name="connsiteX0" fmla="*/ 0 w 3176337"/>
                <a:gd name="connsiteY0" fmla="*/ 2701090 h 2701090"/>
                <a:gd name="connsiteX1" fmla="*/ 1576137 w 3176337"/>
                <a:gd name="connsiteY1" fmla="*/ 1798721 h 2701090"/>
                <a:gd name="connsiteX2" fmla="*/ 2707105 w 3176337"/>
                <a:gd name="connsiteY2" fmla="*/ 902369 h 2701090"/>
                <a:gd name="connsiteX3" fmla="*/ 3176337 w 3176337"/>
                <a:gd name="connsiteY3" fmla="*/ 0 h 2701090"/>
              </a:gdLst>
              <a:ahLst/>
              <a:cxnLst>
                <a:cxn ang="0">
                  <a:pos x="connsiteX0" y="connsiteY0"/>
                </a:cxn>
                <a:cxn ang="0">
                  <a:pos x="connsiteX1" y="connsiteY1"/>
                </a:cxn>
                <a:cxn ang="0">
                  <a:pos x="connsiteX2" y="connsiteY2"/>
                </a:cxn>
                <a:cxn ang="0">
                  <a:pos x="connsiteX3" y="connsiteY3"/>
                </a:cxn>
              </a:cxnLst>
              <a:rect l="l" t="t" r="r" b="b"/>
              <a:pathLst>
                <a:path w="3176337" h="2701090">
                  <a:moveTo>
                    <a:pt x="0" y="2701090"/>
                  </a:moveTo>
                  <a:cubicBezTo>
                    <a:pt x="562476" y="2399799"/>
                    <a:pt x="1124953" y="2098508"/>
                    <a:pt x="1576137" y="1798721"/>
                  </a:cubicBezTo>
                  <a:cubicBezTo>
                    <a:pt x="2027321" y="1498934"/>
                    <a:pt x="2440405" y="1202156"/>
                    <a:pt x="2707105" y="902369"/>
                  </a:cubicBezTo>
                  <a:cubicBezTo>
                    <a:pt x="2973805" y="602582"/>
                    <a:pt x="3075071" y="301291"/>
                    <a:pt x="3176337" y="0"/>
                  </a:cubicBez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16E173E5-9B63-E343-956F-2CC2B2E833C0}"/>
                </a:ext>
              </a:extLst>
            </p:cNvPr>
            <p:cNvCxnSpPr>
              <a:cxnSpLocks/>
            </p:cNvCxnSpPr>
            <p:nvPr/>
          </p:nvCxnSpPr>
          <p:spPr>
            <a:xfrm>
              <a:off x="6647669" y="2532647"/>
              <a:ext cx="3164572" cy="14899"/>
            </a:xfrm>
            <a:prstGeom prst="line">
              <a:avLst/>
            </a:prstGeom>
            <a:ln w="3175">
              <a:solidFill>
                <a:schemeClr val="accent2"/>
              </a:solidFill>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48673BD-7F99-6B4A-9F4B-5DA983448FE7}"/>
                    </a:ext>
                  </a:extLst>
                </p:cNvPr>
                <p:cNvSpPr txBox="1"/>
                <p:nvPr/>
              </p:nvSpPr>
              <p:spPr>
                <a:xfrm>
                  <a:off x="8536635" y="5250690"/>
                  <a:ext cx="58137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1"/>
                            </a:solidFill>
                            <a:latin typeface="Cambria Math" panose="02040503050406030204" pitchFamily="18" charset="0"/>
                            <a:ea typeface="Cambria Math" panose="02040503050406030204" pitchFamily="18" charset="0"/>
                            <a:cs typeface="Times New Roman" panose="02020603050405020304" pitchFamily="18" charset="0"/>
                          </a:rPr>
                          <m:t>𝑞</m:t>
                        </m:r>
                        <m:r>
                          <a:rPr lang="en-US" b="0" i="1" smtClean="0">
                            <a:solidFill>
                              <a:schemeClr val="accent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GB" dirty="0">
                    <a:solidFill>
                      <a:schemeClr val="accent1"/>
                    </a:solidFill>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748673BD-7F99-6B4A-9F4B-5DA983448FE7}"/>
                    </a:ext>
                  </a:extLst>
                </p:cNvPr>
                <p:cNvSpPr txBox="1">
                  <a:spLocks noRot="1" noChangeAspect="1" noMove="1" noResize="1" noEditPoints="1" noAdjustHandles="1" noChangeArrowheads="1" noChangeShapeType="1" noTextEdit="1"/>
                </p:cNvSpPr>
                <p:nvPr/>
              </p:nvSpPr>
              <p:spPr>
                <a:xfrm>
                  <a:off x="8536635" y="5250690"/>
                  <a:ext cx="581370" cy="369332"/>
                </a:xfrm>
                <a:prstGeom prst="rect">
                  <a:avLst/>
                </a:prstGeom>
                <a:blipFill>
                  <a:blip r:embed="rId5"/>
                  <a:stretch>
                    <a:fillRect b="-12903"/>
                  </a:stretch>
                </a:blipFill>
              </p:spPr>
              <p:txBody>
                <a:bodyPr/>
                <a:lstStyle/>
                <a:p>
                  <a:r>
                    <a:rPr lang="en-US">
                      <a:noFill/>
                    </a:rPr>
                    <a:t> </a:t>
                  </a:r>
                </a:p>
              </p:txBody>
            </p:sp>
          </mc:Fallback>
        </mc:AlternateContent>
      </p:grpSp>
    </p:spTree>
    <p:extLst>
      <p:ext uri="{BB962C8B-B14F-4D97-AF65-F5344CB8AC3E}">
        <p14:creationId xmlns:p14="http://schemas.microsoft.com/office/powerpoint/2010/main" val="3402338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4BF34-3519-8E45-9602-09F81914D676}"/>
              </a:ext>
            </a:extLst>
          </p:cNvPr>
          <p:cNvSpPr>
            <a:spLocks noGrp="1"/>
          </p:cNvSpPr>
          <p:nvPr>
            <p:ph type="title"/>
          </p:nvPr>
        </p:nvSpPr>
        <p:spPr>
          <a:xfrm>
            <a:off x="839788" y="185530"/>
            <a:ext cx="11148693" cy="982319"/>
          </a:xfrm>
        </p:spPr>
        <p:txBody>
          <a:bodyPr>
            <a:normAutofit/>
          </a:bodyPr>
          <a:lstStyle/>
          <a:p>
            <a:r>
              <a:rPr lang="en-US" sz="4400" dirty="0"/>
              <a:t>With financial frictions</a:t>
            </a:r>
          </a:p>
        </p:txBody>
      </p:sp>
      <p:sp>
        <p:nvSpPr>
          <p:cNvPr id="4" name="Text Placeholder 3">
            <a:extLst>
              <a:ext uri="{FF2B5EF4-FFF2-40B4-BE49-F238E27FC236}">
                <a16:creationId xmlns:a16="http://schemas.microsoft.com/office/drawing/2014/main" id="{817DBA75-F94E-164E-9E2E-84662FD5D46B}"/>
              </a:ext>
            </a:extLst>
          </p:cNvPr>
          <p:cNvSpPr>
            <a:spLocks noGrp="1"/>
          </p:cNvSpPr>
          <p:nvPr>
            <p:ph type="body" sz="half" idx="2"/>
          </p:nvPr>
        </p:nvSpPr>
        <p:spPr>
          <a:xfrm>
            <a:off x="839787" y="1313623"/>
            <a:ext cx="10934523" cy="616778"/>
          </a:xfrm>
        </p:spPr>
        <p:txBody>
          <a:bodyPr>
            <a:normAutofit/>
          </a:bodyPr>
          <a:lstStyle/>
          <a:p>
            <a:r>
              <a:rPr lang="en-GB" sz="2400" dirty="0"/>
              <a:t>Now have a parabola. The institution is </a:t>
            </a:r>
            <a:r>
              <a:rPr lang="en-GB" sz="2400" dirty="0">
                <a:solidFill>
                  <a:schemeClr val="accent3"/>
                </a:solidFill>
              </a:rPr>
              <a:t>insolvent</a:t>
            </a:r>
            <a:r>
              <a:rPr lang="en-GB" sz="2400" dirty="0"/>
              <a:t> if it needs to borrow more than 1/4.</a:t>
            </a:r>
          </a:p>
          <a:p>
            <a:pPr marL="342900" indent="-342900">
              <a:buFont typeface="Arial" panose="020B0604020202020204" pitchFamily="34" charset="0"/>
              <a:buChar char="•"/>
            </a:pPr>
            <a:endParaRPr lang="en-US" sz="2400" dirty="0"/>
          </a:p>
        </p:txBody>
      </p:sp>
      <p:grpSp>
        <p:nvGrpSpPr>
          <p:cNvPr id="6" name="Group 5">
            <a:extLst>
              <a:ext uri="{FF2B5EF4-FFF2-40B4-BE49-F238E27FC236}">
                <a16:creationId xmlns:a16="http://schemas.microsoft.com/office/drawing/2014/main" id="{385423B1-4E8A-484C-A192-F5EEBB34E552}"/>
              </a:ext>
            </a:extLst>
          </p:cNvPr>
          <p:cNvGrpSpPr/>
          <p:nvPr/>
        </p:nvGrpSpPr>
        <p:grpSpPr>
          <a:xfrm>
            <a:off x="1395684" y="2076175"/>
            <a:ext cx="9400632" cy="4194164"/>
            <a:chOff x="316805" y="1437960"/>
            <a:chExt cx="10591112" cy="4956963"/>
          </a:xfrm>
        </p:grpSpPr>
        <p:grpSp>
          <p:nvGrpSpPr>
            <p:cNvPr id="7" name="Group 6">
              <a:extLst>
                <a:ext uri="{FF2B5EF4-FFF2-40B4-BE49-F238E27FC236}">
                  <a16:creationId xmlns:a16="http://schemas.microsoft.com/office/drawing/2014/main" id="{EDCEB494-00E3-AB46-ACFB-9CFAEB143423}"/>
                </a:ext>
              </a:extLst>
            </p:cNvPr>
            <p:cNvGrpSpPr/>
            <p:nvPr/>
          </p:nvGrpSpPr>
          <p:grpSpPr>
            <a:xfrm>
              <a:off x="316805" y="1437960"/>
              <a:ext cx="6242687" cy="4956963"/>
              <a:chOff x="-542672" y="-114028"/>
              <a:chExt cx="7824153" cy="6528133"/>
            </a:xfrm>
          </p:grpSpPr>
          <p:sp>
            <p:nvSpPr>
              <p:cNvPr id="20" name="Rectangle 19">
                <a:extLst>
                  <a:ext uri="{FF2B5EF4-FFF2-40B4-BE49-F238E27FC236}">
                    <a16:creationId xmlns:a16="http://schemas.microsoft.com/office/drawing/2014/main" id="{E19506D7-4653-4845-A1F9-DE115C944066}"/>
                  </a:ext>
                </a:extLst>
              </p:cNvPr>
              <p:cNvSpPr/>
              <p:nvPr/>
            </p:nvSpPr>
            <p:spPr>
              <a:xfrm>
                <a:off x="4443667" y="1305240"/>
                <a:ext cx="1113270" cy="3584248"/>
              </a:xfrm>
              <a:prstGeom prst="rect">
                <a:avLst/>
              </a:prstGeom>
              <a:solidFill>
                <a:srgbClr val="EFE5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93FB111C-BA19-6544-94F7-259FD7BBB2A0}"/>
                  </a:ext>
                </a:extLst>
              </p:cNvPr>
              <p:cNvSpPr/>
              <p:nvPr/>
            </p:nvSpPr>
            <p:spPr>
              <a:xfrm>
                <a:off x="2196622" y="3715302"/>
                <a:ext cx="3378653" cy="120423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Arrow Connector 21">
                <a:extLst>
                  <a:ext uri="{FF2B5EF4-FFF2-40B4-BE49-F238E27FC236}">
                    <a16:creationId xmlns:a16="http://schemas.microsoft.com/office/drawing/2014/main" id="{08A93ECE-9C0A-824A-B599-BD676FB1BA83}"/>
                  </a:ext>
                </a:extLst>
              </p:cNvPr>
              <p:cNvCxnSpPr>
                <a:cxnSpLocks/>
              </p:cNvCxnSpPr>
              <p:nvPr/>
            </p:nvCxnSpPr>
            <p:spPr>
              <a:xfrm flipV="1">
                <a:off x="1068657" y="0"/>
                <a:ext cx="0" cy="488245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B589A792-DBD8-3544-A428-E76187793C0B}"/>
                  </a:ext>
                </a:extLst>
              </p:cNvPr>
              <p:cNvCxnSpPr>
                <a:cxnSpLocks/>
              </p:cNvCxnSpPr>
              <p:nvPr/>
            </p:nvCxnSpPr>
            <p:spPr>
              <a:xfrm flipV="1">
                <a:off x="2176699" y="1315770"/>
                <a:ext cx="2292092" cy="2408461"/>
              </a:xfrm>
              <a:prstGeom prst="line">
                <a:avLst/>
              </a:prstGeom>
              <a:ln w="38100">
                <a:solidFill>
                  <a:srgbClr val="7030A0"/>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E5DF07A3-5001-1C42-8775-C25DBDF2A751}"/>
                  </a:ext>
                </a:extLst>
              </p:cNvPr>
              <p:cNvCxnSpPr>
                <a:cxnSpLocks/>
              </p:cNvCxnSpPr>
              <p:nvPr/>
            </p:nvCxnSpPr>
            <p:spPr>
              <a:xfrm flipV="1">
                <a:off x="1068655" y="3721711"/>
                <a:ext cx="1119038" cy="1160748"/>
              </a:xfrm>
              <a:prstGeom prst="line">
                <a:avLst/>
              </a:prstGeom>
              <a:ln w="38100">
                <a:solidFill>
                  <a:schemeClr val="accent1"/>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878C2733-8CEC-F84D-BEAD-3125DDBB608A}"/>
                  </a:ext>
                </a:extLst>
              </p:cNvPr>
              <p:cNvCxnSpPr>
                <a:cxnSpLocks/>
              </p:cNvCxnSpPr>
              <p:nvPr/>
            </p:nvCxnSpPr>
            <p:spPr>
              <a:xfrm>
                <a:off x="2166251" y="3721711"/>
                <a:ext cx="3438138" cy="0"/>
              </a:xfrm>
              <a:prstGeom prst="line">
                <a:avLst/>
              </a:prstGeom>
              <a:ln w="38100">
                <a:solidFill>
                  <a:schemeClr val="accent1"/>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78A708E4-B7BE-A345-B3DF-9BFD9FF3CC2F}"/>
                  </a:ext>
                </a:extLst>
              </p:cNvPr>
              <p:cNvCxnSpPr>
                <a:cxnSpLocks/>
              </p:cNvCxnSpPr>
              <p:nvPr/>
            </p:nvCxnSpPr>
            <p:spPr>
              <a:xfrm flipH="1" flipV="1">
                <a:off x="4452117" y="1314908"/>
                <a:ext cx="1146046" cy="0"/>
              </a:xfrm>
              <a:prstGeom prst="line">
                <a:avLst/>
              </a:prstGeom>
              <a:ln w="38100">
                <a:solidFill>
                  <a:srgbClr val="7030A0"/>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180B3183-6165-6A49-86A4-8B59C63CD7A3}"/>
                  </a:ext>
                </a:extLst>
              </p:cNvPr>
              <p:cNvCxnSpPr>
                <a:cxnSpLocks/>
              </p:cNvCxnSpPr>
              <p:nvPr/>
            </p:nvCxnSpPr>
            <p:spPr>
              <a:xfrm flipV="1">
                <a:off x="4476788" y="156644"/>
                <a:ext cx="1085326" cy="1148689"/>
              </a:xfrm>
              <a:prstGeom prst="line">
                <a:avLst/>
              </a:prstGeom>
              <a:ln w="28575">
                <a:solidFill>
                  <a:schemeClr val="accent1"/>
                </a:solidFill>
                <a:prstDash val="sysDot"/>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C1EA49FF-5511-5840-AAF9-BE7DF71A35F3}"/>
                  </a:ext>
                </a:extLst>
              </p:cNvPr>
              <p:cNvCxnSpPr>
                <a:cxnSpLocks/>
              </p:cNvCxnSpPr>
              <p:nvPr/>
            </p:nvCxnSpPr>
            <p:spPr>
              <a:xfrm flipH="1">
                <a:off x="1068654" y="1313162"/>
                <a:ext cx="3365830" cy="494"/>
              </a:xfrm>
              <a:prstGeom prst="line">
                <a:avLst/>
              </a:prstGeom>
              <a:ln w="9525">
                <a:solidFill>
                  <a:srgbClr val="7030A0"/>
                </a:solidFill>
                <a:prstDash val="dash"/>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610D3E1A-E269-634E-82DF-A1FCDCA92632}"/>
                  </a:ext>
                </a:extLst>
              </p:cNvPr>
              <p:cNvCxnSpPr>
                <a:cxnSpLocks/>
              </p:cNvCxnSpPr>
              <p:nvPr/>
            </p:nvCxnSpPr>
            <p:spPr>
              <a:xfrm flipH="1" flipV="1">
                <a:off x="1076939" y="3697270"/>
                <a:ext cx="1089315" cy="9505"/>
              </a:xfrm>
              <a:prstGeom prst="line">
                <a:avLst/>
              </a:prstGeom>
              <a:ln w="9525">
                <a:solidFill>
                  <a:srgbClr val="0070C0"/>
                </a:solidFill>
                <a:prstDash val="dash"/>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5CE59084-5B00-8047-8A4A-C7F912E954AB}"/>
                  </a:ext>
                </a:extLst>
              </p:cNvPr>
              <p:cNvCxnSpPr>
                <a:cxnSpLocks/>
                <a:endCxn id="44" idx="0"/>
              </p:cNvCxnSpPr>
              <p:nvPr/>
            </p:nvCxnSpPr>
            <p:spPr>
              <a:xfrm flipV="1">
                <a:off x="1068655" y="4865404"/>
                <a:ext cx="5411277" cy="1705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6CE780A1-4117-B440-8FDC-230B21DBB8CE}"/>
                  </a:ext>
                </a:extLst>
              </p:cNvPr>
              <p:cNvCxnSpPr>
                <a:cxnSpLocks/>
              </p:cNvCxnSpPr>
              <p:nvPr/>
            </p:nvCxnSpPr>
            <p:spPr>
              <a:xfrm>
                <a:off x="2188581" y="5372101"/>
                <a:ext cx="3380836" cy="0"/>
              </a:xfrm>
              <a:prstGeom prst="line">
                <a:avLst/>
              </a:prstGeom>
              <a:ln w="38100">
                <a:solidFill>
                  <a:schemeClr val="accent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CE814500-4F3B-B041-9276-3114E0CA1C65}"/>
                  </a:ext>
                </a:extLst>
              </p:cNvPr>
              <p:cNvCxnSpPr>
                <a:cxnSpLocks/>
              </p:cNvCxnSpPr>
              <p:nvPr/>
            </p:nvCxnSpPr>
            <p:spPr>
              <a:xfrm flipV="1">
                <a:off x="1076555" y="5372101"/>
                <a:ext cx="1146046" cy="4200"/>
              </a:xfrm>
              <a:prstGeom prst="line">
                <a:avLst/>
              </a:prstGeom>
              <a:ln w="38100">
                <a:solidFill>
                  <a:schemeClr val="accent1"/>
                </a:solidFill>
                <a:prstDash val="sysDot"/>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60028B61-406B-4949-9B2F-1792BB499510}"/>
                  </a:ext>
                </a:extLst>
              </p:cNvPr>
              <p:cNvCxnSpPr>
                <a:cxnSpLocks/>
              </p:cNvCxnSpPr>
              <p:nvPr/>
            </p:nvCxnSpPr>
            <p:spPr>
              <a:xfrm flipH="1">
                <a:off x="1059857" y="5735821"/>
                <a:ext cx="3374628" cy="1"/>
              </a:xfrm>
              <a:prstGeom prst="line">
                <a:avLst/>
              </a:prstGeom>
              <a:ln w="38100">
                <a:solidFill>
                  <a:srgbClr val="7030A0"/>
                </a:solidFill>
                <a:prstDash val="sysDot"/>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DC741AF4-B5AC-8F4D-8E2D-E5AEB2F802C0}"/>
                      </a:ext>
                    </a:extLst>
                  </p:cNvPr>
                  <p:cNvSpPr txBox="1"/>
                  <p:nvPr/>
                </p:nvSpPr>
                <p:spPr>
                  <a:xfrm>
                    <a:off x="680825" y="-106527"/>
                    <a:ext cx="372653" cy="48639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Times New Roman" panose="02020603050405020304" pitchFamily="18" charset="0"/>
                            </a:rPr>
                            <m:t>𝐹</m:t>
                          </m:r>
                        </m:oMath>
                      </m:oMathPara>
                    </a14:m>
                    <a:endParaRPr lang="en-GB" sz="1400" i="1" dirty="0">
                      <a:latin typeface="Times New Roman" panose="02020603050405020304" pitchFamily="18" charset="0"/>
                      <a:cs typeface="Times New Roman" panose="02020603050405020304" pitchFamily="18" charset="0"/>
                    </a:endParaRPr>
                  </a:p>
                </p:txBody>
              </p:sp>
            </mc:Choice>
            <mc:Fallback xmlns="">
              <p:sp>
                <p:nvSpPr>
                  <p:cNvPr id="62" name="TextBox 61">
                    <a:extLst>
                      <a:ext uri="{FF2B5EF4-FFF2-40B4-BE49-F238E27FC236}">
                        <a16:creationId xmlns:a16="http://schemas.microsoft.com/office/drawing/2014/main" id="{F3220ECF-35FD-4E4A-9FCD-1CF55EC6DF91}"/>
                      </a:ext>
                    </a:extLst>
                  </p:cNvPr>
                  <p:cNvSpPr txBox="1">
                    <a:spLocks noRot="1" noChangeAspect="1" noMove="1" noResize="1" noEditPoints="1" noAdjustHandles="1" noChangeArrowheads="1" noChangeShapeType="1" noTextEdit="1"/>
                  </p:cNvSpPr>
                  <p:nvPr/>
                </p:nvSpPr>
                <p:spPr>
                  <a:xfrm>
                    <a:off x="680825" y="-106527"/>
                    <a:ext cx="372653" cy="486396"/>
                  </a:xfrm>
                  <a:prstGeom prst="rect">
                    <a:avLst/>
                  </a:prstGeom>
                  <a:blipFill>
                    <a:blip r:embed="rId2"/>
                    <a:stretch>
                      <a:fillRect r="-6122"/>
                    </a:stretch>
                  </a:blipFill>
                </p:spPr>
                <p:txBody>
                  <a:bodyPr/>
                  <a:lstStyle/>
                  <a:p>
                    <a:r>
                      <a:rPr lang="en-US">
                        <a:noFill/>
                      </a:rPr>
                      <a:t> </a:t>
                    </a:r>
                  </a:p>
                </p:txBody>
              </p:sp>
            </mc:Fallback>
          </mc:AlternateContent>
          <p:sp>
            <p:nvSpPr>
              <p:cNvPr id="35" name="TextBox 34">
                <a:extLst>
                  <a:ext uri="{FF2B5EF4-FFF2-40B4-BE49-F238E27FC236}">
                    <a16:creationId xmlns:a16="http://schemas.microsoft.com/office/drawing/2014/main" id="{D5C5E689-A0B9-DA41-8B46-CA3BDD4ABD5B}"/>
                  </a:ext>
                </a:extLst>
              </p:cNvPr>
              <p:cNvSpPr txBox="1"/>
              <p:nvPr/>
            </p:nvSpPr>
            <p:spPr>
              <a:xfrm>
                <a:off x="-542672" y="-114028"/>
                <a:ext cx="1428826" cy="1215991"/>
              </a:xfrm>
              <a:prstGeom prst="rect">
                <a:avLst/>
              </a:prstGeom>
              <a:noFill/>
            </p:spPr>
            <p:txBody>
              <a:bodyPr wrap="square" rtlCol="0">
                <a:spAutoFit/>
              </a:bodyPr>
              <a:lstStyle/>
              <a:p>
                <a:r>
                  <a:rPr lang="en-GB" dirty="0">
                    <a:latin typeface="+mj-lt"/>
                    <a:cs typeface="Times New Roman" panose="02020603050405020304" pitchFamily="18" charset="0"/>
                  </a:rPr>
                  <a:t>Promised payment</a:t>
                </a:r>
              </a:p>
              <a:p>
                <a:r>
                  <a:rPr lang="en-GB" dirty="0">
                    <a:latin typeface="+mj-lt"/>
                    <a:cs typeface="Times New Roman" panose="02020603050405020304" pitchFamily="18" charset="0"/>
                  </a:rPr>
                  <a:t>at </a:t>
                </a:r>
                <a:r>
                  <a:rPr lang="en-GB" i="1" dirty="0">
                    <a:latin typeface="+mj-lt"/>
                    <a:cs typeface="Times New Roman" panose="02020603050405020304" pitchFamily="18" charset="0"/>
                  </a:rPr>
                  <a:t>t </a:t>
                </a:r>
                <a:r>
                  <a:rPr lang="en-GB" dirty="0">
                    <a:latin typeface="+mj-lt"/>
                    <a:cs typeface="Times New Roman" panose="02020603050405020304" pitchFamily="18" charset="0"/>
                  </a:rPr>
                  <a:t>= 2</a:t>
                </a:r>
                <a:endParaRPr lang="en-GB" sz="1600" dirty="0">
                  <a:latin typeface="+mj-lt"/>
                  <a:cs typeface="Times New Roman" panose="02020603050405020304" pitchFamily="18" charset="0"/>
                </a:endParaRPr>
              </a:p>
            </p:txBody>
          </p:sp>
          <p:sp>
            <p:nvSpPr>
              <p:cNvPr id="36" name="TextBox 35">
                <a:extLst>
                  <a:ext uri="{FF2B5EF4-FFF2-40B4-BE49-F238E27FC236}">
                    <a16:creationId xmlns:a16="http://schemas.microsoft.com/office/drawing/2014/main" id="{443B33FA-0ACB-9E43-B8BF-9685E924DFFF}"/>
                  </a:ext>
                </a:extLst>
              </p:cNvPr>
              <p:cNvSpPr txBox="1"/>
              <p:nvPr/>
            </p:nvSpPr>
            <p:spPr>
              <a:xfrm>
                <a:off x="5440928" y="4811422"/>
                <a:ext cx="372653" cy="461665"/>
              </a:xfrm>
              <a:prstGeom prst="rect">
                <a:avLst/>
              </a:prstGeom>
              <a:noFill/>
            </p:spPr>
            <p:txBody>
              <a:bodyPr wrap="square" rtlCol="0">
                <a:spAutoFit/>
              </a:bodyPr>
              <a:lstStyle/>
              <a:p>
                <a:r>
                  <a:rPr lang="en-GB" sz="2400" dirty="0">
                    <a:latin typeface="Times New Roman" panose="02020603050405020304" pitchFamily="18" charset="0"/>
                    <a:cs typeface="Times New Roman" panose="02020603050405020304" pitchFamily="18" charset="0"/>
                  </a:rPr>
                  <a:t>1</a:t>
                </a:r>
                <a:endParaRPr lang="en-GB"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69DD184A-8B71-AA40-A9F3-518D43EF2E65}"/>
                      </a:ext>
                    </a:extLst>
                  </p:cNvPr>
                  <p:cNvSpPr txBox="1"/>
                  <p:nvPr/>
                </p:nvSpPr>
                <p:spPr>
                  <a:xfrm>
                    <a:off x="5944679" y="4443828"/>
                    <a:ext cx="372653" cy="48639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𝑧</m:t>
                          </m:r>
                        </m:oMath>
                      </m:oMathPara>
                    </a14:m>
                    <a:endParaRPr lang="en-GB" i="1" dirty="0">
                      <a:latin typeface="Times New Roman" panose="02020603050405020304" pitchFamily="18" charset="0"/>
                      <a:cs typeface="Times New Roman" panose="02020603050405020304" pitchFamily="18" charset="0"/>
                    </a:endParaRPr>
                  </a:p>
                </p:txBody>
              </p:sp>
            </mc:Choice>
            <mc:Fallback xmlns="">
              <p:sp>
                <p:nvSpPr>
                  <p:cNvPr id="65" name="TextBox 64">
                    <a:extLst>
                      <a:ext uri="{FF2B5EF4-FFF2-40B4-BE49-F238E27FC236}">
                        <a16:creationId xmlns:a16="http://schemas.microsoft.com/office/drawing/2014/main" id="{93DAA587-76DF-4EB1-B44D-DC48DBDD7B7C}"/>
                      </a:ext>
                    </a:extLst>
                  </p:cNvPr>
                  <p:cNvSpPr txBox="1">
                    <a:spLocks noRot="1" noChangeAspect="1" noMove="1" noResize="1" noEditPoints="1" noAdjustHandles="1" noChangeArrowheads="1" noChangeShapeType="1" noTextEdit="1"/>
                  </p:cNvSpPr>
                  <p:nvPr/>
                </p:nvSpPr>
                <p:spPr>
                  <a:xfrm>
                    <a:off x="5944679" y="4443828"/>
                    <a:ext cx="372653" cy="486396"/>
                  </a:xfrm>
                  <a:prstGeom prst="rect">
                    <a:avLst/>
                  </a:prstGeom>
                  <a:blipFill>
                    <a:blip r:embed="rId3"/>
                    <a:stretch>
                      <a:fillRect/>
                    </a:stretch>
                  </a:blipFill>
                </p:spPr>
                <p:txBody>
                  <a:bodyPr/>
                  <a:lstStyle/>
                  <a:p>
                    <a:r>
                      <a:rPr lang="en-US">
                        <a:noFill/>
                      </a:rPr>
                      <a:t> </a:t>
                    </a:r>
                  </a:p>
                </p:txBody>
              </p:sp>
            </mc:Fallback>
          </mc:AlternateContent>
          <p:sp>
            <p:nvSpPr>
              <p:cNvPr id="38" name="TextBox 37">
                <a:extLst>
                  <a:ext uri="{FF2B5EF4-FFF2-40B4-BE49-F238E27FC236}">
                    <a16:creationId xmlns:a16="http://schemas.microsoft.com/office/drawing/2014/main" id="{0455D517-7A80-4844-B1A1-AD7D1065C778}"/>
                  </a:ext>
                </a:extLst>
              </p:cNvPr>
              <p:cNvSpPr txBox="1"/>
              <p:nvPr/>
            </p:nvSpPr>
            <p:spPr>
              <a:xfrm>
                <a:off x="700324" y="4882458"/>
                <a:ext cx="372653" cy="461665"/>
              </a:xfrm>
              <a:prstGeom prst="rect">
                <a:avLst/>
              </a:prstGeom>
              <a:noFill/>
            </p:spPr>
            <p:txBody>
              <a:bodyPr wrap="square" rtlCol="0">
                <a:spAutoFit/>
              </a:bodyPr>
              <a:lstStyle/>
              <a:p>
                <a:r>
                  <a:rPr lang="en-GB" sz="2400" dirty="0">
                    <a:latin typeface="Times New Roman" panose="02020603050405020304" pitchFamily="18" charset="0"/>
                    <a:cs typeface="Times New Roman" panose="02020603050405020304" pitchFamily="18" charset="0"/>
                  </a:rPr>
                  <a:t>0</a:t>
                </a:r>
                <a:endParaRPr lang="en-GB"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52543C61-2EC8-7F46-B39C-3807AE8E2E01}"/>
                      </a:ext>
                    </a:extLst>
                  </p:cNvPr>
                  <p:cNvSpPr txBox="1"/>
                  <p:nvPr/>
                </p:nvSpPr>
                <p:spPr>
                  <a:xfrm>
                    <a:off x="193477" y="1023563"/>
                    <a:ext cx="702941" cy="3945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i="1" smtClean="0">
                                  <a:solidFill>
                                    <a:srgbClr val="7030A0"/>
                                  </a:solidFill>
                                  <a:latin typeface="Cambria Math" panose="02040503050406030204" pitchFamily="18" charset="0"/>
                                </a:rPr>
                              </m:ctrlPr>
                            </m:sSubPr>
                            <m:e>
                              <m:r>
                                <a:rPr lang="en-GB" b="0" i="1" smtClean="0">
                                  <a:solidFill>
                                    <a:srgbClr val="7030A0"/>
                                  </a:solidFill>
                                  <a:latin typeface="Cambria Math" panose="02040503050406030204" pitchFamily="18" charset="0"/>
                                </a:rPr>
                                <m:t>𝐹</m:t>
                              </m:r>
                            </m:e>
                            <m:sub>
                              <m:r>
                                <a:rPr lang="en-GB" b="0" i="1" smtClean="0">
                                  <a:solidFill>
                                    <a:srgbClr val="7030A0"/>
                                  </a:solidFill>
                                  <a:latin typeface="Cambria Math" panose="02040503050406030204" pitchFamily="18" charset="0"/>
                                </a:rPr>
                                <m:t>h𝑖𝑔h</m:t>
                              </m:r>
                            </m:sub>
                          </m:sSub>
                        </m:oMath>
                      </m:oMathPara>
                    </a14:m>
                    <a:endParaRPr lang="en-GB" dirty="0">
                      <a:solidFill>
                        <a:srgbClr val="7030A0"/>
                      </a:solidFill>
                    </a:endParaRPr>
                  </a:p>
                </p:txBody>
              </p:sp>
            </mc:Choice>
            <mc:Fallback xmlns="">
              <p:sp>
                <p:nvSpPr>
                  <p:cNvPr id="67" name="TextBox 66">
                    <a:extLst>
                      <a:ext uri="{FF2B5EF4-FFF2-40B4-BE49-F238E27FC236}">
                        <a16:creationId xmlns:a16="http://schemas.microsoft.com/office/drawing/2014/main" id="{A0EFCCBE-0A4D-44DA-B1BE-8CB688E91342}"/>
                      </a:ext>
                    </a:extLst>
                  </p:cNvPr>
                  <p:cNvSpPr txBox="1">
                    <a:spLocks noRot="1" noChangeAspect="1" noMove="1" noResize="1" noEditPoints="1" noAdjustHandles="1" noChangeArrowheads="1" noChangeShapeType="1" noTextEdit="1"/>
                  </p:cNvSpPr>
                  <p:nvPr/>
                </p:nvSpPr>
                <p:spPr>
                  <a:xfrm>
                    <a:off x="193477" y="1023563"/>
                    <a:ext cx="702941" cy="394521"/>
                  </a:xfrm>
                  <a:prstGeom prst="rect">
                    <a:avLst/>
                  </a:prstGeom>
                  <a:blipFill>
                    <a:blip r:embed="rId4"/>
                    <a:stretch>
                      <a:fillRect l="-6667" r="-6667" b="-2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E4564EBC-3AAC-AE40-8F4E-1F9A2B041C73}"/>
                      </a:ext>
                    </a:extLst>
                  </p:cNvPr>
                  <p:cNvSpPr txBox="1"/>
                  <p:nvPr/>
                </p:nvSpPr>
                <p:spPr>
                  <a:xfrm>
                    <a:off x="244836" y="3397939"/>
                    <a:ext cx="600478" cy="3647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i="1" smtClean="0">
                                  <a:solidFill>
                                    <a:srgbClr val="0070C0"/>
                                  </a:solidFill>
                                  <a:latin typeface="Cambria Math" panose="02040503050406030204" pitchFamily="18" charset="0"/>
                                </a:rPr>
                              </m:ctrlPr>
                            </m:sSubPr>
                            <m:e>
                              <m:r>
                                <a:rPr lang="en-GB" b="0" i="1" smtClean="0">
                                  <a:solidFill>
                                    <a:srgbClr val="0070C0"/>
                                  </a:solidFill>
                                  <a:latin typeface="Cambria Math" panose="02040503050406030204" pitchFamily="18" charset="0"/>
                                </a:rPr>
                                <m:t>𝐹</m:t>
                              </m:r>
                            </m:e>
                            <m:sub>
                              <m:r>
                                <a:rPr lang="en-GB" b="0" i="1" smtClean="0">
                                  <a:solidFill>
                                    <a:srgbClr val="0070C0"/>
                                  </a:solidFill>
                                  <a:latin typeface="Cambria Math" panose="02040503050406030204" pitchFamily="18" charset="0"/>
                                </a:rPr>
                                <m:t>𝑙𝑜𝑤</m:t>
                              </m:r>
                            </m:sub>
                          </m:sSub>
                        </m:oMath>
                      </m:oMathPara>
                    </a14:m>
                    <a:endParaRPr lang="en-GB" dirty="0">
                      <a:solidFill>
                        <a:srgbClr val="0070C0"/>
                      </a:solidFill>
                    </a:endParaRPr>
                  </a:p>
                </p:txBody>
              </p:sp>
            </mc:Choice>
            <mc:Fallback xmlns="">
              <p:sp>
                <p:nvSpPr>
                  <p:cNvPr id="68" name="TextBox 67">
                    <a:extLst>
                      <a:ext uri="{FF2B5EF4-FFF2-40B4-BE49-F238E27FC236}">
                        <a16:creationId xmlns:a16="http://schemas.microsoft.com/office/drawing/2014/main" id="{126D8372-D7CF-4012-BA5F-EBD01FF2591C}"/>
                      </a:ext>
                    </a:extLst>
                  </p:cNvPr>
                  <p:cNvSpPr txBox="1">
                    <a:spLocks noRot="1" noChangeAspect="1" noMove="1" noResize="1" noEditPoints="1" noAdjustHandles="1" noChangeArrowheads="1" noChangeShapeType="1" noTextEdit="1"/>
                  </p:cNvSpPr>
                  <p:nvPr/>
                </p:nvSpPr>
                <p:spPr>
                  <a:xfrm>
                    <a:off x="244836" y="3397939"/>
                    <a:ext cx="600478" cy="364797"/>
                  </a:xfrm>
                  <a:prstGeom prst="rect">
                    <a:avLst/>
                  </a:prstGeom>
                  <a:blipFill>
                    <a:blip r:embed="rId5"/>
                    <a:stretch>
                      <a:fillRect l="-7692" b="-13043"/>
                    </a:stretch>
                  </a:blipFill>
                </p:spPr>
                <p:txBody>
                  <a:bodyPr/>
                  <a:lstStyle/>
                  <a:p>
                    <a:r>
                      <a:rPr lang="en-US">
                        <a:noFill/>
                      </a:rPr>
                      <a:t> </a:t>
                    </a:r>
                  </a:p>
                </p:txBody>
              </p:sp>
            </mc:Fallback>
          </mc:AlternateContent>
          <p:sp>
            <p:nvSpPr>
              <p:cNvPr id="41" name="Arc 40">
                <a:extLst>
                  <a:ext uri="{FF2B5EF4-FFF2-40B4-BE49-F238E27FC236}">
                    <a16:creationId xmlns:a16="http://schemas.microsoft.com/office/drawing/2014/main" id="{69D14BDC-E0BF-C045-BEA2-0EDDE29FF79B}"/>
                  </a:ext>
                </a:extLst>
              </p:cNvPr>
              <p:cNvSpPr/>
              <p:nvPr/>
            </p:nvSpPr>
            <p:spPr>
              <a:xfrm rot="2700000">
                <a:off x="748512" y="4324242"/>
                <a:ext cx="914400" cy="914400"/>
              </a:xfrm>
              <a:prstGeom prst="arc">
                <a:avLst>
                  <a:gd name="adj1" fmla="val 16200000"/>
                  <a:gd name="adj2" fmla="val 19675843"/>
                </a:avLst>
              </a:prstGeom>
              <a:ln w="28575">
                <a:solidFill>
                  <a:schemeClr val="accent6"/>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2D6960CC-A041-914A-B9AC-182D0EA4F457}"/>
                      </a:ext>
                    </a:extLst>
                  </p:cNvPr>
                  <p:cNvSpPr txBox="1"/>
                  <p:nvPr/>
                </p:nvSpPr>
                <p:spPr>
                  <a:xfrm>
                    <a:off x="1616602" y="4386597"/>
                    <a:ext cx="604020" cy="405331"/>
                  </a:xfrm>
                  <a:prstGeom prst="rect">
                    <a:avLst/>
                  </a:prstGeom>
                  <a:noFill/>
                </p:spPr>
                <p:txBody>
                  <a:bodyPr wrap="square" rtlCol="0">
                    <a:spAutoFit/>
                  </a:bodyPr>
                  <a:lstStyle/>
                  <a:p>
                    <a14:m>
                      <m:oMath xmlns:m="http://schemas.openxmlformats.org/officeDocument/2006/math">
                        <m:r>
                          <a:rPr lang="en-GB" sz="1400" i="1" dirty="0" smtClean="0">
                            <a:solidFill>
                              <a:schemeClr val="accent6"/>
                            </a:solidFill>
                            <a:latin typeface="Cambria Math" panose="02040503050406030204" pitchFamily="18" charset="0"/>
                            <a:cs typeface="Times New Roman" panose="02020603050405020304" pitchFamily="18" charset="0"/>
                          </a:rPr>
                          <m:t>45</m:t>
                        </m:r>
                      </m:oMath>
                    </a14:m>
                    <a:r>
                      <a:rPr lang="en-GB" sz="1400" dirty="0">
                        <a:solidFill>
                          <a:schemeClr val="accent6"/>
                        </a:solidFill>
                        <a:latin typeface="Times New Roman" panose="02020603050405020304" pitchFamily="18" charset="0"/>
                        <a:cs typeface="Times New Roman" panose="02020603050405020304" pitchFamily="18" charset="0"/>
                      </a:rPr>
                      <a:t>°</a:t>
                    </a:r>
                  </a:p>
                </p:txBody>
              </p:sp>
            </mc:Choice>
            <mc:Fallback xmlns="">
              <p:sp>
                <p:nvSpPr>
                  <p:cNvPr id="70" name="TextBox 69">
                    <a:extLst>
                      <a:ext uri="{FF2B5EF4-FFF2-40B4-BE49-F238E27FC236}">
                        <a16:creationId xmlns:a16="http://schemas.microsoft.com/office/drawing/2014/main" id="{0302DD25-5EB1-44BB-A089-1DFC536CBA84}"/>
                      </a:ext>
                    </a:extLst>
                  </p:cNvPr>
                  <p:cNvSpPr txBox="1">
                    <a:spLocks noRot="1" noChangeAspect="1" noMove="1" noResize="1" noEditPoints="1" noAdjustHandles="1" noChangeArrowheads="1" noChangeShapeType="1" noTextEdit="1"/>
                  </p:cNvSpPr>
                  <p:nvPr/>
                </p:nvSpPr>
                <p:spPr>
                  <a:xfrm>
                    <a:off x="1616602" y="4386597"/>
                    <a:ext cx="604020" cy="405331"/>
                  </a:xfrm>
                  <a:prstGeom prst="rect">
                    <a:avLst/>
                  </a:prstGeom>
                  <a:blipFill>
                    <a:blip r:embed="rId6"/>
                    <a:stretch>
                      <a:fillRect b="-15385"/>
                    </a:stretch>
                  </a:blipFill>
                </p:spPr>
                <p:txBody>
                  <a:bodyPr/>
                  <a:lstStyle/>
                  <a:p>
                    <a:r>
                      <a:rPr lang="en-US">
                        <a:noFill/>
                      </a:rPr>
                      <a:t> </a:t>
                    </a:r>
                  </a:p>
                </p:txBody>
              </p:sp>
            </mc:Fallback>
          </mc:AlternateContent>
          <p:sp>
            <p:nvSpPr>
              <p:cNvPr id="43" name="Rectangle 42">
                <a:extLst>
                  <a:ext uri="{FF2B5EF4-FFF2-40B4-BE49-F238E27FC236}">
                    <a16:creationId xmlns:a16="http://schemas.microsoft.com/office/drawing/2014/main" id="{3A750EEA-2E08-C74B-B0B7-F09B104CB326}"/>
                  </a:ext>
                </a:extLst>
              </p:cNvPr>
              <p:cNvSpPr/>
              <p:nvPr/>
            </p:nvSpPr>
            <p:spPr>
              <a:xfrm>
                <a:off x="1068645" y="4932551"/>
                <a:ext cx="4488291" cy="40453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DC00C58E-6B3C-8448-B9CD-5A9CCBB1F22B}"/>
                  </a:ext>
                </a:extLst>
              </p:cNvPr>
              <p:cNvSpPr txBox="1"/>
              <p:nvPr/>
            </p:nvSpPr>
            <p:spPr>
              <a:xfrm>
                <a:off x="5678382" y="4865403"/>
                <a:ext cx="1603099" cy="851194"/>
              </a:xfrm>
              <a:prstGeom prst="rect">
                <a:avLst/>
              </a:prstGeom>
              <a:noFill/>
            </p:spPr>
            <p:txBody>
              <a:bodyPr wrap="square" rtlCol="0">
                <a:spAutoFit/>
              </a:bodyPr>
              <a:lstStyle/>
              <a:p>
                <a:r>
                  <a:rPr lang="en-GB" dirty="0">
                    <a:latin typeface="+mj-lt"/>
                    <a:cs typeface="Times New Roman" panose="02020603050405020304" pitchFamily="18" charset="0"/>
                  </a:rPr>
                  <a:t>Cash flow</a:t>
                </a:r>
              </a:p>
              <a:p>
                <a:r>
                  <a:rPr lang="en-GB" dirty="0">
                    <a:latin typeface="+mj-lt"/>
                    <a:cs typeface="Times New Roman" panose="02020603050405020304" pitchFamily="18" charset="0"/>
                  </a:rPr>
                  <a:t>at </a:t>
                </a:r>
                <a:r>
                  <a:rPr lang="en-GB" i="1" dirty="0">
                    <a:latin typeface="+mj-lt"/>
                    <a:cs typeface="Times New Roman" panose="02020603050405020304" pitchFamily="18" charset="0"/>
                  </a:rPr>
                  <a:t>t </a:t>
                </a:r>
                <a:r>
                  <a:rPr lang="en-GB" dirty="0">
                    <a:latin typeface="+mj-lt"/>
                    <a:cs typeface="Times New Roman" panose="02020603050405020304" pitchFamily="18" charset="0"/>
                  </a:rPr>
                  <a:t>= 2</a:t>
                </a:r>
                <a:endParaRPr lang="en-GB" sz="1200" dirty="0">
                  <a:latin typeface="+mj-lt"/>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A1BD9218-E872-0547-B7AC-C9633A87690E}"/>
                      </a:ext>
                    </a:extLst>
                  </p:cNvPr>
                  <p:cNvSpPr txBox="1"/>
                  <p:nvPr/>
                </p:nvSpPr>
                <p:spPr>
                  <a:xfrm>
                    <a:off x="1076939" y="5406608"/>
                    <a:ext cx="1603099" cy="283732"/>
                  </a:xfrm>
                  <a:prstGeom prst="rect">
                    <a:avLst/>
                  </a:prstGeom>
                  <a:noFill/>
                </p:spPr>
                <p:txBody>
                  <a:bodyPr wrap="square" lIns="0" tIns="0" rIns="0" bIns="0" rtlCol="0">
                    <a:spAutoFit/>
                  </a:bodyPr>
                  <a:lstStyle/>
                  <a:p>
                    <a:r>
                      <a:rPr lang="en-GB" sz="1400" dirty="0">
                        <a:solidFill>
                          <a:srgbClr val="0070C0"/>
                        </a:solidFill>
                      </a:rPr>
                      <a:t>Default </a:t>
                    </a:r>
                    <a14:m>
                      <m:oMath xmlns:m="http://schemas.openxmlformats.org/officeDocument/2006/math">
                        <m:r>
                          <a:rPr lang="en-GB" sz="1400" b="0" i="1" smtClean="0">
                            <a:solidFill>
                              <a:srgbClr val="0070C0"/>
                            </a:solidFill>
                            <a:latin typeface="Cambria Math" panose="02040503050406030204" pitchFamily="18" charset="0"/>
                          </a:rPr>
                          <m:t>𝑧</m:t>
                        </m:r>
                        <m:r>
                          <a:rPr lang="en-GB" sz="1400" b="0" i="1" smtClean="0">
                            <a:solidFill>
                              <a:srgbClr val="0070C0"/>
                            </a:solidFill>
                            <a:latin typeface="Cambria Math" panose="02040503050406030204" pitchFamily="18" charset="0"/>
                          </a:rPr>
                          <m:t>&lt;</m:t>
                        </m:r>
                        <m:sSub>
                          <m:sSubPr>
                            <m:ctrlPr>
                              <a:rPr lang="en-GB" sz="1400" i="1" smtClean="0">
                                <a:solidFill>
                                  <a:srgbClr val="0070C0"/>
                                </a:solidFill>
                                <a:latin typeface="Cambria Math" panose="02040503050406030204" pitchFamily="18" charset="0"/>
                              </a:rPr>
                            </m:ctrlPr>
                          </m:sSubPr>
                          <m:e>
                            <m:r>
                              <a:rPr lang="en-GB" sz="1400" b="0" i="1" smtClean="0">
                                <a:solidFill>
                                  <a:srgbClr val="0070C0"/>
                                </a:solidFill>
                                <a:latin typeface="Cambria Math" panose="02040503050406030204" pitchFamily="18" charset="0"/>
                              </a:rPr>
                              <m:t>𝐹</m:t>
                            </m:r>
                          </m:e>
                          <m:sub>
                            <m:r>
                              <a:rPr lang="en-GB" sz="1400" b="0" i="1" smtClean="0">
                                <a:solidFill>
                                  <a:srgbClr val="0070C0"/>
                                </a:solidFill>
                                <a:latin typeface="Cambria Math" panose="02040503050406030204" pitchFamily="18" charset="0"/>
                              </a:rPr>
                              <m:t>𝑙𝑜𝑤</m:t>
                            </m:r>
                          </m:sub>
                        </m:sSub>
                      </m:oMath>
                    </a14:m>
                    <a:endParaRPr lang="en-GB" sz="1200" dirty="0">
                      <a:solidFill>
                        <a:srgbClr val="0070C0"/>
                      </a:solidFill>
                    </a:endParaRPr>
                  </a:p>
                </p:txBody>
              </p:sp>
            </mc:Choice>
            <mc:Fallback xmlns="">
              <p:sp>
                <p:nvSpPr>
                  <p:cNvPr id="74" name="TextBox 73">
                    <a:extLst>
                      <a:ext uri="{FF2B5EF4-FFF2-40B4-BE49-F238E27FC236}">
                        <a16:creationId xmlns:a16="http://schemas.microsoft.com/office/drawing/2014/main" id="{1C62245B-8B45-4965-B49E-FAFAB957CE00}"/>
                      </a:ext>
                    </a:extLst>
                  </p:cNvPr>
                  <p:cNvSpPr txBox="1">
                    <a:spLocks noRot="1" noChangeAspect="1" noMove="1" noResize="1" noEditPoints="1" noAdjustHandles="1" noChangeArrowheads="1" noChangeShapeType="1" noTextEdit="1"/>
                  </p:cNvSpPr>
                  <p:nvPr/>
                </p:nvSpPr>
                <p:spPr>
                  <a:xfrm>
                    <a:off x="1076939" y="5406608"/>
                    <a:ext cx="1603099" cy="283732"/>
                  </a:xfrm>
                  <a:prstGeom prst="rect">
                    <a:avLst/>
                  </a:prstGeom>
                  <a:blipFill>
                    <a:blip r:embed="rId7"/>
                    <a:stretch>
                      <a:fillRect l="-7921" t="-22222" b="-4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F3344780-512D-B849-A120-A2AD802BE44A}"/>
                      </a:ext>
                    </a:extLst>
                  </p:cNvPr>
                  <p:cNvSpPr txBox="1"/>
                  <p:nvPr/>
                </p:nvSpPr>
                <p:spPr>
                  <a:xfrm>
                    <a:off x="2498872" y="5415513"/>
                    <a:ext cx="3239130" cy="283732"/>
                  </a:xfrm>
                  <a:prstGeom prst="rect">
                    <a:avLst/>
                  </a:prstGeom>
                  <a:noFill/>
                </p:spPr>
                <p:txBody>
                  <a:bodyPr wrap="square" lIns="0" tIns="0" rIns="0" bIns="0" rtlCol="0">
                    <a:spAutoFit/>
                  </a:bodyPr>
                  <a:lstStyle/>
                  <a:p>
                    <a:pPr algn="ctr"/>
                    <a:r>
                      <a:rPr lang="en-GB" sz="1400" dirty="0">
                        <a:solidFill>
                          <a:srgbClr val="0070C0"/>
                        </a:solidFill>
                      </a:rPr>
                      <a:t>Repayment of </a:t>
                    </a:r>
                    <a14:m>
                      <m:oMath xmlns:m="http://schemas.openxmlformats.org/officeDocument/2006/math">
                        <m:sSub>
                          <m:sSubPr>
                            <m:ctrlPr>
                              <a:rPr lang="en-GB" sz="1400" i="1" smtClean="0">
                                <a:solidFill>
                                  <a:srgbClr val="0070C0"/>
                                </a:solidFill>
                                <a:latin typeface="Cambria Math" panose="02040503050406030204" pitchFamily="18" charset="0"/>
                              </a:rPr>
                            </m:ctrlPr>
                          </m:sSubPr>
                          <m:e>
                            <m:r>
                              <a:rPr lang="en-GB" sz="1400" b="0" i="1" smtClean="0">
                                <a:solidFill>
                                  <a:srgbClr val="0070C0"/>
                                </a:solidFill>
                                <a:latin typeface="Cambria Math" panose="02040503050406030204" pitchFamily="18" charset="0"/>
                              </a:rPr>
                              <m:t>𝐹</m:t>
                            </m:r>
                          </m:e>
                          <m:sub>
                            <m:r>
                              <a:rPr lang="en-GB" sz="1400" b="0" i="1" smtClean="0">
                                <a:solidFill>
                                  <a:srgbClr val="0070C0"/>
                                </a:solidFill>
                                <a:latin typeface="Cambria Math" panose="02040503050406030204" pitchFamily="18" charset="0"/>
                              </a:rPr>
                              <m:t>𝑙𝑜𝑤</m:t>
                            </m:r>
                          </m:sub>
                        </m:sSub>
                      </m:oMath>
                    </a14:m>
                    <a:endParaRPr lang="en-GB" sz="1200" dirty="0">
                      <a:solidFill>
                        <a:srgbClr val="0070C0"/>
                      </a:solidFill>
                      <a:latin typeface="Times New Roman" panose="02020603050405020304" pitchFamily="18" charset="0"/>
                      <a:cs typeface="Times New Roman" panose="02020603050405020304" pitchFamily="18" charset="0"/>
                    </a:endParaRPr>
                  </a:p>
                </p:txBody>
              </p:sp>
            </mc:Choice>
            <mc:Fallback xmlns="">
              <p:sp>
                <p:nvSpPr>
                  <p:cNvPr id="75" name="TextBox 74">
                    <a:extLst>
                      <a:ext uri="{FF2B5EF4-FFF2-40B4-BE49-F238E27FC236}">
                        <a16:creationId xmlns:a16="http://schemas.microsoft.com/office/drawing/2014/main" id="{1F1107E2-A941-403F-A8E7-2A5CBD07726D}"/>
                      </a:ext>
                    </a:extLst>
                  </p:cNvPr>
                  <p:cNvSpPr txBox="1">
                    <a:spLocks noRot="1" noChangeAspect="1" noMove="1" noResize="1" noEditPoints="1" noAdjustHandles="1" noChangeArrowheads="1" noChangeShapeType="1" noTextEdit="1"/>
                  </p:cNvSpPr>
                  <p:nvPr/>
                </p:nvSpPr>
                <p:spPr>
                  <a:xfrm>
                    <a:off x="2498872" y="5415513"/>
                    <a:ext cx="3239130" cy="283732"/>
                  </a:xfrm>
                  <a:prstGeom prst="rect">
                    <a:avLst/>
                  </a:prstGeom>
                  <a:blipFill>
                    <a:blip r:embed="rId8"/>
                    <a:stretch>
                      <a:fillRect t="-28571" b="-5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7392CFEC-688C-A44A-963B-B5E2FFB9698E}"/>
                      </a:ext>
                    </a:extLst>
                  </p:cNvPr>
                  <p:cNvSpPr txBox="1"/>
                  <p:nvPr/>
                </p:nvSpPr>
                <p:spPr>
                  <a:xfrm>
                    <a:off x="1046593" y="5805676"/>
                    <a:ext cx="3587247" cy="306785"/>
                  </a:xfrm>
                  <a:prstGeom prst="rect">
                    <a:avLst/>
                  </a:prstGeom>
                  <a:noFill/>
                </p:spPr>
                <p:txBody>
                  <a:bodyPr wrap="square" lIns="0" tIns="0" rIns="0" bIns="0" rtlCol="0">
                    <a:spAutoFit/>
                  </a:bodyPr>
                  <a:lstStyle/>
                  <a:p>
                    <a:pPr algn="ctr"/>
                    <a:r>
                      <a:rPr lang="en-GB" sz="1400" dirty="0">
                        <a:solidFill>
                          <a:srgbClr val="7030A0"/>
                        </a:solidFill>
                      </a:rPr>
                      <a:t>Default </a:t>
                    </a:r>
                    <a14:m>
                      <m:oMath xmlns:m="http://schemas.openxmlformats.org/officeDocument/2006/math">
                        <m:r>
                          <a:rPr lang="en-GB" sz="1400" b="0" i="1" smtClean="0">
                            <a:solidFill>
                              <a:srgbClr val="7030A0"/>
                            </a:solidFill>
                            <a:latin typeface="Cambria Math" panose="02040503050406030204" pitchFamily="18" charset="0"/>
                          </a:rPr>
                          <m:t>𝑧</m:t>
                        </m:r>
                        <m:r>
                          <a:rPr lang="en-GB" sz="1400" b="0" i="1" smtClean="0">
                            <a:solidFill>
                              <a:srgbClr val="7030A0"/>
                            </a:solidFill>
                            <a:latin typeface="Cambria Math" panose="02040503050406030204" pitchFamily="18" charset="0"/>
                          </a:rPr>
                          <m:t>&lt;</m:t>
                        </m:r>
                        <m:sSub>
                          <m:sSubPr>
                            <m:ctrlPr>
                              <a:rPr lang="en-GB" sz="1400" i="1" smtClean="0">
                                <a:solidFill>
                                  <a:srgbClr val="7030A0"/>
                                </a:solidFill>
                                <a:latin typeface="Cambria Math" panose="02040503050406030204" pitchFamily="18" charset="0"/>
                              </a:rPr>
                            </m:ctrlPr>
                          </m:sSubPr>
                          <m:e>
                            <m:r>
                              <a:rPr lang="en-GB" sz="1400" b="0" i="1" smtClean="0">
                                <a:solidFill>
                                  <a:srgbClr val="7030A0"/>
                                </a:solidFill>
                                <a:latin typeface="Cambria Math" panose="02040503050406030204" pitchFamily="18" charset="0"/>
                              </a:rPr>
                              <m:t>𝐹</m:t>
                            </m:r>
                          </m:e>
                          <m:sub>
                            <m:r>
                              <a:rPr lang="en-GB" sz="1400" b="0" i="1" smtClean="0">
                                <a:solidFill>
                                  <a:srgbClr val="7030A0"/>
                                </a:solidFill>
                                <a:latin typeface="Cambria Math" panose="02040503050406030204" pitchFamily="18" charset="0"/>
                              </a:rPr>
                              <m:t>h𝑖𝑔h</m:t>
                            </m:r>
                          </m:sub>
                        </m:sSub>
                      </m:oMath>
                    </a14:m>
                    <a:endParaRPr lang="en-GB" sz="1600" dirty="0">
                      <a:solidFill>
                        <a:srgbClr val="7030A0"/>
                      </a:solidFill>
                    </a:endParaRPr>
                  </a:p>
                </p:txBody>
              </p:sp>
            </mc:Choice>
            <mc:Fallback xmlns="">
              <p:sp>
                <p:nvSpPr>
                  <p:cNvPr id="76" name="TextBox 75">
                    <a:extLst>
                      <a:ext uri="{FF2B5EF4-FFF2-40B4-BE49-F238E27FC236}">
                        <a16:creationId xmlns:a16="http://schemas.microsoft.com/office/drawing/2014/main" id="{AEEAEDFC-CEF5-4B92-BEED-51E9438DC698}"/>
                      </a:ext>
                    </a:extLst>
                  </p:cNvPr>
                  <p:cNvSpPr txBox="1">
                    <a:spLocks noRot="1" noChangeAspect="1" noMove="1" noResize="1" noEditPoints="1" noAdjustHandles="1" noChangeArrowheads="1" noChangeShapeType="1" noTextEdit="1"/>
                  </p:cNvSpPr>
                  <p:nvPr/>
                </p:nvSpPr>
                <p:spPr>
                  <a:xfrm>
                    <a:off x="1046593" y="5805676"/>
                    <a:ext cx="3587247" cy="306785"/>
                  </a:xfrm>
                  <a:prstGeom prst="rect">
                    <a:avLst/>
                  </a:prstGeom>
                  <a:blipFill>
                    <a:blip r:embed="rId9"/>
                    <a:stretch>
                      <a:fillRect t="-20000" b="-3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DB7000B9-3817-8742-AE83-68A366DFE9F1}"/>
                      </a:ext>
                    </a:extLst>
                  </p:cNvPr>
                  <p:cNvSpPr txBox="1"/>
                  <p:nvPr/>
                </p:nvSpPr>
                <p:spPr>
                  <a:xfrm>
                    <a:off x="4229605" y="5823590"/>
                    <a:ext cx="1935002" cy="590515"/>
                  </a:xfrm>
                  <a:prstGeom prst="rect">
                    <a:avLst/>
                  </a:prstGeom>
                  <a:noFill/>
                </p:spPr>
                <p:txBody>
                  <a:bodyPr wrap="square" lIns="0" tIns="0" rIns="0" bIns="0" rtlCol="0">
                    <a:spAutoFit/>
                  </a:bodyPr>
                  <a:lstStyle/>
                  <a:p>
                    <a:pPr algn="ctr"/>
                    <a:r>
                      <a:rPr lang="en-GB" sz="1400" dirty="0">
                        <a:solidFill>
                          <a:srgbClr val="7030A0"/>
                        </a:solidFill>
                      </a:rPr>
                      <a:t>Repayment </a:t>
                    </a:r>
                    <a:br>
                      <a:rPr lang="en-GB" sz="1400" dirty="0">
                        <a:solidFill>
                          <a:srgbClr val="7030A0"/>
                        </a:solidFill>
                      </a:rPr>
                    </a:br>
                    <a:r>
                      <a:rPr lang="en-GB" sz="1400" dirty="0">
                        <a:solidFill>
                          <a:srgbClr val="7030A0"/>
                        </a:solidFill>
                      </a:rPr>
                      <a:t>of </a:t>
                    </a:r>
                    <a14:m>
                      <m:oMath xmlns:m="http://schemas.openxmlformats.org/officeDocument/2006/math">
                        <m:sSub>
                          <m:sSubPr>
                            <m:ctrlPr>
                              <a:rPr lang="en-GB" sz="1400" i="1" smtClean="0">
                                <a:solidFill>
                                  <a:srgbClr val="7030A0"/>
                                </a:solidFill>
                                <a:latin typeface="Cambria Math" panose="02040503050406030204" pitchFamily="18" charset="0"/>
                              </a:rPr>
                            </m:ctrlPr>
                          </m:sSubPr>
                          <m:e>
                            <m:r>
                              <a:rPr lang="en-GB" sz="1400" b="0" i="1" smtClean="0">
                                <a:solidFill>
                                  <a:srgbClr val="7030A0"/>
                                </a:solidFill>
                                <a:latin typeface="Cambria Math" panose="02040503050406030204" pitchFamily="18" charset="0"/>
                              </a:rPr>
                              <m:t>𝐹</m:t>
                            </m:r>
                          </m:e>
                          <m:sub>
                            <m:r>
                              <a:rPr lang="en-GB" sz="1400" b="0" i="1" smtClean="0">
                                <a:solidFill>
                                  <a:srgbClr val="7030A0"/>
                                </a:solidFill>
                                <a:latin typeface="Cambria Math" panose="02040503050406030204" pitchFamily="18" charset="0"/>
                              </a:rPr>
                              <m:t>h𝑖𝑔h</m:t>
                            </m:r>
                          </m:sub>
                        </m:sSub>
                      </m:oMath>
                    </a14:m>
                    <a:endParaRPr lang="en-GB" sz="1600" dirty="0">
                      <a:solidFill>
                        <a:srgbClr val="7030A0"/>
                      </a:solidFill>
                      <a:latin typeface="Times New Roman" panose="02020603050405020304" pitchFamily="18" charset="0"/>
                      <a:cs typeface="Times New Roman" panose="02020603050405020304" pitchFamily="18" charset="0"/>
                    </a:endParaRPr>
                  </a:p>
                </p:txBody>
              </p:sp>
            </mc:Choice>
            <mc:Fallback xmlns="">
              <p:sp>
                <p:nvSpPr>
                  <p:cNvPr id="77" name="TextBox 76">
                    <a:extLst>
                      <a:ext uri="{FF2B5EF4-FFF2-40B4-BE49-F238E27FC236}">
                        <a16:creationId xmlns:a16="http://schemas.microsoft.com/office/drawing/2014/main" id="{E0CFD190-1572-4FAE-B368-EE4B2CC18C19}"/>
                      </a:ext>
                    </a:extLst>
                  </p:cNvPr>
                  <p:cNvSpPr txBox="1">
                    <a:spLocks noRot="1" noChangeAspect="1" noMove="1" noResize="1" noEditPoints="1" noAdjustHandles="1" noChangeArrowheads="1" noChangeShapeType="1" noTextEdit="1"/>
                  </p:cNvSpPr>
                  <p:nvPr/>
                </p:nvSpPr>
                <p:spPr>
                  <a:xfrm>
                    <a:off x="4229605" y="5823590"/>
                    <a:ext cx="1935002" cy="590515"/>
                  </a:xfrm>
                  <a:prstGeom prst="rect">
                    <a:avLst/>
                  </a:prstGeom>
                  <a:blipFill>
                    <a:blip r:embed="rId10"/>
                    <a:stretch>
                      <a:fillRect t="-12162" b="-20270"/>
                    </a:stretch>
                  </a:blipFill>
                </p:spPr>
                <p:txBody>
                  <a:bodyPr/>
                  <a:lstStyle/>
                  <a:p>
                    <a:r>
                      <a:rPr lang="en-US">
                        <a:noFill/>
                      </a:rPr>
                      <a:t> </a:t>
                    </a:r>
                  </a:p>
                </p:txBody>
              </p:sp>
            </mc:Fallback>
          </mc:AlternateContent>
        </p:grpSp>
        <p:cxnSp>
          <p:nvCxnSpPr>
            <p:cNvPr id="8" name="Straight Connector 7">
              <a:extLst>
                <a:ext uri="{FF2B5EF4-FFF2-40B4-BE49-F238E27FC236}">
                  <a16:creationId xmlns:a16="http://schemas.microsoft.com/office/drawing/2014/main" id="{CF8158C3-1E36-FE40-9EA8-DA03CFC809BE}"/>
                </a:ext>
              </a:extLst>
            </p:cNvPr>
            <p:cNvCxnSpPr>
              <a:cxnSpLocks/>
            </p:cNvCxnSpPr>
            <p:nvPr/>
          </p:nvCxnSpPr>
          <p:spPr>
            <a:xfrm flipH="1" flipV="1">
              <a:off x="4287949" y="5879869"/>
              <a:ext cx="905531" cy="0"/>
            </a:xfrm>
            <a:prstGeom prst="line">
              <a:avLst/>
            </a:prstGeom>
            <a:ln w="38100">
              <a:solidFill>
                <a:srgbClr val="7030A0"/>
              </a:solidFill>
              <a:prstDash val="solid"/>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FFE99A8A-0B78-E643-9987-BEC5F5A180F7}"/>
                </a:ext>
              </a:extLst>
            </p:cNvPr>
            <p:cNvSpPr txBox="1"/>
            <p:nvPr/>
          </p:nvSpPr>
          <p:spPr>
            <a:xfrm>
              <a:off x="7016107" y="1439764"/>
              <a:ext cx="1221115" cy="646331"/>
            </a:xfrm>
            <a:prstGeom prst="rect">
              <a:avLst/>
            </a:prstGeom>
            <a:noFill/>
          </p:spPr>
          <p:txBody>
            <a:bodyPr wrap="square" rtlCol="0">
              <a:spAutoFit/>
            </a:bodyPr>
            <a:lstStyle/>
            <a:p>
              <a:pPr algn="ctr"/>
              <a:r>
                <a:rPr lang="en-GB" dirty="0">
                  <a:solidFill>
                    <a:schemeClr val="accent2"/>
                  </a:solidFill>
                  <a:latin typeface="+mj-lt"/>
                  <a:cs typeface="Times New Roman" panose="02020603050405020304" pitchFamily="18" charset="0"/>
                </a:rPr>
                <a:t>With frictions</a:t>
              </a:r>
            </a:p>
          </p:txBody>
        </p:sp>
        <p:cxnSp>
          <p:nvCxnSpPr>
            <p:cNvPr id="10" name="Straight Arrow Connector 9">
              <a:extLst>
                <a:ext uri="{FF2B5EF4-FFF2-40B4-BE49-F238E27FC236}">
                  <a16:creationId xmlns:a16="http://schemas.microsoft.com/office/drawing/2014/main" id="{F1D47E6B-62FB-C344-B1ED-26B36D65110E}"/>
                </a:ext>
              </a:extLst>
            </p:cNvPr>
            <p:cNvCxnSpPr>
              <a:cxnSpLocks/>
            </p:cNvCxnSpPr>
            <p:nvPr/>
          </p:nvCxnSpPr>
          <p:spPr>
            <a:xfrm flipV="1">
              <a:off x="6647669" y="1522488"/>
              <a:ext cx="0" cy="370736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DBEEC4F6-BF8F-B742-AD82-2AB9022A984B}"/>
                </a:ext>
              </a:extLst>
            </p:cNvPr>
            <p:cNvCxnSpPr>
              <a:cxnSpLocks/>
            </p:cNvCxnSpPr>
            <p:nvPr/>
          </p:nvCxnSpPr>
          <p:spPr>
            <a:xfrm>
              <a:off x="6647669" y="5229852"/>
              <a:ext cx="3999571" cy="534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4E1D01D-3BD2-C149-BDD1-1E6C3CDFFC42}"/>
                    </a:ext>
                  </a:extLst>
                </p:cNvPr>
                <p:cNvSpPr txBox="1"/>
                <p:nvPr/>
              </p:nvSpPr>
              <p:spPr>
                <a:xfrm>
                  <a:off x="6279846" y="1459436"/>
                  <a:ext cx="2973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Times New Roman" panose="02020603050405020304" pitchFamily="18" charset="0"/>
                          </a:rPr>
                          <m:t>𝐹</m:t>
                        </m:r>
                      </m:oMath>
                    </m:oMathPara>
                  </a14:m>
                  <a:endParaRPr lang="en-GB" sz="1400" i="1" dirty="0">
                    <a:latin typeface="Times New Roman" panose="02020603050405020304" pitchFamily="18"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C4E1D01D-3BD2-C149-BDD1-1E6C3CDFFC42}"/>
                    </a:ext>
                  </a:extLst>
                </p:cNvPr>
                <p:cNvSpPr txBox="1">
                  <a:spLocks noRot="1" noChangeAspect="1" noMove="1" noResize="1" noEditPoints="1" noAdjustHandles="1" noChangeArrowheads="1" noChangeShapeType="1" noTextEdit="1"/>
                </p:cNvSpPr>
                <p:nvPr/>
              </p:nvSpPr>
              <p:spPr>
                <a:xfrm>
                  <a:off x="6279846" y="1459436"/>
                  <a:ext cx="297330" cy="369332"/>
                </a:xfrm>
                <a:prstGeom prst="rect">
                  <a:avLst/>
                </a:prstGeom>
                <a:blipFill>
                  <a:blip r:embed="rId11"/>
                  <a:stretch>
                    <a:fillRect r="-19048" b="-3846"/>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863CA066-3A22-B346-85C7-DBFD28DE526C}"/>
                </a:ext>
              </a:extLst>
            </p:cNvPr>
            <p:cNvSpPr txBox="1"/>
            <p:nvPr/>
          </p:nvSpPr>
          <p:spPr>
            <a:xfrm>
              <a:off x="10258247" y="4808637"/>
              <a:ext cx="297330" cy="369332"/>
            </a:xfrm>
            <a:prstGeom prst="rect">
              <a:avLst/>
            </a:prstGeom>
            <a:noFill/>
          </p:spPr>
          <p:txBody>
            <a:bodyPr wrap="square" rtlCol="0">
              <a:spAutoFit/>
            </a:bodyPr>
            <a:lstStyle/>
            <a:p>
              <a:r>
                <a:rPr lang="en-GB" i="1" dirty="0">
                  <a:latin typeface="Cambria Math" panose="02040503050406030204" pitchFamily="18" charset="0"/>
                  <a:ea typeface="Cambria Math" panose="02040503050406030204" pitchFamily="18" charset="0"/>
                  <a:cs typeface="Times New Roman" panose="02020603050405020304" pitchFamily="18" charset="0"/>
                </a:rPr>
                <a:t>q</a:t>
              </a:r>
            </a:p>
          </p:txBody>
        </p:sp>
        <p:sp>
          <p:nvSpPr>
            <p:cNvPr id="14" name="TextBox 13">
              <a:extLst>
                <a:ext uri="{FF2B5EF4-FFF2-40B4-BE49-F238E27FC236}">
                  <a16:creationId xmlns:a16="http://schemas.microsoft.com/office/drawing/2014/main" id="{92443312-1970-D242-870E-1469866A79E3}"/>
                </a:ext>
              </a:extLst>
            </p:cNvPr>
            <p:cNvSpPr txBox="1"/>
            <p:nvPr/>
          </p:nvSpPr>
          <p:spPr>
            <a:xfrm>
              <a:off x="9628846" y="5256995"/>
              <a:ext cx="1279071" cy="646331"/>
            </a:xfrm>
            <a:prstGeom prst="rect">
              <a:avLst/>
            </a:prstGeom>
            <a:noFill/>
          </p:spPr>
          <p:txBody>
            <a:bodyPr wrap="square" rtlCol="0">
              <a:spAutoFit/>
            </a:bodyPr>
            <a:lstStyle/>
            <a:p>
              <a:r>
                <a:rPr lang="en-GB" dirty="0">
                  <a:latin typeface="+mj-lt"/>
                  <a:cs typeface="Times New Roman" panose="02020603050405020304" pitchFamily="18" charset="0"/>
                </a:rPr>
                <a:t>Borrowing</a:t>
              </a:r>
            </a:p>
            <a:p>
              <a:r>
                <a:rPr lang="en-GB" dirty="0">
                  <a:latin typeface="+mj-lt"/>
                  <a:cs typeface="Times New Roman" panose="02020603050405020304" pitchFamily="18" charset="0"/>
                </a:rPr>
                <a:t>at </a:t>
              </a:r>
              <a:r>
                <a:rPr lang="en-GB" i="1" dirty="0">
                  <a:latin typeface="+mj-lt"/>
                  <a:cs typeface="Times New Roman" panose="02020603050405020304" pitchFamily="18" charset="0"/>
                </a:rPr>
                <a:t>t </a:t>
              </a:r>
              <a:r>
                <a:rPr lang="en-GB" dirty="0">
                  <a:latin typeface="+mj-lt"/>
                  <a:cs typeface="Times New Roman" panose="02020603050405020304" pitchFamily="18" charset="0"/>
                </a:rPr>
                <a:t>= 1</a:t>
              </a:r>
              <a:endParaRPr lang="en-GB" sz="1200" dirty="0">
                <a:latin typeface="+mj-lt"/>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F25CCEBE-4B2D-8C46-9123-6FB6561FB128}"/>
                </a:ext>
              </a:extLst>
            </p:cNvPr>
            <p:cNvCxnSpPr>
              <a:cxnSpLocks/>
              <a:endCxn id="18" idx="2"/>
            </p:cNvCxnSpPr>
            <p:nvPr/>
          </p:nvCxnSpPr>
          <p:spPr>
            <a:xfrm flipV="1">
              <a:off x="8448479" y="3429000"/>
              <a:ext cx="0" cy="1806192"/>
            </a:xfrm>
            <a:prstGeom prst="line">
              <a:avLst/>
            </a:prstGeom>
            <a:ln w="3175">
              <a:solidFill>
                <a:schemeClr val="accent2"/>
              </a:solidFill>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EFA5AFD-98F1-3044-9A02-61EDCA408449}"/>
                    </a:ext>
                  </a:extLst>
                </p:cNvPr>
                <p:cNvSpPr txBox="1"/>
                <p:nvPr/>
              </p:nvSpPr>
              <p:spPr>
                <a:xfrm>
                  <a:off x="6039832" y="3244334"/>
                  <a:ext cx="69379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accent2"/>
                            </a:solidFill>
                            <a:latin typeface="Cambria Math" panose="02040503050406030204" pitchFamily="18" charset="0"/>
                            <a:cs typeface="Times New Roman" panose="02020603050405020304" pitchFamily="18" charset="0"/>
                          </a:rPr>
                          <m:t>1/2</m:t>
                        </m:r>
                      </m:oMath>
                    </m:oMathPara>
                  </a14:m>
                  <a:endParaRPr lang="en-GB" sz="1600" dirty="0">
                    <a:solidFill>
                      <a:schemeClr val="accent2"/>
                    </a:solidFill>
                    <a:latin typeface="Times New Roman" panose="02020603050405020304" pitchFamily="18" charset="0"/>
                    <a:cs typeface="Times New Roman" panose="02020603050405020304" pitchFamily="18" charset="0"/>
                  </a:endParaRPr>
                </a:p>
              </p:txBody>
            </p:sp>
          </mc:Choice>
          <mc:Fallback xmlns="">
            <p:sp>
              <p:nvSpPr>
                <p:cNvPr id="16" name="TextBox 15">
                  <a:extLst>
                    <a:ext uri="{FF2B5EF4-FFF2-40B4-BE49-F238E27FC236}">
                      <a16:creationId xmlns:a16="http://schemas.microsoft.com/office/drawing/2014/main" id="{FEFA5AFD-98F1-3044-9A02-61EDCA408449}"/>
                    </a:ext>
                  </a:extLst>
                </p:cNvPr>
                <p:cNvSpPr txBox="1">
                  <a:spLocks noRot="1" noChangeAspect="1" noMove="1" noResize="1" noEditPoints="1" noAdjustHandles="1" noChangeArrowheads="1" noChangeShapeType="1" noTextEdit="1"/>
                </p:cNvSpPr>
                <p:nvPr/>
              </p:nvSpPr>
              <p:spPr>
                <a:xfrm>
                  <a:off x="6039832" y="3244334"/>
                  <a:ext cx="693794" cy="369332"/>
                </a:xfrm>
                <a:prstGeom prst="rect">
                  <a:avLst/>
                </a:prstGeom>
                <a:blipFill>
                  <a:blip r:embed="rId12"/>
                  <a:stretch>
                    <a:fillRect b="-36000"/>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14E0CEAA-D560-6049-ABCB-B3A29EDE5F84}"/>
                </a:ext>
              </a:extLst>
            </p:cNvPr>
            <p:cNvSpPr txBox="1"/>
            <p:nvPr/>
          </p:nvSpPr>
          <p:spPr>
            <a:xfrm>
              <a:off x="8214630" y="5268178"/>
              <a:ext cx="581370" cy="369332"/>
            </a:xfrm>
            <a:prstGeom prst="rect">
              <a:avLst/>
            </a:prstGeom>
            <a:noFill/>
          </p:spPr>
          <p:txBody>
            <a:bodyPr wrap="square" rtlCol="0">
              <a:spAutoFit/>
            </a:bodyPr>
            <a:lstStyle/>
            <a:p>
              <a:r>
                <a:rPr lang="en-GB" dirty="0">
                  <a:solidFill>
                    <a:schemeClr val="accent2"/>
                  </a:solidFill>
                  <a:latin typeface="Cambria Math" panose="02040503050406030204" pitchFamily="18" charset="0"/>
                  <a:ea typeface="Cambria Math" panose="02040503050406030204" pitchFamily="18" charset="0"/>
                  <a:cs typeface="Times New Roman" panose="02020603050405020304" pitchFamily="18" charset="0"/>
                </a:rPr>
                <a:t>1/4</a:t>
              </a:r>
              <a:endParaRPr lang="en-GB" sz="1400" dirty="0">
                <a:solidFill>
                  <a:schemeClr val="accent2"/>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18" name="Freeform: Shape 26">
              <a:extLst>
                <a:ext uri="{FF2B5EF4-FFF2-40B4-BE49-F238E27FC236}">
                  <a16:creationId xmlns:a16="http://schemas.microsoft.com/office/drawing/2014/main" id="{1128176A-C612-C541-A6E3-A51261065B3A}"/>
                </a:ext>
              </a:extLst>
            </p:cNvPr>
            <p:cNvSpPr/>
            <p:nvPr/>
          </p:nvSpPr>
          <p:spPr>
            <a:xfrm>
              <a:off x="6648395" y="1636295"/>
              <a:ext cx="1810756" cy="3597442"/>
            </a:xfrm>
            <a:custGeom>
              <a:avLst/>
              <a:gdLst>
                <a:gd name="connsiteX0" fmla="*/ 0 w 1810756"/>
                <a:gd name="connsiteY0" fmla="*/ 3597442 h 3597442"/>
                <a:gd name="connsiteX1" fmla="*/ 1281363 w 1810756"/>
                <a:gd name="connsiteY1" fmla="*/ 2707105 h 3597442"/>
                <a:gd name="connsiteX2" fmla="*/ 1810753 w 1810756"/>
                <a:gd name="connsiteY2" fmla="*/ 1792705 h 3597442"/>
                <a:gd name="connsiteX3" fmla="*/ 1275348 w 1810756"/>
                <a:gd name="connsiteY3" fmla="*/ 884321 h 3597442"/>
                <a:gd name="connsiteX4" fmla="*/ 18048 w 1810756"/>
                <a:gd name="connsiteY4" fmla="*/ 0 h 3597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0756" h="3597442">
                  <a:moveTo>
                    <a:pt x="0" y="3597442"/>
                  </a:moveTo>
                  <a:cubicBezTo>
                    <a:pt x="489785" y="3302668"/>
                    <a:pt x="979571" y="3007894"/>
                    <a:pt x="1281363" y="2707105"/>
                  </a:cubicBezTo>
                  <a:cubicBezTo>
                    <a:pt x="1583155" y="2406316"/>
                    <a:pt x="1811756" y="2096502"/>
                    <a:pt x="1810753" y="1792705"/>
                  </a:cubicBezTo>
                  <a:cubicBezTo>
                    <a:pt x="1809751" y="1488908"/>
                    <a:pt x="1574132" y="1183105"/>
                    <a:pt x="1275348" y="884321"/>
                  </a:cubicBezTo>
                  <a:cubicBezTo>
                    <a:pt x="976564" y="585537"/>
                    <a:pt x="497306" y="292768"/>
                    <a:pt x="18048" y="0"/>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dirty="0"/>
            </a:p>
          </p:txBody>
        </p:sp>
        <p:cxnSp>
          <p:nvCxnSpPr>
            <p:cNvPr id="19" name="Straight Connector 18">
              <a:extLst>
                <a:ext uri="{FF2B5EF4-FFF2-40B4-BE49-F238E27FC236}">
                  <a16:creationId xmlns:a16="http://schemas.microsoft.com/office/drawing/2014/main" id="{3979B114-5906-D74F-93BD-EF1968F23436}"/>
                </a:ext>
              </a:extLst>
            </p:cNvPr>
            <p:cNvCxnSpPr>
              <a:cxnSpLocks/>
            </p:cNvCxnSpPr>
            <p:nvPr/>
          </p:nvCxnSpPr>
          <p:spPr>
            <a:xfrm>
              <a:off x="6684702" y="3429000"/>
              <a:ext cx="1763777" cy="0"/>
            </a:xfrm>
            <a:prstGeom prst="line">
              <a:avLst/>
            </a:prstGeom>
            <a:ln w="3175">
              <a:solidFill>
                <a:schemeClr val="accent2"/>
              </a:solidFill>
              <a:prstDash val="dash"/>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819535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4BF34-3519-8E45-9602-09F81914D676}"/>
              </a:ext>
            </a:extLst>
          </p:cNvPr>
          <p:cNvSpPr>
            <a:spLocks noGrp="1"/>
          </p:cNvSpPr>
          <p:nvPr>
            <p:ph type="title"/>
          </p:nvPr>
        </p:nvSpPr>
        <p:spPr>
          <a:xfrm>
            <a:off x="839788" y="185530"/>
            <a:ext cx="11148693" cy="982319"/>
          </a:xfrm>
        </p:spPr>
        <p:txBody>
          <a:bodyPr>
            <a:normAutofit/>
          </a:bodyPr>
          <a:lstStyle/>
          <a:p>
            <a:r>
              <a:rPr lang="en-US" sz="4400" dirty="0"/>
              <a:t>Liquidity crisis</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817DBA75-F94E-164E-9E2E-84662FD5D46B}"/>
                  </a:ext>
                </a:extLst>
              </p:cNvPr>
              <p:cNvSpPr>
                <a:spLocks noGrp="1"/>
              </p:cNvSpPr>
              <p:nvPr>
                <p:ph type="body" sz="half" idx="2"/>
              </p:nvPr>
            </p:nvSpPr>
            <p:spPr>
              <a:xfrm>
                <a:off x="839788" y="1313622"/>
                <a:ext cx="4646612" cy="5124248"/>
              </a:xfrm>
            </p:spPr>
            <p:txBody>
              <a:bodyPr>
                <a:normAutofit lnSpcReduction="10000"/>
              </a:bodyPr>
              <a:lstStyle/>
              <a:p>
                <a:pPr marL="342900" indent="-342900">
                  <a:buFont typeface="Arial" panose="020B0604020202020204" pitchFamily="34" charset="0"/>
                  <a:buChar char="•"/>
                </a:pPr>
                <a:r>
                  <a:rPr lang="en-GB" sz="2400" dirty="0"/>
                  <a:t>If the interest rate is low at </a:t>
                </a:r>
                <a14:m>
                  <m:oMath xmlns:m="http://schemas.openxmlformats.org/officeDocument/2006/math">
                    <m:sSub>
                      <m:sSubPr>
                        <m:ctrlPr>
                          <a:rPr lang="en-GB" sz="2400" i="1">
                            <a:latin typeface="Cambria Math" panose="02040503050406030204" pitchFamily="18" charset="0"/>
                          </a:rPr>
                        </m:ctrlPr>
                      </m:sSubPr>
                      <m:e>
                        <m:r>
                          <a:rPr lang="en-GB" sz="2400" i="1">
                            <a:latin typeface="Cambria Math" panose="02040503050406030204" pitchFamily="18" charset="0"/>
                          </a:rPr>
                          <m:t>𝑖</m:t>
                        </m:r>
                      </m:e>
                      <m:sub>
                        <m:r>
                          <a:rPr lang="en-GB" sz="2400" i="1">
                            <a:latin typeface="Cambria Math" panose="02040503050406030204" pitchFamily="18" charset="0"/>
                          </a:rPr>
                          <m:t>𝑙𝑜𝑤</m:t>
                        </m:r>
                      </m:sub>
                    </m:sSub>
                  </m:oMath>
                </a14:m>
                <a:r>
                  <a:rPr lang="en-US" sz="2400" dirty="0"/>
                  <a:t> then by promising to pay </a:t>
                </a:r>
                <a14:m>
                  <m:oMath xmlns:m="http://schemas.openxmlformats.org/officeDocument/2006/math">
                    <m:sSub>
                      <m:sSubPr>
                        <m:ctrlPr>
                          <a:rPr lang="en-GB" sz="2400" i="1">
                            <a:latin typeface="Cambria Math" panose="02040503050406030204" pitchFamily="18" charset="0"/>
                          </a:rPr>
                        </m:ctrlPr>
                      </m:sSubPr>
                      <m:e>
                        <m:r>
                          <a:rPr lang="en-US" sz="2400" b="0" i="1" smtClean="0">
                            <a:latin typeface="Cambria Math" panose="02040503050406030204" pitchFamily="18" charset="0"/>
                          </a:rPr>
                          <m:t>𝐹</m:t>
                        </m:r>
                      </m:e>
                      <m:sub>
                        <m:r>
                          <a:rPr lang="en-GB" sz="2400" i="1">
                            <a:latin typeface="Cambria Math" panose="02040503050406030204" pitchFamily="18" charset="0"/>
                          </a:rPr>
                          <m:t>𝑙𝑜𝑤</m:t>
                        </m:r>
                      </m:sub>
                    </m:sSub>
                  </m:oMath>
                </a14:m>
                <a:r>
                  <a:rPr lang="en-US" sz="2400" dirty="0"/>
                  <a:t> the institution can obtain </a:t>
                </a:r>
                <a:r>
                  <a:rPr lang="en-US" sz="2400" i="1" dirty="0"/>
                  <a:t>q’</a:t>
                </a:r>
                <a:r>
                  <a:rPr lang="en-US" sz="2400" dirty="0"/>
                  <a:t> </a:t>
                </a:r>
              </a:p>
              <a:p>
                <a:pPr marL="342900" indent="-342900">
                  <a:buFont typeface="Arial" panose="020B0604020202020204" pitchFamily="34" charset="0"/>
                  <a:buChar char="•"/>
                </a:pPr>
                <a:r>
                  <a:rPr lang="en-US" sz="2400" dirty="0"/>
                  <a:t>If the interest rate is at </a:t>
                </a:r>
                <a14:m>
                  <m:oMath xmlns:m="http://schemas.openxmlformats.org/officeDocument/2006/math">
                    <m:sSub>
                      <m:sSubPr>
                        <m:ctrlPr>
                          <a:rPr lang="en-GB" sz="2400" i="1">
                            <a:latin typeface="Cambria Math" panose="02040503050406030204" pitchFamily="18" charset="0"/>
                          </a:rPr>
                        </m:ctrlPr>
                      </m:sSubPr>
                      <m:e>
                        <m:r>
                          <a:rPr lang="en-GB" sz="2400" i="1">
                            <a:latin typeface="Cambria Math" panose="02040503050406030204" pitchFamily="18" charset="0"/>
                          </a:rPr>
                          <m:t>𝑖</m:t>
                        </m:r>
                      </m:e>
                      <m:sub>
                        <m:r>
                          <a:rPr lang="en-GB" sz="2400" i="1">
                            <a:latin typeface="Cambria Math" panose="02040503050406030204" pitchFamily="18" charset="0"/>
                          </a:rPr>
                          <m:t>h𝑖𝑔h</m:t>
                        </m:r>
                      </m:sub>
                    </m:sSub>
                  </m:oMath>
                </a14:m>
                <a:r>
                  <a:rPr lang="en-US" sz="2400" dirty="0"/>
                  <a:t> then it can still finance itself by promising </a:t>
                </a:r>
                <a14:m>
                  <m:oMath xmlns:m="http://schemas.openxmlformats.org/officeDocument/2006/math">
                    <m:sSub>
                      <m:sSubPr>
                        <m:ctrlPr>
                          <a:rPr lang="en-GB" sz="2400" i="1">
                            <a:latin typeface="Cambria Math" panose="02040503050406030204" pitchFamily="18" charset="0"/>
                          </a:rPr>
                        </m:ctrlPr>
                      </m:sSubPr>
                      <m:e>
                        <m:r>
                          <a:rPr lang="en-GB" sz="2400" i="1">
                            <a:latin typeface="Cambria Math" panose="02040503050406030204" pitchFamily="18" charset="0"/>
                          </a:rPr>
                          <m:t>𝑥</m:t>
                        </m:r>
                      </m:e>
                      <m:sub>
                        <m:r>
                          <a:rPr lang="en-GB" sz="2400" i="1">
                            <a:latin typeface="Cambria Math" panose="02040503050406030204" pitchFamily="18" charset="0"/>
                          </a:rPr>
                          <m:t>h𝑖𝑔h</m:t>
                        </m:r>
                      </m:sub>
                    </m:sSub>
                  </m:oMath>
                </a14:m>
                <a:r>
                  <a:rPr lang="en-US" sz="2400" dirty="0"/>
                  <a:t> </a:t>
                </a:r>
              </a:p>
              <a:p>
                <a:pPr marL="342900" indent="-342900">
                  <a:buFont typeface="Arial" panose="020B0604020202020204" pitchFamily="34" charset="0"/>
                  <a:buChar char="•"/>
                </a:pPr>
                <a:r>
                  <a:rPr lang="en-US" sz="2400" dirty="0"/>
                  <a:t>Can enter a </a:t>
                </a:r>
                <a:r>
                  <a:rPr lang="en-US" sz="2400" dirty="0">
                    <a:solidFill>
                      <a:schemeClr val="accent3"/>
                    </a:solidFill>
                  </a:rPr>
                  <a:t>liquidity crisis</a:t>
                </a:r>
              </a:p>
              <a:p>
                <a:pPr marL="342900" indent="-342900">
                  <a:buFont typeface="Arial" panose="020B0604020202020204" pitchFamily="34" charset="0"/>
                  <a:buChar char="•"/>
                </a:pPr>
                <a:r>
                  <a:rPr lang="en-US" sz="2400" dirty="0"/>
                  <a:t>Investors think the risk of default is high and thus require a higher interest rate to compensate them for lending</a:t>
                </a:r>
              </a:p>
              <a:p>
                <a:pPr marL="342900" indent="-342900">
                  <a:buFont typeface="Arial" panose="020B0604020202020204" pitchFamily="34" charset="0"/>
                  <a:buChar char="•"/>
                </a:pPr>
                <a:r>
                  <a:rPr lang="en-US" sz="2400" dirty="0"/>
                  <a:t>The institution then promises a higher payoff which also has a higher probability of default</a:t>
                </a:r>
              </a:p>
            </p:txBody>
          </p:sp>
        </mc:Choice>
        <mc:Fallback xmlns="">
          <p:sp>
            <p:nvSpPr>
              <p:cNvPr id="4" name="Text Placeholder 3">
                <a:extLst>
                  <a:ext uri="{FF2B5EF4-FFF2-40B4-BE49-F238E27FC236}">
                    <a16:creationId xmlns:a16="http://schemas.microsoft.com/office/drawing/2014/main" id="{817DBA75-F94E-164E-9E2E-84662FD5D46B}"/>
                  </a:ext>
                </a:extLst>
              </p:cNvPr>
              <p:cNvSpPr>
                <a:spLocks noGrp="1" noRot="1" noChangeAspect="1" noMove="1" noResize="1" noEditPoints="1" noAdjustHandles="1" noChangeArrowheads="1" noChangeShapeType="1" noTextEdit="1"/>
              </p:cNvSpPr>
              <p:nvPr>
                <p:ph type="body" sz="half" idx="2"/>
              </p:nvPr>
            </p:nvSpPr>
            <p:spPr>
              <a:xfrm>
                <a:off x="839788" y="1313622"/>
                <a:ext cx="4646612" cy="5124248"/>
              </a:xfrm>
              <a:blipFill>
                <a:blip r:embed="rId2"/>
                <a:stretch>
                  <a:fillRect l="-1635" t="-1975" r="-2180"/>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41A931A2-D758-BF4B-9BA5-90174D389F14}"/>
              </a:ext>
            </a:extLst>
          </p:cNvPr>
          <p:cNvGrpSpPr/>
          <p:nvPr/>
        </p:nvGrpSpPr>
        <p:grpSpPr>
          <a:xfrm>
            <a:off x="6279846" y="1439764"/>
            <a:ext cx="4628071" cy="4463562"/>
            <a:chOff x="6279846" y="1439764"/>
            <a:chExt cx="4628071" cy="4463562"/>
          </a:xfrm>
        </p:grpSpPr>
        <p:sp>
          <p:nvSpPr>
            <p:cNvPr id="6" name="TextBox 5">
              <a:extLst>
                <a:ext uri="{FF2B5EF4-FFF2-40B4-BE49-F238E27FC236}">
                  <a16:creationId xmlns:a16="http://schemas.microsoft.com/office/drawing/2014/main" id="{3B4B7E48-97AD-054B-B2AD-C3A74820FEAC}"/>
                </a:ext>
              </a:extLst>
            </p:cNvPr>
            <p:cNvSpPr txBox="1"/>
            <p:nvPr/>
          </p:nvSpPr>
          <p:spPr>
            <a:xfrm>
              <a:off x="7016107" y="1439764"/>
              <a:ext cx="1221115" cy="646331"/>
            </a:xfrm>
            <a:prstGeom prst="rect">
              <a:avLst/>
            </a:prstGeom>
            <a:noFill/>
          </p:spPr>
          <p:txBody>
            <a:bodyPr wrap="square" rtlCol="0">
              <a:spAutoFit/>
            </a:bodyPr>
            <a:lstStyle/>
            <a:p>
              <a:pPr algn="ctr"/>
              <a:r>
                <a:rPr lang="en-GB" dirty="0">
                  <a:solidFill>
                    <a:schemeClr val="accent2"/>
                  </a:solidFill>
                  <a:latin typeface="+mj-lt"/>
                  <a:cs typeface="Times New Roman" panose="02020603050405020304" pitchFamily="18" charset="0"/>
                </a:rPr>
                <a:t>With frictions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2EB130B-A7CB-A148-A4F4-AC925DDDE912}"/>
                    </a:ext>
                  </a:extLst>
                </p:cNvPr>
                <p:cNvSpPr txBox="1"/>
                <p:nvPr/>
              </p:nvSpPr>
              <p:spPr>
                <a:xfrm>
                  <a:off x="8048464" y="1764804"/>
                  <a:ext cx="1197980" cy="3252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i="1" dirty="0" smtClean="0">
                            <a:solidFill>
                              <a:srgbClr val="7030A0"/>
                            </a:solidFill>
                            <a:latin typeface="Cambria Math" panose="02040503050406030204" pitchFamily="18" charset="0"/>
                            <a:cs typeface="Times New Roman" panose="02020603050405020304" pitchFamily="18" charset="0"/>
                          </a:rPr>
                          <m:t>1</m:t>
                        </m:r>
                        <m:r>
                          <a:rPr lang="en-GB" sz="1400" b="0" i="1" smtClean="0">
                            <a:solidFill>
                              <a:srgbClr val="7030A0"/>
                            </a:solidFill>
                            <a:latin typeface="Cambria Math" panose="02040503050406030204" pitchFamily="18" charset="0"/>
                            <a:cs typeface="Times New Roman" panose="02020603050405020304" pitchFamily="18" charset="0"/>
                          </a:rPr>
                          <m:t>+</m:t>
                        </m:r>
                        <m:sSub>
                          <m:sSubPr>
                            <m:ctrlPr>
                              <a:rPr lang="en-GB" sz="1400" b="0" i="1" smtClean="0">
                                <a:solidFill>
                                  <a:srgbClr val="7030A0"/>
                                </a:solidFill>
                                <a:latin typeface="Cambria Math" panose="02040503050406030204" pitchFamily="18" charset="0"/>
                                <a:cs typeface="Times New Roman" panose="02020603050405020304" pitchFamily="18" charset="0"/>
                              </a:rPr>
                            </m:ctrlPr>
                          </m:sSubPr>
                          <m:e>
                            <m:r>
                              <a:rPr lang="en-GB" sz="1400" b="0" i="1" smtClean="0">
                                <a:solidFill>
                                  <a:srgbClr val="7030A0"/>
                                </a:solidFill>
                                <a:latin typeface="Cambria Math" panose="02040503050406030204" pitchFamily="18" charset="0"/>
                                <a:cs typeface="Times New Roman" panose="02020603050405020304" pitchFamily="18" charset="0"/>
                              </a:rPr>
                              <m:t>𝑖</m:t>
                            </m:r>
                          </m:e>
                          <m:sub>
                            <m:r>
                              <a:rPr lang="en-GB" sz="1400" b="0" i="1" smtClean="0">
                                <a:solidFill>
                                  <a:srgbClr val="7030A0"/>
                                </a:solidFill>
                                <a:latin typeface="Cambria Math" panose="02040503050406030204" pitchFamily="18" charset="0"/>
                                <a:cs typeface="Times New Roman" panose="02020603050405020304" pitchFamily="18" charset="0"/>
                              </a:rPr>
                              <m:t>h𝑖𝑔h</m:t>
                            </m:r>
                          </m:sub>
                        </m:sSub>
                      </m:oMath>
                    </m:oMathPara>
                  </a14:m>
                  <a:endParaRPr lang="en-GB" sz="1400" dirty="0">
                    <a:solidFill>
                      <a:srgbClr val="7030A0"/>
                    </a:solidFill>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02EB130B-A7CB-A148-A4F4-AC925DDDE912}"/>
                    </a:ext>
                  </a:extLst>
                </p:cNvPr>
                <p:cNvSpPr txBox="1">
                  <a:spLocks noRot="1" noChangeAspect="1" noMove="1" noResize="1" noEditPoints="1" noAdjustHandles="1" noChangeArrowheads="1" noChangeShapeType="1" noTextEdit="1"/>
                </p:cNvSpPr>
                <p:nvPr/>
              </p:nvSpPr>
              <p:spPr>
                <a:xfrm>
                  <a:off x="8048464" y="1764804"/>
                  <a:ext cx="1197980" cy="325282"/>
                </a:xfrm>
                <a:prstGeom prst="rect">
                  <a:avLst/>
                </a:prstGeom>
                <a:blipFill>
                  <a:blip r:embed="rId3"/>
                  <a:stretch>
                    <a:fillRect/>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22A349D3-060B-B04F-AD5A-85357673FA28}"/>
                </a:ext>
              </a:extLst>
            </p:cNvPr>
            <p:cNvCxnSpPr>
              <a:cxnSpLocks/>
            </p:cNvCxnSpPr>
            <p:nvPr/>
          </p:nvCxnSpPr>
          <p:spPr>
            <a:xfrm flipV="1">
              <a:off x="6647669" y="1522488"/>
              <a:ext cx="0" cy="370736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91DF411-46EE-AA41-BC61-C61D4536B67D}"/>
                </a:ext>
              </a:extLst>
            </p:cNvPr>
            <p:cNvCxnSpPr>
              <a:cxnSpLocks/>
            </p:cNvCxnSpPr>
            <p:nvPr/>
          </p:nvCxnSpPr>
          <p:spPr>
            <a:xfrm>
              <a:off x="6647669" y="5229852"/>
              <a:ext cx="3999571" cy="534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A844C83-723D-ED48-9A69-8E2B6CDC166F}"/>
                    </a:ext>
                  </a:extLst>
                </p:cNvPr>
                <p:cNvSpPr txBox="1"/>
                <p:nvPr/>
              </p:nvSpPr>
              <p:spPr>
                <a:xfrm>
                  <a:off x="6279846" y="1459436"/>
                  <a:ext cx="2973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Times New Roman" panose="02020603050405020304" pitchFamily="18" charset="0"/>
                          </a:rPr>
                          <m:t>𝐹</m:t>
                        </m:r>
                      </m:oMath>
                    </m:oMathPara>
                  </a14:m>
                  <a:endParaRPr lang="en-GB" sz="1400" i="1" dirty="0">
                    <a:latin typeface="Times New Roman" panose="02020603050405020304" pitchFamily="18"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EA844C83-723D-ED48-9A69-8E2B6CDC166F}"/>
                    </a:ext>
                  </a:extLst>
                </p:cNvPr>
                <p:cNvSpPr txBox="1">
                  <a:spLocks noRot="1" noChangeAspect="1" noMove="1" noResize="1" noEditPoints="1" noAdjustHandles="1" noChangeArrowheads="1" noChangeShapeType="1" noTextEdit="1"/>
                </p:cNvSpPr>
                <p:nvPr/>
              </p:nvSpPr>
              <p:spPr>
                <a:xfrm>
                  <a:off x="6279846" y="1459436"/>
                  <a:ext cx="297330" cy="369332"/>
                </a:xfrm>
                <a:prstGeom prst="rect">
                  <a:avLst/>
                </a:prstGeom>
                <a:blipFill>
                  <a:blip r:embed="rId4"/>
                  <a:stretch>
                    <a:fillRect/>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A4BA0CFC-F303-3447-8F11-8C1858702A11}"/>
                </a:ext>
              </a:extLst>
            </p:cNvPr>
            <p:cNvSpPr txBox="1"/>
            <p:nvPr/>
          </p:nvSpPr>
          <p:spPr>
            <a:xfrm>
              <a:off x="10258247" y="4808637"/>
              <a:ext cx="297330" cy="369332"/>
            </a:xfrm>
            <a:prstGeom prst="rect">
              <a:avLst/>
            </a:prstGeom>
            <a:noFill/>
          </p:spPr>
          <p:txBody>
            <a:bodyPr wrap="square" rtlCol="0">
              <a:spAutoFit/>
            </a:bodyPr>
            <a:lstStyle/>
            <a:p>
              <a:r>
                <a:rPr lang="en-GB" i="1" dirty="0">
                  <a:latin typeface="Cambria Math" panose="02040503050406030204" pitchFamily="18" charset="0"/>
                  <a:ea typeface="Cambria Math" panose="02040503050406030204" pitchFamily="18" charset="0"/>
                  <a:cs typeface="Times New Roman" panose="02020603050405020304" pitchFamily="18" charset="0"/>
                </a:rPr>
                <a:t>q</a:t>
              </a:r>
            </a:p>
          </p:txBody>
        </p:sp>
        <p:sp>
          <p:nvSpPr>
            <p:cNvPr id="12" name="TextBox 11">
              <a:extLst>
                <a:ext uri="{FF2B5EF4-FFF2-40B4-BE49-F238E27FC236}">
                  <a16:creationId xmlns:a16="http://schemas.microsoft.com/office/drawing/2014/main" id="{D41A0C29-A635-DA4C-BAB9-E98AD735F22C}"/>
                </a:ext>
              </a:extLst>
            </p:cNvPr>
            <p:cNvSpPr txBox="1"/>
            <p:nvPr/>
          </p:nvSpPr>
          <p:spPr>
            <a:xfrm>
              <a:off x="9628846" y="5256995"/>
              <a:ext cx="1279071" cy="646331"/>
            </a:xfrm>
            <a:prstGeom prst="rect">
              <a:avLst/>
            </a:prstGeom>
            <a:noFill/>
          </p:spPr>
          <p:txBody>
            <a:bodyPr wrap="square" rtlCol="0">
              <a:spAutoFit/>
            </a:bodyPr>
            <a:lstStyle/>
            <a:p>
              <a:r>
                <a:rPr lang="en-GB" dirty="0">
                  <a:latin typeface="+mj-lt"/>
                  <a:cs typeface="Times New Roman" panose="02020603050405020304" pitchFamily="18" charset="0"/>
                </a:rPr>
                <a:t>Borrowing</a:t>
              </a:r>
            </a:p>
            <a:p>
              <a:r>
                <a:rPr lang="en-GB" dirty="0">
                  <a:latin typeface="+mj-lt"/>
                  <a:cs typeface="Times New Roman" panose="02020603050405020304" pitchFamily="18" charset="0"/>
                </a:rPr>
                <a:t>at </a:t>
              </a:r>
              <a:r>
                <a:rPr lang="en-GB" i="1" dirty="0">
                  <a:latin typeface="+mj-lt"/>
                  <a:cs typeface="Times New Roman" panose="02020603050405020304" pitchFamily="18" charset="0"/>
                </a:rPr>
                <a:t>t </a:t>
              </a:r>
              <a:r>
                <a:rPr lang="en-GB" dirty="0">
                  <a:latin typeface="+mj-lt"/>
                  <a:cs typeface="Times New Roman" panose="02020603050405020304" pitchFamily="18" charset="0"/>
                </a:rPr>
                <a:t>= 1</a:t>
              </a:r>
              <a:endParaRPr lang="en-GB" sz="1200" dirty="0">
                <a:latin typeface="+mj-lt"/>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A6BFEDD0-F677-8349-B61B-500990A679FC}"/>
                </a:ext>
              </a:extLst>
            </p:cNvPr>
            <p:cNvCxnSpPr>
              <a:cxnSpLocks/>
            </p:cNvCxnSpPr>
            <p:nvPr/>
          </p:nvCxnSpPr>
          <p:spPr>
            <a:xfrm>
              <a:off x="6672872" y="4331967"/>
              <a:ext cx="1280160" cy="0"/>
            </a:xfrm>
            <a:prstGeom prst="line">
              <a:avLst/>
            </a:prstGeom>
            <a:ln w="9525">
              <a:solidFill>
                <a:schemeClr val="accent1"/>
              </a:solidFill>
              <a:prstDash val="dash"/>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AAA32123-CF99-EF44-A44D-99DCE82B4A20}"/>
                </a:ext>
              </a:extLst>
            </p:cNvPr>
            <p:cNvCxnSpPr>
              <a:cxnSpLocks/>
            </p:cNvCxnSpPr>
            <p:nvPr/>
          </p:nvCxnSpPr>
          <p:spPr>
            <a:xfrm>
              <a:off x="6634354" y="2529000"/>
              <a:ext cx="1280160" cy="0"/>
            </a:xfrm>
            <a:prstGeom prst="line">
              <a:avLst/>
            </a:prstGeom>
            <a:ln w="9525">
              <a:solidFill>
                <a:srgbClr val="7030A0"/>
              </a:solidFill>
              <a:prstDash val="dash"/>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438795AB-3646-1442-80C9-5809CD730116}"/>
                </a:ext>
              </a:extLst>
            </p:cNvPr>
            <p:cNvCxnSpPr>
              <a:cxnSpLocks/>
            </p:cNvCxnSpPr>
            <p:nvPr/>
          </p:nvCxnSpPr>
          <p:spPr>
            <a:xfrm flipV="1">
              <a:off x="7932096" y="2079601"/>
              <a:ext cx="0" cy="3161999"/>
            </a:xfrm>
            <a:prstGeom prst="line">
              <a:avLst/>
            </a:prstGeom>
            <a:ln w="19050">
              <a:solidFill>
                <a:schemeClr val="accent1"/>
              </a:solidFill>
              <a:prstDash val="solid"/>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58C1E1A-38E8-FF46-A005-A8721CD74065}"/>
                </a:ext>
              </a:extLst>
            </p:cNvPr>
            <p:cNvCxnSpPr>
              <a:cxnSpLocks/>
            </p:cNvCxnSpPr>
            <p:nvPr/>
          </p:nvCxnSpPr>
          <p:spPr>
            <a:xfrm flipV="1">
              <a:off x="6647669" y="3560874"/>
              <a:ext cx="2359448" cy="1674320"/>
            </a:xfrm>
            <a:prstGeom prst="line">
              <a:avLst/>
            </a:prstGeom>
            <a:ln w="28575">
              <a:solidFill>
                <a:schemeClr val="accent1"/>
              </a:solidFill>
              <a:prstDash val="sysDot"/>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0FC8D68-4107-FA43-8A22-4A6369611C99}"/>
                </a:ext>
              </a:extLst>
            </p:cNvPr>
            <p:cNvCxnSpPr>
              <a:cxnSpLocks/>
            </p:cNvCxnSpPr>
            <p:nvPr/>
          </p:nvCxnSpPr>
          <p:spPr>
            <a:xfrm flipV="1">
              <a:off x="6654795" y="1443656"/>
              <a:ext cx="1793684" cy="3799490"/>
            </a:xfrm>
            <a:prstGeom prst="line">
              <a:avLst/>
            </a:prstGeom>
            <a:ln w="28575">
              <a:solidFill>
                <a:srgbClr val="7030A0"/>
              </a:solidFill>
              <a:prstDash val="sysDot"/>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1F1B9A2C-914E-9647-9349-A87619A2A480}"/>
                </a:ext>
              </a:extLst>
            </p:cNvPr>
            <p:cNvCxnSpPr/>
            <p:nvPr/>
          </p:nvCxnSpPr>
          <p:spPr>
            <a:xfrm>
              <a:off x="8301000" y="1750287"/>
              <a:ext cx="0" cy="36576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2F5EB79-48D8-7E40-BFCB-8785E2FB8FA7}"/>
                </a:ext>
              </a:extLst>
            </p:cNvPr>
            <p:cNvCxnSpPr>
              <a:cxnSpLocks/>
            </p:cNvCxnSpPr>
            <p:nvPr/>
          </p:nvCxnSpPr>
          <p:spPr>
            <a:xfrm>
              <a:off x="8118120" y="2112875"/>
              <a:ext cx="18288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413AEB9-E735-254F-90A0-359E04C99B55}"/>
                </a:ext>
              </a:extLst>
            </p:cNvPr>
            <p:cNvCxnSpPr>
              <a:cxnSpLocks/>
            </p:cNvCxnSpPr>
            <p:nvPr/>
          </p:nvCxnSpPr>
          <p:spPr>
            <a:xfrm>
              <a:off x="7998032" y="4059000"/>
              <a:ext cx="0" cy="19114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6EB9D9A-EA53-BB4D-AD32-099EC59F466D}"/>
                </a:ext>
              </a:extLst>
            </p:cNvPr>
            <p:cNvCxnSpPr>
              <a:cxnSpLocks/>
            </p:cNvCxnSpPr>
            <p:nvPr/>
          </p:nvCxnSpPr>
          <p:spPr>
            <a:xfrm>
              <a:off x="7998032" y="4059000"/>
              <a:ext cx="29553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6CC3552-861E-6F49-9EF8-0970F33B953E}"/>
                    </a:ext>
                  </a:extLst>
                </p:cNvPr>
                <p:cNvSpPr txBox="1"/>
                <p:nvPr/>
              </p:nvSpPr>
              <p:spPr>
                <a:xfrm>
                  <a:off x="7147632" y="3979934"/>
                  <a:ext cx="966463"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i="1" dirty="0">
                            <a:solidFill>
                              <a:schemeClr val="accent1"/>
                            </a:solidFill>
                            <a:latin typeface="Cambria Math" panose="02040503050406030204" pitchFamily="18" charset="0"/>
                            <a:cs typeface="Times New Roman" panose="02020603050405020304" pitchFamily="18" charset="0"/>
                          </a:rPr>
                          <m:t>1</m:t>
                        </m:r>
                        <m:r>
                          <a:rPr lang="en-GB" sz="1400" b="0" i="1" smtClean="0">
                            <a:solidFill>
                              <a:schemeClr val="accent1"/>
                            </a:solidFill>
                            <a:latin typeface="Cambria Math" panose="02040503050406030204" pitchFamily="18" charset="0"/>
                            <a:cs typeface="Times New Roman" panose="02020603050405020304" pitchFamily="18" charset="0"/>
                          </a:rPr>
                          <m:t>+</m:t>
                        </m:r>
                        <m:sSub>
                          <m:sSubPr>
                            <m:ctrlPr>
                              <a:rPr lang="en-GB" sz="1400" b="0" i="1" smtClean="0">
                                <a:solidFill>
                                  <a:schemeClr val="accent1"/>
                                </a:solidFill>
                                <a:latin typeface="Cambria Math" panose="02040503050406030204" pitchFamily="18" charset="0"/>
                                <a:cs typeface="Times New Roman" panose="02020603050405020304" pitchFamily="18" charset="0"/>
                              </a:rPr>
                            </m:ctrlPr>
                          </m:sSubPr>
                          <m:e>
                            <m:r>
                              <a:rPr lang="en-GB" sz="1400" b="0" i="1" smtClean="0">
                                <a:solidFill>
                                  <a:schemeClr val="accent1"/>
                                </a:solidFill>
                                <a:latin typeface="Cambria Math" panose="02040503050406030204" pitchFamily="18" charset="0"/>
                                <a:cs typeface="Times New Roman" panose="02020603050405020304" pitchFamily="18" charset="0"/>
                              </a:rPr>
                              <m:t>𝑖</m:t>
                            </m:r>
                          </m:e>
                          <m:sub>
                            <m:r>
                              <a:rPr lang="en-GB" sz="1400" b="0" i="1" smtClean="0">
                                <a:solidFill>
                                  <a:schemeClr val="accent1"/>
                                </a:solidFill>
                                <a:latin typeface="Cambria Math" panose="02040503050406030204" pitchFamily="18" charset="0"/>
                                <a:cs typeface="Times New Roman" panose="02020603050405020304" pitchFamily="18" charset="0"/>
                              </a:rPr>
                              <m:t>𝑙𝑜𝑤</m:t>
                            </m:r>
                          </m:sub>
                        </m:sSub>
                      </m:oMath>
                    </m:oMathPara>
                  </a14:m>
                  <a:endParaRPr lang="en-GB" sz="1400" dirty="0">
                    <a:solidFill>
                      <a:schemeClr val="accent1"/>
                    </a:solidFill>
                    <a:latin typeface="Times New Roman" panose="020206030504050203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E6CC3552-861E-6F49-9EF8-0970F33B953E}"/>
                    </a:ext>
                  </a:extLst>
                </p:cNvPr>
                <p:cNvSpPr txBox="1">
                  <a:spLocks noRot="1" noChangeAspect="1" noMove="1" noResize="1" noEditPoints="1" noAdjustHandles="1" noChangeArrowheads="1" noChangeShapeType="1" noTextEdit="1"/>
                </p:cNvSpPr>
                <p:nvPr/>
              </p:nvSpPr>
              <p:spPr>
                <a:xfrm>
                  <a:off x="7147632" y="3979934"/>
                  <a:ext cx="966463" cy="307777"/>
                </a:xfrm>
                <a:prstGeom prst="rect">
                  <a:avLst/>
                </a:prstGeom>
                <a:blipFill>
                  <a:blip r:embed="rId5"/>
                  <a:stretch>
                    <a:fillRect/>
                  </a:stretch>
                </a:blipFill>
              </p:spPr>
              <p:txBody>
                <a:bodyPr/>
                <a:lstStyle/>
                <a:p>
                  <a:r>
                    <a:rPr lang="en-US">
                      <a:noFill/>
                    </a:rPr>
                    <a:t> </a:t>
                  </a:r>
                </a:p>
              </p:txBody>
            </p:sp>
          </mc:Fallback>
        </mc:AlternateContent>
        <p:sp>
          <p:nvSpPr>
            <p:cNvPr id="23" name="Freeform: Shape 26">
              <a:extLst>
                <a:ext uri="{FF2B5EF4-FFF2-40B4-BE49-F238E27FC236}">
                  <a16:creationId xmlns:a16="http://schemas.microsoft.com/office/drawing/2014/main" id="{AE79B159-5114-1943-8E1D-B26DE131B3B2}"/>
                </a:ext>
              </a:extLst>
            </p:cNvPr>
            <p:cNvSpPr/>
            <p:nvPr/>
          </p:nvSpPr>
          <p:spPr>
            <a:xfrm>
              <a:off x="6648395" y="1636295"/>
              <a:ext cx="1810756" cy="3597442"/>
            </a:xfrm>
            <a:custGeom>
              <a:avLst/>
              <a:gdLst>
                <a:gd name="connsiteX0" fmla="*/ 0 w 1810756"/>
                <a:gd name="connsiteY0" fmla="*/ 3597442 h 3597442"/>
                <a:gd name="connsiteX1" fmla="*/ 1281363 w 1810756"/>
                <a:gd name="connsiteY1" fmla="*/ 2707105 h 3597442"/>
                <a:gd name="connsiteX2" fmla="*/ 1810753 w 1810756"/>
                <a:gd name="connsiteY2" fmla="*/ 1792705 h 3597442"/>
                <a:gd name="connsiteX3" fmla="*/ 1275348 w 1810756"/>
                <a:gd name="connsiteY3" fmla="*/ 884321 h 3597442"/>
                <a:gd name="connsiteX4" fmla="*/ 18048 w 1810756"/>
                <a:gd name="connsiteY4" fmla="*/ 0 h 3597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0756" h="3597442">
                  <a:moveTo>
                    <a:pt x="0" y="3597442"/>
                  </a:moveTo>
                  <a:cubicBezTo>
                    <a:pt x="489785" y="3302668"/>
                    <a:pt x="979571" y="3007894"/>
                    <a:pt x="1281363" y="2707105"/>
                  </a:cubicBezTo>
                  <a:cubicBezTo>
                    <a:pt x="1583155" y="2406316"/>
                    <a:pt x="1811756" y="2096502"/>
                    <a:pt x="1810753" y="1792705"/>
                  </a:cubicBezTo>
                  <a:cubicBezTo>
                    <a:pt x="1809751" y="1488908"/>
                    <a:pt x="1574132" y="1183105"/>
                    <a:pt x="1275348" y="884321"/>
                  </a:cubicBezTo>
                  <a:cubicBezTo>
                    <a:pt x="976564" y="585537"/>
                    <a:pt x="497306" y="292768"/>
                    <a:pt x="18048" y="0"/>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0358B1EF-7E09-644A-9412-A52D7471E900}"/>
                    </a:ext>
                  </a:extLst>
                </p:cNvPr>
                <p:cNvSpPr txBox="1"/>
                <p:nvPr/>
              </p:nvSpPr>
              <p:spPr>
                <a:xfrm>
                  <a:off x="7667354" y="5236332"/>
                  <a:ext cx="58137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1"/>
                            </a:solidFill>
                            <a:latin typeface="Cambria Math" panose="02040503050406030204" pitchFamily="18" charset="0"/>
                            <a:ea typeface="Cambria Math" panose="02040503050406030204" pitchFamily="18" charset="0"/>
                            <a:cs typeface="Times New Roman" panose="02020603050405020304" pitchFamily="18" charset="0"/>
                          </a:rPr>
                          <m:t>𝑞</m:t>
                        </m:r>
                        <m:r>
                          <a:rPr lang="en-US" b="0" i="1" smtClean="0">
                            <a:solidFill>
                              <a:schemeClr val="accent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GB" dirty="0">
                    <a:solidFill>
                      <a:schemeClr val="accent1"/>
                    </a:solidFill>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0358B1EF-7E09-644A-9412-A52D7471E900}"/>
                    </a:ext>
                  </a:extLst>
                </p:cNvPr>
                <p:cNvSpPr txBox="1">
                  <a:spLocks noRot="1" noChangeAspect="1" noMove="1" noResize="1" noEditPoints="1" noAdjustHandles="1" noChangeArrowheads="1" noChangeShapeType="1" noTextEdit="1"/>
                </p:cNvSpPr>
                <p:nvPr/>
              </p:nvSpPr>
              <p:spPr>
                <a:xfrm>
                  <a:off x="7667354" y="5236332"/>
                  <a:ext cx="581370" cy="369332"/>
                </a:xfrm>
                <a:prstGeom prst="rect">
                  <a:avLst/>
                </a:prstGeom>
                <a:blipFill>
                  <a:blip r:embed="rId6"/>
                  <a:stretch>
                    <a:fillRect b="-13333"/>
                  </a:stretch>
                </a:blipFill>
              </p:spPr>
              <p:txBody>
                <a:bodyPr/>
                <a:lstStyle/>
                <a:p>
                  <a:r>
                    <a:rPr lang="en-US">
                      <a:noFill/>
                    </a:rPr>
                    <a:t> </a:t>
                  </a:r>
                </a:p>
              </p:txBody>
            </p:sp>
          </mc:Fallback>
        </mc:AlternateContent>
      </p:grpSp>
    </p:spTree>
    <p:extLst>
      <p:ext uri="{BB962C8B-B14F-4D97-AF65-F5344CB8AC3E}">
        <p14:creationId xmlns:p14="http://schemas.microsoft.com/office/powerpoint/2010/main" val="1214227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4BF34-3519-8E45-9602-09F81914D676}"/>
              </a:ext>
            </a:extLst>
          </p:cNvPr>
          <p:cNvSpPr>
            <a:spLocks noGrp="1"/>
          </p:cNvSpPr>
          <p:nvPr>
            <p:ph type="title"/>
          </p:nvPr>
        </p:nvSpPr>
        <p:spPr>
          <a:xfrm>
            <a:off x="839788" y="185530"/>
            <a:ext cx="11148693" cy="982319"/>
          </a:xfrm>
        </p:spPr>
        <p:txBody>
          <a:bodyPr>
            <a:normAutofit/>
          </a:bodyPr>
          <a:lstStyle/>
          <a:p>
            <a:r>
              <a:rPr lang="en-US" sz="4400" dirty="0"/>
              <a:t>Losses from insolvency</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817DBA75-F94E-164E-9E2E-84662FD5D46B}"/>
                  </a:ext>
                </a:extLst>
              </p:cNvPr>
              <p:cNvSpPr>
                <a:spLocks noGrp="1"/>
              </p:cNvSpPr>
              <p:nvPr>
                <p:ph type="body" sz="half" idx="2"/>
              </p:nvPr>
            </p:nvSpPr>
            <p:spPr>
              <a:xfrm>
                <a:off x="839788" y="1313622"/>
                <a:ext cx="4646612" cy="5124248"/>
              </a:xfrm>
            </p:spPr>
            <p:txBody>
              <a:bodyPr>
                <a:normAutofit/>
              </a:bodyPr>
              <a:lstStyle/>
              <a:p>
                <a:pPr marL="342900" indent="-342900">
                  <a:buFont typeface="Arial" panose="020B0604020202020204" pitchFamily="34" charset="0"/>
                  <a:buChar char="•"/>
                </a:pPr>
                <a:r>
                  <a:rPr lang="en-US" sz="2400" dirty="0"/>
                  <a:t>The borrower (and society) is worse off with higher interest rates as it is more likely for the social costs of default to materialize</a:t>
                </a:r>
              </a:p>
              <a:p>
                <a:pPr marL="342900" indent="-342900">
                  <a:buFont typeface="Arial" panose="020B0604020202020204" pitchFamily="34" charset="0"/>
                  <a:buChar char="•"/>
                </a:pPr>
                <a:r>
                  <a:rPr lang="en-US" sz="2400" dirty="0"/>
                  <a:t>Horizontal difference between the green and orange curve in the second figure is equal to area of triangles lost in previous figure</a:t>
                </a:r>
              </a:p>
              <a:p>
                <a:pPr marL="342900" indent="-342900">
                  <a:buFont typeface="Arial" panose="020B0604020202020204" pitchFamily="34" charset="0"/>
                  <a:buChar char="•"/>
                </a:pPr>
                <a:r>
                  <a:rPr lang="en-US" sz="2400" dirty="0"/>
                  <a:t>Measures the expected </a:t>
                </a:r>
                <a:r>
                  <a:rPr lang="en-US" sz="2400" dirty="0">
                    <a:solidFill>
                      <a:schemeClr val="accent3"/>
                    </a:solidFill>
                  </a:rPr>
                  <a:t>costs of default</a:t>
                </a:r>
              </a:p>
              <a:p>
                <a:pPr marL="342900" indent="-342900">
                  <a:buFont typeface="Arial" panose="020B0604020202020204" pitchFamily="34" charset="0"/>
                  <a:buChar char="•"/>
                </a:pPr>
                <a:r>
                  <a:rPr lang="en-US" sz="2400" dirty="0"/>
                  <a:t>Higher with </a:t>
                </a:r>
                <a14:m>
                  <m:oMath xmlns:m="http://schemas.openxmlformats.org/officeDocument/2006/math">
                    <m:sSub>
                      <m:sSubPr>
                        <m:ctrlPr>
                          <a:rPr lang="en-GB" sz="2400" i="1">
                            <a:latin typeface="Cambria Math" panose="02040503050406030204" pitchFamily="18" charset="0"/>
                          </a:rPr>
                        </m:ctrlPr>
                      </m:sSubPr>
                      <m:e>
                        <m:r>
                          <a:rPr lang="en-GB" sz="2400" i="1">
                            <a:latin typeface="Cambria Math" panose="02040503050406030204" pitchFamily="18" charset="0"/>
                          </a:rPr>
                          <m:t>𝑖</m:t>
                        </m:r>
                      </m:e>
                      <m:sub>
                        <m:r>
                          <a:rPr lang="en-GB" sz="2400" i="1">
                            <a:latin typeface="Cambria Math" panose="02040503050406030204" pitchFamily="18" charset="0"/>
                          </a:rPr>
                          <m:t>h𝑖𝑔h</m:t>
                        </m:r>
                      </m:sub>
                    </m:sSub>
                  </m:oMath>
                </a14:m>
                <a:endParaRPr lang="en-US" sz="2400" dirty="0"/>
              </a:p>
            </p:txBody>
          </p:sp>
        </mc:Choice>
        <mc:Fallback xmlns="">
          <p:sp>
            <p:nvSpPr>
              <p:cNvPr id="4" name="Text Placeholder 3">
                <a:extLst>
                  <a:ext uri="{FF2B5EF4-FFF2-40B4-BE49-F238E27FC236}">
                    <a16:creationId xmlns:a16="http://schemas.microsoft.com/office/drawing/2014/main" id="{817DBA75-F94E-164E-9E2E-84662FD5D46B}"/>
                  </a:ext>
                </a:extLst>
              </p:cNvPr>
              <p:cNvSpPr>
                <a:spLocks noGrp="1" noRot="1" noChangeAspect="1" noMove="1" noResize="1" noEditPoints="1" noAdjustHandles="1" noChangeArrowheads="1" noChangeShapeType="1" noTextEdit="1"/>
              </p:cNvSpPr>
              <p:nvPr>
                <p:ph type="body" sz="half" idx="2"/>
              </p:nvPr>
            </p:nvSpPr>
            <p:spPr>
              <a:xfrm>
                <a:off x="839788" y="1313622"/>
                <a:ext cx="4646612" cy="5124248"/>
              </a:xfrm>
              <a:blipFill>
                <a:blip r:embed="rId2"/>
                <a:stretch>
                  <a:fillRect l="-1635" t="-1235" r="-3270"/>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AEE4A263-7676-AB4F-9DA0-2E350E4A62FB}"/>
              </a:ext>
            </a:extLst>
          </p:cNvPr>
          <p:cNvGrpSpPr/>
          <p:nvPr/>
        </p:nvGrpSpPr>
        <p:grpSpPr>
          <a:xfrm>
            <a:off x="6279846" y="1459436"/>
            <a:ext cx="4738737" cy="4443890"/>
            <a:chOff x="6279846" y="1459436"/>
            <a:chExt cx="4738737" cy="4443890"/>
          </a:xfrm>
        </p:grpSpPr>
        <p:sp>
          <p:nvSpPr>
            <p:cNvPr id="6" name="TextBox 5">
              <a:extLst>
                <a:ext uri="{FF2B5EF4-FFF2-40B4-BE49-F238E27FC236}">
                  <a16:creationId xmlns:a16="http://schemas.microsoft.com/office/drawing/2014/main" id="{ADBF5253-0685-434A-A8CD-E1BDB7DF4AEC}"/>
                </a:ext>
              </a:extLst>
            </p:cNvPr>
            <p:cNvSpPr txBox="1"/>
            <p:nvPr/>
          </p:nvSpPr>
          <p:spPr>
            <a:xfrm>
              <a:off x="8148205" y="2178090"/>
              <a:ext cx="1600225" cy="369332"/>
            </a:xfrm>
            <a:prstGeom prst="rect">
              <a:avLst/>
            </a:prstGeom>
            <a:noFill/>
          </p:spPr>
          <p:txBody>
            <a:bodyPr wrap="square" rtlCol="0">
              <a:spAutoFit/>
            </a:bodyPr>
            <a:lstStyle/>
            <a:p>
              <a:pPr algn="ctr"/>
              <a:r>
                <a:rPr lang="en-GB" dirty="0">
                  <a:solidFill>
                    <a:srgbClr val="7030A0"/>
                  </a:solidFill>
                  <a:latin typeface="+mj-lt"/>
                  <a:cs typeface="Times New Roman" panose="02020603050405020304" pitchFamily="18" charset="0"/>
                </a:rPr>
                <a:t>Loss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3FC9C72-CCD8-D041-8F66-A8AD7A0510D3}"/>
                    </a:ext>
                  </a:extLst>
                </p:cNvPr>
                <p:cNvSpPr txBox="1"/>
                <p:nvPr/>
              </p:nvSpPr>
              <p:spPr>
                <a:xfrm>
                  <a:off x="6845980" y="2333500"/>
                  <a:ext cx="1197980" cy="3252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i="1" dirty="0" smtClean="0">
                            <a:solidFill>
                              <a:srgbClr val="7030A0"/>
                            </a:solidFill>
                            <a:latin typeface="Cambria Math" panose="02040503050406030204" pitchFamily="18" charset="0"/>
                            <a:cs typeface="Times New Roman" panose="02020603050405020304" pitchFamily="18" charset="0"/>
                          </a:rPr>
                          <m:t>1</m:t>
                        </m:r>
                        <m:r>
                          <a:rPr lang="en-GB" sz="1400" b="0" i="1" smtClean="0">
                            <a:solidFill>
                              <a:srgbClr val="7030A0"/>
                            </a:solidFill>
                            <a:latin typeface="Cambria Math" panose="02040503050406030204" pitchFamily="18" charset="0"/>
                            <a:cs typeface="Times New Roman" panose="02020603050405020304" pitchFamily="18" charset="0"/>
                          </a:rPr>
                          <m:t>+</m:t>
                        </m:r>
                        <m:sSub>
                          <m:sSubPr>
                            <m:ctrlPr>
                              <a:rPr lang="en-GB" sz="1400" b="0" i="1" smtClean="0">
                                <a:solidFill>
                                  <a:srgbClr val="7030A0"/>
                                </a:solidFill>
                                <a:latin typeface="Cambria Math" panose="02040503050406030204" pitchFamily="18" charset="0"/>
                                <a:cs typeface="Times New Roman" panose="02020603050405020304" pitchFamily="18" charset="0"/>
                              </a:rPr>
                            </m:ctrlPr>
                          </m:sSubPr>
                          <m:e>
                            <m:r>
                              <a:rPr lang="en-GB" sz="1400" b="0" i="1" smtClean="0">
                                <a:solidFill>
                                  <a:srgbClr val="7030A0"/>
                                </a:solidFill>
                                <a:latin typeface="Cambria Math" panose="02040503050406030204" pitchFamily="18" charset="0"/>
                                <a:cs typeface="Times New Roman" panose="02020603050405020304" pitchFamily="18" charset="0"/>
                              </a:rPr>
                              <m:t>𝑖</m:t>
                            </m:r>
                          </m:e>
                          <m:sub>
                            <m:r>
                              <a:rPr lang="en-GB" sz="1400" b="0" i="1" smtClean="0">
                                <a:solidFill>
                                  <a:srgbClr val="7030A0"/>
                                </a:solidFill>
                                <a:latin typeface="Cambria Math" panose="02040503050406030204" pitchFamily="18" charset="0"/>
                                <a:cs typeface="Times New Roman" panose="02020603050405020304" pitchFamily="18" charset="0"/>
                              </a:rPr>
                              <m:t>h𝑖𝑔h</m:t>
                            </m:r>
                          </m:sub>
                        </m:sSub>
                      </m:oMath>
                    </m:oMathPara>
                  </a14:m>
                  <a:endParaRPr lang="en-GB" sz="1400" dirty="0">
                    <a:solidFill>
                      <a:srgbClr val="7030A0"/>
                    </a:solidFill>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E3FC9C72-CCD8-D041-8F66-A8AD7A0510D3}"/>
                    </a:ext>
                  </a:extLst>
                </p:cNvPr>
                <p:cNvSpPr txBox="1">
                  <a:spLocks noRot="1" noChangeAspect="1" noMove="1" noResize="1" noEditPoints="1" noAdjustHandles="1" noChangeArrowheads="1" noChangeShapeType="1" noTextEdit="1"/>
                </p:cNvSpPr>
                <p:nvPr/>
              </p:nvSpPr>
              <p:spPr>
                <a:xfrm>
                  <a:off x="6845980" y="2333500"/>
                  <a:ext cx="1197980" cy="325282"/>
                </a:xfrm>
                <a:prstGeom prst="rect">
                  <a:avLst/>
                </a:prstGeom>
                <a:blipFill>
                  <a:blip r:embed="rId3"/>
                  <a:stretch>
                    <a:fillRect/>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33E89521-F38F-D54D-8FE2-B98BE8C4CAD5}"/>
                </a:ext>
              </a:extLst>
            </p:cNvPr>
            <p:cNvCxnSpPr>
              <a:cxnSpLocks/>
            </p:cNvCxnSpPr>
            <p:nvPr/>
          </p:nvCxnSpPr>
          <p:spPr>
            <a:xfrm flipV="1">
              <a:off x="6647669" y="1522488"/>
              <a:ext cx="0" cy="370736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E859AEA2-5B2F-5445-B030-D2D9795D0FC9}"/>
                </a:ext>
              </a:extLst>
            </p:cNvPr>
            <p:cNvCxnSpPr>
              <a:cxnSpLocks/>
            </p:cNvCxnSpPr>
            <p:nvPr/>
          </p:nvCxnSpPr>
          <p:spPr>
            <a:xfrm>
              <a:off x="6647669" y="5229852"/>
              <a:ext cx="3999571" cy="534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7A8D7A2-FAED-C844-849C-2AE459E19A0F}"/>
                    </a:ext>
                  </a:extLst>
                </p:cNvPr>
                <p:cNvSpPr txBox="1"/>
                <p:nvPr/>
              </p:nvSpPr>
              <p:spPr>
                <a:xfrm>
                  <a:off x="6279846" y="1459436"/>
                  <a:ext cx="2973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Times New Roman" panose="02020603050405020304" pitchFamily="18" charset="0"/>
                          </a:rPr>
                          <m:t>𝐹</m:t>
                        </m:r>
                      </m:oMath>
                    </m:oMathPara>
                  </a14:m>
                  <a:endParaRPr lang="en-GB" sz="1400" i="1" dirty="0">
                    <a:latin typeface="Times New Roman" panose="02020603050405020304" pitchFamily="18"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07A8D7A2-FAED-C844-849C-2AE459E19A0F}"/>
                    </a:ext>
                  </a:extLst>
                </p:cNvPr>
                <p:cNvSpPr txBox="1">
                  <a:spLocks noRot="1" noChangeAspect="1" noMove="1" noResize="1" noEditPoints="1" noAdjustHandles="1" noChangeArrowheads="1" noChangeShapeType="1" noTextEdit="1"/>
                </p:cNvSpPr>
                <p:nvPr/>
              </p:nvSpPr>
              <p:spPr>
                <a:xfrm>
                  <a:off x="6279846" y="1459436"/>
                  <a:ext cx="297330" cy="369332"/>
                </a:xfrm>
                <a:prstGeom prst="rect">
                  <a:avLst/>
                </a:prstGeom>
                <a:blipFill>
                  <a:blip r:embed="rId4"/>
                  <a:stretch>
                    <a:fillRect/>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C8682176-0CA8-1B42-8E9C-C7EBCFD41948}"/>
                </a:ext>
              </a:extLst>
            </p:cNvPr>
            <p:cNvSpPr txBox="1"/>
            <p:nvPr/>
          </p:nvSpPr>
          <p:spPr>
            <a:xfrm>
              <a:off x="10258247" y="4808637"/>
              <a:ext cx="297330" cy="369332"/>
            </a:xfrm>
            <a:prstGeom prst="rect">
              <a:avLst/>
            </a:prstGeom>
            <a:noFill/>
          </p:spPr>
          <p:txBody>
            <a:bodyPr wrap="square" rtlCol="0">
              <a:spAutoFit/>
            </a:bodyPr>
            <a:lstStyle/>
            <a:p>
              <a:r>
                <a:rPr lang="en-GB" i="1" dirty="0">
                  <a:latin typeface="Cambria Math" panose="02040503050406030204" pitchFamily="18" charset="0"/>
                  <a:ea typeface="Cambria Math" panose="02040503050406030204" pitchFamily="18" charset="0"/>
                  <a:cs typeface="Times New Roman" panose="02020603050405020304" pitchFamily="18" charset="0"/>
                </a:rPr>
                <a:t>q</a:t>
              </a:r>
            </a:p>
          </p:txBody>
        </p:sp>
        <p:sp>
          <p:nvSpPr>
            <p:cNvPr id="12" name="TextBox 11">
              <a:extLst>
                <a:ext uri="{FF2B5EF4-FFF2-40B4-BE49-F238E27FC236}">
                  <a16:creationId xmlns:a16="http://schemas.microsoft.com/office/drawing/2014/main" id="{A68D22FC-D434-1347-BBE7-F8AF819585BD}"/>
                </a:ext>
              </a:extLst>
            </p:cNvPr>
            <p:cNvSpPr txBox="1"/>
            <p:nvPr/>
          </p:nvSpPr>
          <p:spPr>
            <a:xfrm>
              <a:off x="9628846" y="5256995"/>
              <a:ext cx="1279071" cy="646331"/>
            </a:xfrm>
            <a:prstGeom prst="rect">
              <a:avLst/>
            </a:prstGeom>
            <a:noFill/>
          </p:spPr>
          <p:txBody>
            <a:bodyPr wrap="square" rtlCol="0">
              <a:spAutoFit/>
            </a:bodyPr>
            <a:lstStyle/>
            <a:p>
              <a:r>
                <a:rPr lang="en-GB" dirty="0">
                  <a:latin typeface="+mj-lt"/>
                  <a:cs typeface="Times New Roman" panose="02020603050405020304" pitchFamily="18" charset="0"/>
                </a:rPr>
                <a:t>Borrowing</a:t>
              </a:r>
            </a:p>
            <a:p>
              <a:r>
                <a:rPr lang="en-GB" dirty="0">
                  <a:latin typeface="+mj-lt"/>
                  <a:cs typeface="Times New Roman" panose="02020603050405020304" pitchFamily="18" charset="0"/>
                </a:rPr>
                <a:t>at </a:t>
              </a:r>
              <a:r>
                <a:rPr lang="en-GB" i="1" dirty="0">
                  <a:latin typeface="+mj-lt"/>
                  <a:cs typeface="Times New Roman" panose="02020603050405020304" pitchFamily="18" charset="0"/>
                </a:rPr>
                <a:t>t </a:t>
              </a:r>
              <a:r>
                <a:rPr lang="en-GB" dirty="0">
                  <a:latin typeface="+mj-lt"/>
                  <a:cs typeface="Times New Roman" panose="02020603050405020304" pitchFamily="18" charset="0"/>
                </a:rPr>
                <a:t>= 1</a:t>
              </a:r>
              <a:endParaRPr lang="en-GB" sz="1200" dirty="0">
                <a:latin typeface="+mj-lt"/>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28EA79B5-8B71-A04A-9AB0-BEF7BAF46F73}"/>
                </a:ext>
              </a:extLst>
            </p:cNvPr>
            <p:cNvCxnSpPr>
              <a:cxnSpLocks/>
            </p:cNvCxnSpPr>
            <p:nvPr/>
          </p:nvCxnSpPr>
          <p:spPr>
            <a:xfrm>
              <a:off x="7932096" y="4375715"/>
              <a:ext cx="213704" cy="0"/>
            </a:xfrm>
            <a:prstGeom prst="line">
              <a:avLst/>
            </a:prstGeom>
            <a:ln w="9525">
              <a:solidFill>
                <a:schemeClr val="accent1"/>
              </a:solidFill>
              <a:prstDash val="dash"/>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7B0BB644-1BB2-1C41-AEFE-5166915E3AF0}"/>
                </a:ext>
              </a:extLst>
            </p:cNvPr>
            <p:cNvCxnSpPr>
              <a:cxnSpLocks/>
            </p:cNvCxnSpPr>
            <p:nvPr/>
          </p:nvCxnSpPr>
          <p:spPr>
            <a:xfrm>
              <a:off x="7966284" y="2532647"/>
              <a:ext cx="1977457" cy="0"/>
            </a:xfrm>
            <a:prstGeom prst="line">
              <a:avLst/>
            </a:prstGeom>
            <a:ln w="9525">
              <a:solidFill>
                <a:srgbClr val="7030A0"/>
              </a:solidFill>
              <a:prstDash val="dash"/>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5B14A45B-2CEE-894C-B7F6-43F2E58921BC}"/>
                </a:ext>
              </a:extLst>
            </p:cNvPr>
            <p:cNvCxnSpPr>
              <a:cxnSpLocks/>
            </p:cNvCxnSpPr>
            <p:nvPr/>
          </p:nvCxnSpPr>
          <p:spPr>
            <a:xfrm flipV="1">
              <a:off x="7932096" y="2079601"/>
              <a:ext cx="0" cy="3161999"/>
            </a:xfrm>
            <a:prstGeom prst="line">
              <a:avLst/>
            </a:prstGeom>
            <a:ln w="19050">
              <a:solidFill>
                <a:schemeClr val="accent1"/>
              </a:solidFill>
              <a:prstDash val="solid"/>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96ADEACA-BD2A-3841-8FC4-61ACCAF3960F}"/>
                </a:ext>
              </a:extLst>
            </p:cNvPr>
            <p:cNvSpPr txBox="1"/>
            <p:nvPr/>
          </p:nvSpPr>
          <p:spPr>
            <a:xfrm>
              <a:off x="8214630" y="5268178"/>
              <a:ext cx="581370" cy="369332"/>
            </a:xfrm>
            <a:prstGeom prst="rect">
              <a:avLst/>
            </a:prstGeom>
            <a:noFill/>
          </p:spPr>
          <p:txBody>
            <a:bodyPr wrap="square" rtlCol="0">
              <a:spAutoFit/>
            </a:bodyPr>
            <a:lstStyle/>
            <a:p>
              <a:r>
                <a:rPr lang="en-GB" dirty="0">
                  <a:solidFill>
                    <a:schemeClr val="accent2"/>
                  </a:solidFill>
                  <a:latin typeface="Cambria Math" panose="02040503050406030204" pitchFamily="18" charset="0"/>
                  <a:ea typeface="Cambria Math" panose="02040503050406030204" pitchFamily="18" charset="0"/>
                  <a:cs typeface="Times New Roman" panose="02020603050405020304" pitchFamily="18" charset="0"/>
                </a:rPr>
                <a:t>1/4</a:t>
              </a:r>
              <a:endParaRPr lang="en-GB" sz="1400" dirty="0">
                <a:solidFill>
                  <a:schemeClr val="accent2"/>
                </a:solidFill>
                <a:latin typeface="Cambria Math" panose="02040503050406030204" pitchFamily="18" charset="0"/>
                <a:ea typeface="Cambria Math" panose="020405030504060302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A8F8631-4247-BE46-831A-C7B15A773E70}"/>
                    </a:ext>
                  </a:extLst>
                </p:cNvPr>
                <p:cNvSpPr txBox="1"/>
                <p:nvPr/>
              </p:nvSpPr>
              <p:spPr>
                <a:xfrm>
                  <a:off x="7009457" y="4109898"/>
                  <a:ext cx="966463"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i="1" dirty="0">
                            <a:solidFill>
                              <a:schemeClr val="accent1"/>
                            </a:solidFill>
                            <a:latin typeface="Cambria Math" panose="02040503050406030204" pitchFamily="18" charset="0"/>
                            <a:cs typeface="Times New Roman" panose="02020603050405020304" pitchFamily="18" charset="0"/>
                          </a:rPr>
                          <m:t>1</m:t>
                        </m:r>
                        <m:r>
                          <a:rPr lang="en-GB" sz="1400" b="0" i="1" smtClean="0">
                            <a:solidFill>
                              <a:schemeClr val="accent1"/>
                            </a:solidFill>
                            <a:latin typeface="Cambria Math" panose="02040503050406030204" pitchFamily="18" charset="0"/>
                            <a:cs typeface="Times New Roman" panose="02020603050405020304" pitchFamily="18" charset="0"/>
                          </a:rPr>
                          <m:t>+</m:t>
                        </m:r>
                        <m:sSub>
                          <m:sSubPr>
                            <m:ctrlPr>
                              <a:rPr lang="en-GB" sz="1400" b="0" i="1" smtClean="0">
                                <a:solidFill>
                                  <a:schemeClr val="accent1"/>
                                </a:solidFill>
                                <a:latin typeface="Cambria Math" panose="02040503050406030204" pitchFamily="18" charset="0"/>
                                <a:cs typeface="Times New Roman" panose="02020603050405020304" pitchFamily="18" charset="0"/>
                              </a:rPr>
                            </m:ctrlPr>
                          </m:sSubPr>
                          <m:e>
                            <m:r>
                              <a:rPr lang="en-GB" sz="1400" b="0" i="1" smtClean="0">
                                <a:solidFill>
                                  <a:schemeClr val="accent1"/>
                                </a:solidFill>
                                <a:latin typeface="Cambria Math" panose="02040503050406030204" pitchFamily="18" charset="0"/>
                                <a:cs typeface="Times New Roman" panose="02020603050405020304" pitchFamily="18" charset="0"/>
                              </a:rPr>
                              <m:t>𝑖</m:t>
                            </m:r>
                          </m:e>
                          <m:sub>
                            <m:r>
                              <a:rPr lang="en-GB" sz="1400" b="0" i="1" smtClean="0">
                                <a:solidFill>
                                  <a:schemeClr val="accent1"/>
                                </a:solidFill>
                                <a:latin typeface="Cambria Math" panose="02040503050406030204" pitchFamily="18" charset="0"/>
                                <a:cs typeface="Times New Roman" panose="02020603050405020304" pitchFamily="18" charset="0"/>
                              </a:rPr>
                              <m:t>𝑙𝑜𝑤</m:t>
                            </m:r>
                          </m:sub>
                        </m:sSub>
                      </m:oMath>
                    </m:oMathPara>
                  </a14:m>
                  <a:endParaRPr lang="en-GB" sz="1400" dirty="0">
                    <a:solidFill>
                      <a:schemeClr val="accent1"/>
                    </a:solidFill>
                    <a:latin typeface="Times New Roman" panose="02020603050405020304" pitchFamily="18" charset="0"/>
                    <a:cs typeface="Times New Roman" panose="02020603050405020304" pitchFamily="18" charset="0"/>
                  </a:endParaRPr>
                </a:p>
              </p:txBody>
            </p:sp>
          </mc:Choice>
          <mc:Fallback xmlns="">
            <p:sp>
              <p:nvSpPr>
                <p:cNvPr id="17" name="TextBox 16">
                  <a:extLst>
                    <a:ext uri="{FF2B5EF4-FFF2-40B4-BE49-F238E27FC236}">
                      <a16:creationId xmlns:a16="http://schemas.microsoft.com/office/drawing/2014/main" id="{8A8F8631-4247-BE46-831A-C7B15A773E70}"/>
                    </a:ext>
                  </a:extLst>
                </p:cNvPr>
                <p:cNvSpPr txBox="1">
                  <a:spLocks noRot="1" noChangeAspect="1" noMove="1" noResize="1" noEditPoints="1" noAdjustHandles="1" noChangeArrowheads="1" noChangeShapeType="1" noTextEdit="1"/>
                </p:cNvSpPr>
                <p:nvPr/>
              </p:nvSpPr>
              <p:spPr>
                <a:xfrm>
                  <a:off x="7009457" y="4109898"/>
                  <a:ext cx="966463" cy="307777"/>
                </a:xfrm>
                <a:prstGeom prst="rect">
                  <a:avLst/>
                </a:prstGeom>
                <a:blipFill>
                  <a:blip r:embed="rId5"/>
                  <a:stretch>
                    <a:fillRect/>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A440E857-5D37-CD49-9DAC-6657DF5C217C}"/>
                </a:ext>
              </a:extLst>
            </p:cNvPr>
            <p:cNvSpPr txBox="1"/>
            <p:nvPr/>
          </p:nvSpPr>
          <p:spPr>
            <a:xfrm>
              <a:off x="9362811" y="1738622"/>
              <a:ext cx="1655772" cy="646331"/>
            </a:xfrm>
            <a:prstGeom prst="rect">
              <a:avLst/>
            </a:prstGeom>
            <a:noFill/>
          </p:spPr>
          <p:txBody>
            <a:bodyPr wrap="square" rtlCol="0">
              <a:spAutoFit/>
            </a:bodyPr>
            <a:lstStyle/>
            <a:p>
              <a:pPr algn="ctr"/>
              <a:r>
                <a:rPr lang="en-GB" dirty="0">
                  <a:solidFill>
                    <a:schemeClr val="accent6"/>
                  </a:solidFill>
                  <a:latin typeface="+mj-lt"/>
                  <a:cs typeface="Times New Roman" panose="02020603050405020304" pitchFamily="18" charset="0"/>
                </a:rPr>
                <a:t>Without frictions</a:t>
              </a:r>
            </a:p>
          </p:txBody>
        </p:sp>
        <p:sp>
          <p:nvSpPr>
            <p:cNvPr id="19" name="Freeform: Shape 26">
              <a:extLst>
                <a:ext uri="{FF2B5EF4-FFF2-40B4-BE49-F238E27FC236}">
                  <a16:creationId xmlns:a16="http://schemas.microsoft.com/office/drawing/2014/main" id="{326DE348-1BED-2C48-84C9-5BCEEC662090}"/>
                </a:ext>
              </a:extLst>
            </p:cNvPr>
            <p:cNvSpPr/>
            <p:nvPr/>
          </p:nvSpPr>
          <p:spPr>
            <a:xfrm>
              <a:off x="6648395" y="1636295"/>
              <a:ext cx="1810756" cy="3597442"/>
            </a:xfrm>
            <a:custGeom>
              <a:avLst/>
              <a:gdLst>
                <a:gd name="connsiteX0" fmla="*/ 0 w 1810756"/>
                <a:gd name="connsiteY0" fmla="*/ 3597442 h 3597442"/>
                <a:gd name="connsiteX1" fmla="*/ 1281363 w 1810756"/>
                <a:gd name="connsiteY1" fmla="*/ 2707105 h 3597442"/>
                <a:gd name="connsiteX2" fmla="*/ 1810753 w 1810756"/>
                <a:gd name="connsiteY2" fmla="*/ 1792705 h 3597442"/>
                <a:gd name="connsiteX3" fmla="*/ 1275348 w 1810756"/>
                <a:gd name="connsiteY3" fmla="*/ 884321 h 3597442"/>
                <a:gd name="connsiteX4" fmla="*/ 18048 w 1810756"/>
                <a:gd name="connsiteY4" fmla="*/ 0 h 3597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0756" h="3597442">
                  <a:moveTo>
                    <a:pt x="0" y="3597442"/>
                  </a:moveTo>
                  <a:cubicBezTo>
                    <a:pt x="489785" y="3302668"/>
                    <a:pt x="979571" y="3007894"/>
                    <a:pt x="1281363" y="2707105"/>
                  </a:cubicBezTo>
                  <a:cubicBezTo>
                    <a:pt x="1583155" y="2406316"/>
                    <a:pt x="1811756" y="2096502"/>
                    <a:pt x="1810753" y="1792705"/>
                  </a:cubicBezTo>
                  <a:cubicBezTo>
                    <a:pt x="1809751" y="1488908"/>
                    <a:pt x="1574132" y="1183105"/>
                    <a:pt x="1275348" y="884321"/>
                  </a:cubicBezTo>
                  <a:cubicBezTo>
                    <a:pt x="976564" y="585537"/>
                    <a:pt x="497306" y="292768"/>
                    <a:pt x="18048" y="0"/>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dirty="0"/>
            </a:p>
          </p:txBody>
        </p:sp>
        <p:sp>
          <p:nvSpPr>
            <p:cNvPr id="20" name="Freeform: Shape 30">
              <a:extLst>
                <a:ext uri="{FF2B5EF4-FFF2-40B4-BE49-F238E27FC236}">
                  <a16:creationId xmlns:a16="http://schemas.microsoft.com/office/drawing/2014/main" id="{E94F0761-7F1E-864D-9E9D-44121C4F6775}"/>
                </a:ext>
              </a:extLst>
            </p:cNvPr>
            <p:cNvSpPr/>
            <p:nvPr/>
          </p:nvSpPr>
          <p:spPr>
            <a:xfrm>
              <a:off x="6648395" y="2429416"/>
              <a:ext cx="3295346" cy="2804321"/>
            </a:xfrm>
            <a:custGeom>
              <a:avLst/>
              <a:gdLst>
                <a:gd name="connsiteX0" fmla="*/ 0 w 3176337"/>
                <a:gd name="connsiteY0" fmla="*/ 2701090 h 2701090"/>
                <a:gd name="connsiteX1" fmla="*/ 1576137 w 3176337"/>
                <a:gd name="connsiteY1" fmla="*/ 1798721 h 2701090"/>
                <a:gd name="connsiteX2" fmla="*/ 2707105 w 3176337"/>
                <a:gd name="connsiteY2" fmla="*/ 902369 h 2701090"/>
                <a:gd name="connsiteX3" fmla="*/ 3176337 w 3176337"/>
                <a:gd name="connsiteY3" fmla="*/ 0 h 2701090"/>
              </a:gdLst>
              <a:ahLst/>
              <a:cxnLst>
                <a:cxn ang="0">
                  <a:pos x="connsiteX0" y="connsiteY0"/>
                </a:cxn>
                <a:cxn ang="0">
                  <a:pos x="connsiteX1" y="connsiteY1"/>
                </a:cxn>
                <a:cxn ang="0">
                  <a:pos x="connsiteX2" y="connsiteY2"/>
                </a:cxn>
                <a:cxn ang="0">
                  <a:pos x="connsiteX3" y="connsiteY3"/>
                </a:cxn>
              </a:cxnLst>
              <a:rect l="l" t="t" r="r" b="b"/>
              <a:pathLst>
                <a:path w="3176337" h="2701090">
                  <a:moveTo>
                    <a:pt x="0" y="2701090"/>
                  </a:moveTo>
                  <a:cubicBezTo>
                    <a:pt x="562476" y="2399799"/>
                    <a:pt x="1124953" y="2098508"/>
                    <a:pt x="1576137" y="1798721"/>
                  </a:cubicBezTo>
                  <a:cubicBezTo>
                    <a:pt x="2027321" y="1498934"/>
                    <a:pt x="2440405" y="1202156"/>
                    <a:pt x="2707105" y="902369"/>
                  </a:cubicBezTo>
                  <a:cubicBezTo>
                    <a:pt x="2973805" y="602582"/>
                    <a:pt x="3075071" y="301291"/>
                    <a:pt x="3176337" y="0"/>
                  </a:cubicBez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C51EABF6-932E-CF43-B103-BF4B6ECC0262}"/>
                    </a:ext>
                  </a:extLst>
                </p:cNvPr>
                <p:cNvSpPr txBox="1"/>
                <p:nvPr/>
              </p:nvSpPr>
              <p:spPr>
                <a:xfrm>
                  <a:off x="7667354" y="5236332"/>
                  <a:ext cx="58137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1"/>
                            </a:solidFill>
                            <a:latin typeface="Cambria Math" panose="02040503050406030204" pitchFamily="18" charset="0"/>
                            <a:ea typeface="Cambria Math" panose="02040503050406030204" pitchFamily="18" charset="0"/>
                            <a:cs typeface="Times New Roman" panose="02020603050405020304" pitchFamily="18" charset="0"/>
                          </a:rPr>
                          <m:t>𝑞</m:t>
                        </m:r>
                        <m:r>
                          <a:rPr lang="en-US" b="0" i="1" smtClean="0">
                            <a:solidFill>
                              <a:schemeClr val="accent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GB" dirty="0">
                    <a:solidFill>
                      <a:schemeClr val="accent1"/>
                    </a:solidFill>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C51EABF6-932E-CF43-B103-BF4B6ECC0262}"/>
                    </a:ext>
                  </a:extLst>
                </p:cNvPr>
                <p:cNvSpPr txBox="1">
                  <a:spLocks noRot="1" noChangeAspect="1" noMove="1" noResize="1" noEditPoints="1" noAdjustHandles="1" noChangeArrowheads="1" noChangeShapeType="1" noTextEdit="1"/>
                </p:cNvSpPr>
                <p:nvPr/>
              </p:nvSpPr>
              <p:spPr>
                <a:xfrm>
                  <a:off x="7667354" y="5236332"/>
                  <a:ext cx="581370" cy="369332"/>
                </a:xfrm>
                <a:prstGeom prst="rect">
                  <a:avLst/>
                </a:prstGeom>
                <a:blipFill>
                  <a:blip r:embed="rId6"/>
                  <a:stretch>
                    <a:fillRect b="-13333"/>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CDC6FC11-1F7E-0E49-AFB6-E15E41793DA2}"/>
                </a:ext>
              </a:extLst>
            </p:cNvPr>
            <p:cNvSpPr txBox="1"/>
            <p:nvPr/>
          </p:nvSpPr>
          <p:spPr>
            <a:xfrm>
              <a:off x="7418990" y="4389449"/>
              <a:ext cx="1600225" cy="369332"/>
            </a:xfrm>
            <a:prstGeom prst="rect">
              <a:avLst/>
            </a:prstGeom>
            <a:noFill/>
          </p:spPr>
          <p:txBody>
            <a:bodyPr wrap="square" rtlCol="0">
              <a:spAutoFit/>
            </a:bodyPr>
            <a:lstStyle/>
            <a:p>
              <a:pPr algn="ctr"/>
              <a:r>
                <a:rPr lang="en-GB" dirty="0">
                  <a:solidFill>
                    <a:srgbClr val="0070C0"/>
                  </a:solidFill>
                  <a:latin typeface="+mj-lt"/>
                  <a:cs typeface="Times New Roman" panose="02020603050405020304" pitchFamily="18" charset="0"/>
                </a:rPr>
                <a:t>Loss</a:t>
              </a:r>
            </a:p>
          </p:txBody>
        </p:sp>
      </p:grpSp>
    </p:spTree>
    <p:extLst>
      <p:ext uri="{BB962C8B-B14F-4D97-AF65-F5344CB8AC3E}">
        <p14:creationId xmlns:p14="http://schemas.microsoft.com/office/powerpoint/2010/main" val="3588132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516E54-FE5B-BC44-A072-570470971A1B}"/>
              </a:ext>
            </a:extLst>
          </p:cNvPr>
          <p:cNvSpPr>
            <a:spLocks noGrp="1"/>
          </p:cNvSpPr>
          <p:nvPr>
            <p:ph type="title"/>
          </p:nvPr>
        </p:nvSpPr>
        <p:spPr/>
        <p:txBody>
          <a:bodyPr/>
          <a:lstStyle/>
          <a:p>
            <a:r>
              <a:rPr lang="en-US" dirty="0"/>
              <a:t>Full analysis</a:t>
            </a:r>
          </a:p>
        </p:txBody>
      </p:sp>
      <p:grpSp>
        <p:nvGrpSpPr>
          <p:cNvPr id="6" name="Group 5">
            <a:extLst>
              <a:ext uri="{FF2B5EF4-FFF2-40B4-BE49-F238E27FC236}">
                <a16:creationId xmlns:a16="http://schemas.microsoft.com/office/drawing/2014/main" id="{48D037F3-CC46-8F47-B16D-A54D4C442394}"/>
              </a:ext>
            </a:extLst>
          </p:cNvPr>
          <p:cNvGrpSpPr/>
          <p:nvPr/>
        </p:nvGrpSpPr>
        <p:grpSpPr>
          <a:xfrm>
            <a:off x="1169212" y="1535912"/>
            <a:ext cx="6242687" cy="4956963"/>
            <a:chOff x="-542672" y="-114028"/>
            <a:chExt cx="7824153" cy="6528133"/>
          </a:xfrm>
        </p:grpSpPr>
        <p:sp>
          <p:nvSpPr>
            <p:cNvPr id="7" name="Rectangle 6">
              <a:extLst>
                <a:ext uri="{FF2B5EF4-FFF2-40B4-BE49-F238E27FC236}">
                  <a16:creationId xmlns:a16="http://schemas.microsoft.com/office/drawing/2014/main" id="{26A9A0E2-2DE1-7345-9CB2-82F95A33A305}"/>
                </a:ext>
              </a:extLst>
            </p:cNvPr>
            <p:cNvSpPr/>
            <p:nvPr/>
          </p:nvSpPr>
          <p:spPr>
            <a:xfrm>
              <a:off x="4443667" y="1305240"/>
              <a:ext cx="1113270" cy="3584248"/>
            </a:xfrm>
            <a:prstGeom prst="rect">
              <a:avLst/>
            </a:prstGeom>
            <a:solidFill>
              <a:srgbClr val="EFE5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9F165272-6A3C-CD4F-80AA-C93B720B9FAA}"/>
                </a:ext>
              </a:extLst>
            </p:cNvPr>
            <p:cNvSpPr/>
            <p:nvPr/>
          </p:nvSpPr>
          <p:spPr>
            <a:xfrm>
              <a:off x="2196622" y="3715302"/>
              <a:ext cx="3378653" cy="120423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a:extLst>
                <a:ext uri="{FF2B5EF4-FFF2-40B4-BE49-F238E27FC236}">
                  <a16:creationId xmlns:a16="http://schemas.microsoft.com/office/drawing/2014/main" id="{F6B991E0-4942-4947-9E4C-BC494B998346}"/>
                </a:ext>
              </a:extLst>
            </p:cNvPr>
            <p:cNvCxnSpPr>
              <a:cxnSpLocks/>
            </p:cNvCxnSpPr>
            <p:nvPr/>
          </p:nvCxnSpPr>
          <p:spPr>
            <a:xfrm flipV="1">
              <a:off x="1068657" y="0"/>
              <a:ext cx="0" cy="488245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93FC6F23-45FF-4D47-AD79-28B19132E7A7}"/>
                </a:ext>
              </a:extLst>
            </p:cNvPr>
            <p:cNvCxnSpPr>
              <a:cxnSpLocks/>
            </p:cNvCxnSpPr>
            <p:nvPr/>
          </p:nvCxnSpPr>
          <p:spPr>
            <a:xfrm flipV="1">
              <a:off x="2176699" y="1315770"/>
              <a:ext cx="2292092" cy="2408461"/>
            </a:xfrm>
            <a:prstGeom prst="line">
              <a:avLst/>
            </a:prstGeom>
            <a:ln w="38100">
              <a:solidFill>
                <a:srgbClr val="7030A0"/>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3813A060-63BC-6643-9B8D-B3E3E93CFF23}"/>
                </a:ext>
              </a:extLst>
            </p:cNvPr>
            <p:cNvCxnSpPr>
              <a:cxnSpLocks/>
            </p:cNvCxnSpPr>
            <p:nvPr/>
          </p:nvCxnSpPr>
          <p:spPr>
            <a:xfrm flipV="1">
              <a:off x="1068655" y="3721711"/>
              <a:ext cx="1119038" cy="1160748"/>
            </a:xfrm>
            <a:prstGeom prst="line">
              <a:avLst/>
            </a:prstGeom>
            <a:ln w="38100">
              <a:solidFill>
                <a:schemeClr val="accent1"/>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1C8A6144-A2E6-4947-ABF0-526797D76582}"/>
                </a:ext>
              </a:extLst>
            </p:cNvPr>
            <p:cNvCxnSpPr>
              <a:cxnSpLocks/>
            </p:cNvCxnSpPr>
            <p:nvPr/>
          </p:nvCxnSpPr>
          <p:spPr>
            <a:xfrm>
              <a:off x="2166251" y="3721711"/>
              <a:ext cx="3438138" cy="0"/>
            </a:xfrm>
            <a:prstGeom prst="line">
              <a:avLst/>
            </a:prstGeom>
            <a:ln w="38100">
              <a:solidFill>
                <a:schemeClr val="accent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FED99666-D50C-E944-8827-9CFA62835B89}"/>
                </a:ext>
              </a:extLst>
            </p:cNvPr>
            <p:cNvCxnSpPr>
              <a:cxnSpLocks/>
            </p:cNvCxnSpPr>
            <p:nvPr/>
          </p:nvCxnSpPr>
          <p:spPr>
            <a:xfrm flipH="1" flipV="1">
              <a:off x="4452117" y="1314908"/>
              <a:ext cx="1146046" cy="0"/>
            </a:xfrm>
            <a:prstGeom prst="line">
              <a:avLst/>
            </a:prstGeom>
            <a:ln w="38100">
              <a:solidFill>
                <a:srgbClr val="7030A0"/>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88C0B509-DF54-AF43-AE16-868B939D728E}"/>
                </a:ext>
              </a:extLst>
            </p:cNvPr>
            <p:cNvCxnSpPr>
              <a:cxnSpLocks/>
            </p:cNvCxnSpPr>
            <p:nvPr/>
          </p:nvCxnSpPr>
          <p:spPr>
            <a:xfrm flipV="1">
              <a:off x="4476788" y="156644"/>
              <a:ext cx="1085326" cy="1148689"/>
            </a:xfrm>
            <a:prstGeom prst="line">
              <a:avLst/>
            </a:prstGeom>
            <a:ln w="28575">
              <a:solidFill>
                <a:schemeClr val="accent1"/>
              </a:solidFill>
              <a:prstDash val="sysDot"/>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0A620E6-B972-CB46-90F6-FC939FB5CB3A}"/>
                </a:ext>
              </a:extLst>
            </p:cNvPr>
            <p:cNvCxnSpPr>
              <a:cxnSpLocks/>
            </p:cNvCxnSpPr>
            <p:nvPr/>
          </p:nvCxnSpPr>
          <p:spPr>
            <a:xfrm flipH="1">
              <a:off x="1068654" y="1313162"/>
              <a:ext cx="3365830" cy="494"/>
            </a:xfrm>
            <a:prstGeom prst="line">
              <a:avLst/>
            </a:prstGeom>
            <a:ln w="9525">
              <a:solidFill>
                <a:srgbClr val="7030A0"/>
              </a:solidFill>
              <a:prstDash val="dash"/>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4E86D9A3-4E81-6449-BC29-58B050B3846E}"/>
                </a:ext>
              </a:extLst>
            </p:cNvPr>
            <p:cNvCxnSpPr>
              <a:cxnSpLocks/>
            </p:cNvCxnSpPr>
            <p:nvPr/>
          </p:nvCxnSpPr>
          <p:spPr>
            <a:xfrm flipH="1" flipV="1">
              <a:off x="1076939" y="3697270"/>
              <a:ext cx="1089315" cy="9505"/>
            </a:xfrm>
            <a:prstGeom prst="line">
              <a:avLst/>
            </a:prstGeom>
            <a:ln w="9525">
              <a:solidFill>
                <a:srgbClr val="0070C0"/>
              </a:solidFill>
              <a:prstDash val="dash"/>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3528D83A-2FF9-4044-A1BF-AF73C40F3C89}"/>
                </a:ext>
              </a:extLst>
            </p:cNvPr>
            <p:cNvCxnSpPr>
              <a:cxnSpLocks/>
              <a:endCxn id="31" idx="0"/>
            </p:cNvCxnSpPr>
            <p:nvPr/>
          </p:nvCxnSpPr>
          <p:spPr>
            <a:xfrm flipV="1">
              <a:off x="1068655" y="4865404"/>
              <a:ext cx="5411277" cy="1705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5CFC1A26-20EA-5D4F-A26C-0C8285BFE5E7}"/>
                </a:ext>
              </a:extLst>
            </p:cNvPr>
            <p:cNvCxnSpPr>
              <a:cxnSpLocks/>
            </p:cNvCxnSpPr>
            <p:nvPr/>
          </p:nvCxnSpPr>
          <p:spPr>
            <a:xfrm>
              <a:off x="2188581" y="5372101"/>
              <a:ext cx="3380836" cy="0"/>
            </a:xfrm>
            <a:prstGeom prst="line">
              <a:avLst/>
            </a:prstGeom>
            <a:ln w="38100">
              <a:solidFill>
                <a:schemeClr val="accent1"/>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4253DA7-F8BB-B54C-9E7F-14BCA0FFB494}"/>
                </a:ext>
              </a:extLst>
            </p:cNvPr>
            <p:cNvCxnSpPr>
              <a:cxnSpLocks/>
            </p:cNvCxnSpPr>
            <p:nvPr/>
          </p:nvCxnSpPr>
          <p:spPr>
            <a:xfrm flipV="1">
              <a:off x="1076555" y="5372101"/>
              <a:ext cx="1146046" cy="4200"/>
            </a:xfrm>
            <a:prstGeom prst="line">
              <a:avLst/>
            </a:prstGeom>
            <a:ln w="38100">
              <a:solidFill>
                <a:schemeClr val="accent1"/>
              </a:solidFill>
              <a:prstDash val="sysDot"/>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4B43A7A5-1810-5F48-955D-62F34D76C24C}"/>
                </a:ext>
              </a:extLst>
            </p:cNvPr>
            <p:cNvCxnSpPr>
              <a:cxnSpLocks/>
            </p:cNvCxnSpPr>
            <p:nvPr/>
          </p:nvCxnSpPr>
          <p:spPr>
            <a:xfrm flipH="1">
              <a:off x="1059857" y="5735821"/>
              <a:ext cx="3374628" cy="1"/>
            </a:xfrm>
            <a:prstGeom prst="line">
              <a:avLst/>
            </a:prstGeom>
            <a:ln w="38100">
              <a:solidFill>
                <a:srgbClr val="7030A0"/>
              </a:solidFill>
              <a:prstDash val="sysDot"/>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3BE1FE8-367E-B54F-955F-0468FDF4C18E}"/>
                    </a:ext>
                  </a:extLst>
                </p:cNvPr>
                <p:cNvSpPr txBox="1"/>
                <p:nvPr/>
              </p:nvSpPr>
              <p:spPr>
                <a:xfrm>
                  <a:off x="680825" y="-106527"/>
                  <a:ext cx="372653" cy="48639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Times New Roman" panose="02020603050405020304" pitchFamily="18" charset="0"/>
                          </a:rPr>
                          <m:t>𝐹</m:t>
                        </m:r>
                      </m:oMath>
                    </m:oMathPara>
                  </a14:m>
                  <a:endParaRPr lang="en-GB" sz="1400" i="1" dirty="0">
                    <a:latin typeface="Times New Roman" panose="02020603050405020304" pitchFamily="18" charset="0"/>
                    <a:cs typeface="Times New Roman" panose="02020603050405020304" pitchFamily="18" charset="0"/>
                  </a:endParaRPr>
                </a:p>
              </p:txBody>
            </p:sp>
          </mc:Choice>
          <mc:Fallback xmlns="">
            <p:sp>
              <p:nvSpPr>
                <p:cNvPr id="62" name="TextBox 61">
                  <a:extLst>
                    <a:ext uri="{FF2B5EF4-FFF2-40B4-BE49-F238E27FC236}">
                      <a16:creationId xmlns:a16="http://schemas.microsoft.com/office/drawing/2014/main" id="{F3220ECF-35FD-4E4A-9FCD-1CF55EC6DF91}"/>
                    </a:ext>
                  </a:extLst>
                </p:cNvPr>
                <p:cNvSpPr txBox="1">
                  <a:spLocks noRot="1" noChangeAspect="1" noMove="1" noResize="1" noEditPoints="1" noAdjustHandles="1" noChangeArrowheads="1" noChangeShapeType="1" noTextEdit="1"/>
                </p:cNvSpPr>
                <p:nvPr/>
              </p:nvSpPr>
              <p:spPr>
                <a:xfrm>
                  <a:off x="680825" y="-106527"/>
                  <a:ext cx="372653" cy="486396"/>
                </a:xfrm>
                <a:prstGeom prst="rect">
                  <a:avLst/>
                </a:prstGeom>
                <a:blipFill>
                  <a:blip r:embed="rId2"/>
                  <a:stretch>
                    <a:fillRect r="-6122"/>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85D88992-8C37-A041-8840-0D25D298F54E}"/>
                </a:ext>
              </a:extLst>
            </p:cNvPr>
            <p:cNvSpPr txBox="1"/>
            <p:nvPr/>
          </p:nvSpPr>
          <p:spPr>
            <a:xfrm>
              <a:off x="-542672" y="-114028"/>
              <a:ext cx="1428826" cy="1215991"/>
            </a:xfrm>
            <a:prstGeom prst="rect">
              <a:avLst/>
            </a:prstGeom>
            <a:noFill/>
          </p:spPr>
          <p:txBody>
            <a:bodyPr wrap="square" rtlCol="0">
              <a:spAutoFit/>
            </a:bodyPr>
            <a:lstStyle/>
            <a:p>
              <a:r>
                <a:rPr lang="en-GB" dirty="0">
                  <a:latin typeface="+mj-lt"/>
                  <a:cs typeface="Times New Roman" panose="02020603050405020304" pitchFamily="18" charset="0"/>
                </a:rPr>
                <a:t>Promised payment</a:t>
              </a:r>
            </a:p>
            <a:p>
              <a:r>
                <a:rPr lang="en-GB" dirty="0">
                  <a:latin typeface="+mj-lt"/>
                  <a:cs typeface="Times New Roman" panose="02020603050405020304" pitchFamily="18" charset="0"/>
                </a:rPr>
                <a:t>at </a:t>
              </a:r>
              <a:r>
                <a:rPr lang="en-GB" i="1" dirty="0">
                  <a:latin typeface="+mj-lt"/>
                  <a:cs typeface="Times New Roman" panose="02020603050405020304" pitchFamily="18" charset="0"/>
                </a:rPr>
                <a:t>t </a:t>
              </a:r>
              <a:r>
                <a:rPr lang="en-GB" dirty="0">
                  <a:latin typeface="+mj-lt"/>
                  <a:cs typeface="Times New Roman" panose="02020603050405020304" pitchFamily="18" charset="0"/>
                </a:rPr>
                <a:t>= 2</a:t>
              </a:r>
              <a:endParaRPr lang="en-GB" sz="1600" dirty="0">
                <a:latin typeface="+mj-lt"/>
                <a:cs typeface="Times New Roman" panose="02020603050405020304" pitchFamily="18" charset="0"/>
              </a:endParaRPr>
            </a:p>
          </p:txBody>
        </p:sp>
        <p:sp>
          <p:nvSpPr>
            <p:cNvPr id="23" name="TextBox 22">
              <a:extLst>
                <a:ext uri="{FF2B5EF4-FFF2-40B4-BE49-F238E27FC236}">
                  <a16:creationId xmlns:a16="http://schemas.microsoft.com/office/drawing/2014/main" id="{53BA4712-4D9C-FC48-BF6E-55915DA96B11}"/>
                </a:ext>
              </a:extLst>
            </p:cNvPr>
            <p:cNvSpPr txBox="1"/>
            <p:nvPr/>
          </p:nvSpPr>
          <p:spPr>
            <a:xfrm>
              <a:off x="5440928" y="4811422"/>
              <a:ext cx="372653" cy="461665"/>
            </a:xfrm>
            <a:prstGeom prst="rect">
              <a:avLst/>
            </a:prstGeom>
            <a:noFill/>
          </p:spPr>
          <p:txBody>
            <a:bodyPr wrap="square" rtlCol="0">
              <a:spAutoFit/>
            </a:bodyPr>
            <a:lstStyle/>
            <a:p>
              <a:r>
                <a:rPr lang="en-GB" sz="2400" dirty="0">
                  <a:latin typeface="Times New Roman" panose="02020603050405020304" pitchFamily="18" charset="0"/>
                  <a:cs typeface="Times New Roman" panose="02020603050405020304" pitchFamily="18" charset="0"/>
                </a:rPr>
                <a:t>1</a:t>
              </a:r>
              <a:endParaRPr lang="en-GB"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FED63614-35EE-0C40-87EA-397F7BA09229}"/>
                    </a:ext>
                  </a:extLst>
                </p:cNvPr>
                <p:cNvSpPr txBox="1"/>
                <p:nvPr/>
              </p:nvSpPr>
              <p:spPr>
                <a:xfrm>
                  <a:off x="5944679" y="4443828"/>
                  <a:ext cx="372653" cy="48639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𝑧</m:t>
                        </m:r>
                      </m:oMath>
                    </m:oMathPara>
                  </a14:m>
                  <a:endParaRPr lang="en-GB" i="1" dirty="0">
                    <a:latin typeface="Times New Roman" panose="02020603050405020304" pitchFamily="18" charset="0"/>
                    <a:cs typeface="Times New Roman" panose="02020603050405020304" pitchFamily="18" charset="0"/>
                  </a:endParaRPr>
                </a:p>
              </p:txBody>
            </p:sp>
          </mc:Choice>
          <mc:Fallback xmlns="">
            <p:sp>
              <p:nvSpPr>
                <p:cNvPr id="65" name="TextBox 64">
                  <a:extLst>
                    <a:ext uri="{FF2B5EF4-FFF2-40B4-BE49-F238E27FC236}">
                      <a16:creationId xmlns:a16="http://schemas.microsoft.com/office/drawing/2014/main" id="{93DAA587-76DF-4EB1-B44D-DC48DBDD7B7C}"/>
                    </a:ext>
                  </a:extLst>
                </p:cNvPr>
                <p:cNvSpPr txBox="1">
                  <a:spLocks noRot="1" noChangeAspect="1" noMove="1" noResize="1" noEditPoints="1" noAdjustHandles="1" noChangeArrowheads="1" noChangeShapeType="1" noTextEdit="1"/>
                </p:cNvSpPr>
                <p:nvPr/>
              </p:nvSpPr>
              <p:spPr>
                <a:xfrm>
                  <a:off x="5944679" y="4443828"/>
                  <a:ext cx="372653" cy="486396"/>
                </a:xfrm>
                <a:prstGeom prst="rect">
                  <a:avLst/>
                </a:prstGeom>
                <a:blipFill>
                  <a:blip r:embed="rId3"/>
                  <a:stretch>
                    <a:fillRect/>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BB074492-0587-1040-A127-E3846CEF8F79}"/>
                </a:ext>
              </a:extLst>
            </p:cNvPr>
            <p:cNvSpPr txBox="1"/>
            <p:nvPr/>
          </p:nvSpPr>
          <p:spPr>
            <a:xfrm>
              <a:off x="700324" y="4882458"/>
              <a:ext cx="372653" cy="461665"/>
            </a:xfrm>
            <a:prstGeom prst="rect">
              <a:avLst/>
            </a:prstGeom>
            <a:noFill/>
          </p:spPr>
          <p:txBody>
            <a:bodyPr wrap="square" rtlCol="0">
              <a:spAutoFit/>
            </a:bodyPr>
            <a:lstStyle/>
            <a:p>
              <a:r>
                <a:rPr lang="en-GB" sz="2400" dirty="0">
                  <a:latin typeface="Times New Roman" panose="02020603050405020304" pitchFamily="18" charset="0"/>
                  <a:cs typeface="Times New Roman" panose="02020603050405020304" pitchFamily="18" charset="0"/>
                </a:rPr>
                <a:t>0</a:t>
              </a:r>
              <a:endParaRPr lang="en-GB"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9DCD1771-400F-864C-9255-F7911BF7E1EA}"/>
                    </a:ext>
                  </a:extLst>
                </p:cNvPr>
                <p:cNvSpPr txBox="1"/>
                <p:nvPr/>
              </p:nvSpPr>
              <p:spPr>
                <a:xfrm>
                  <a:off x="193477" y="1023563"/>
                  <a:ext cx="702941" cy="3945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i="1" smtClean="0">
                                <a:solidFill>
                                  <a:srgbClr val="7030A0"/>
                                </a:solidFill>
                                <a:latin typeface="Cambria Math" panose="02040503050406030204" pitchFamily="18" charset="0"/>
                              </a:rPr>
                            </m:ctrlPr>
                          </m:sSubPr>
                          <m:e>
                            <m:r>
                              <a:rPr lang="en-GB" b="0" i="1" smtClean="0">
                                <a:solidFill>
                                  <a:srgbClr val="7030A0"/>
                                </a:solidFill>
                                <a:latin typeface="Cambria Math" panose="02040503050406030204" pitchFamily="18" charset="0"/>
                              </a:rPr>
                              <m:t>𝐹</m:t>
                            </m:r>
                          </m:e>
                          <m:sub>
                            <m:r>
                              <a:rPr lang="en-GB" b="0" i="1" smtClean="0">
                                <a:solidFill>
                                  <a:srgbClr val="7030A0"/>
                                </a:solidFill>
                                <a:latin typeface="Cambria Math" panose="02040503050406030204" pitchFamily="18" charset="0"/>
                              </a:rPr>
                              <m:t>h𝑖𝑔h</m:t>
                            </m:r>
                          </m:sub>
                        </m:sSub>
                      </m:oMath>
                    </m:oMathPara>
                  </a14:m>
                  <a:endParaRPr lang="en-GB" dirty="0">
                    <a:solidFill>
                      <a:srgbClr val="7030A0"/>
                    </a:solidFill>
                  </a:endParaRPr>
                </a:p>
              </p:txBody>
            </p:sp>
          </mc:Choice>
          <mc:Fallback xmlns="">
            <p:sp>
              <p:nvSpPr>
                <p:cNvPr id="67" name="TextBox 66">
                  <a:extLst>
                    <a:ext uri="{FF2B5EF4-FFF2-40B4-BE49-F238E27FC236}">
                      <a16:creationId xmlns:a16="http://schemas.microsoft.com/office/drawing/2014/main" id="{A0EFCCBE-0A4D-44DA-B1BE-8CB688E91342}"/>
                    </a:ext>
                  </a:extLst>
                </p:cNvPr>
                <p:cNvSpPr txBox="1">
                  <a:spLocks noRot="1" noChangeAspect="1" noMove="1" noResize="1" noEditPoints="1" noAdjustHandles="1" noChangeArrowheads="1" noChangeShapeType="1" noTextEdit="1"/>
                </p:cNvSpPr>
                <p:nvPr/>
              </p:nvSpPr>
              <p:spPr>
                <a:xfrm>
                  <a:off x="193477" y="1023563"/>
                  <a:ext cx="702941" cy="394521"/>
                </a:xfrm>
                <a:prstGeom prst="rect">
                  <a:avLst/>
                </a:prstGeom>
                <a:blipFill>
                  <a:blip r:embed="rId4"/>
                  <a:stretch>
                    <a:fillRect l="-6667" r="-6667" b="-2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9A61646-FBB9-1245-830B-727D7BC61B80}"/>
                    </a:ext>
                  </a:extLst>
                </p:cNvPr>
                <p:cNvSpPr txBox="1"/>
                <p:nvPr/>
              </p:nvSpPr>
              <p:spPr>
                <a:xfrm>
                  <a:off x="244836" y="3397939"/>
                  <a:ext cx="600478" cy="3647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i="1" smtClean="0">
                                <a:solidFill>
                                  <a:srgbClr val="0070C0"/>
                                </a:solidFill>
                                <a:latin typeface="Cambria Math" panose="02040503050406030204" pitchFamily="18" charset="0"/>
                              </a:rPr>
                            </m:ctrlPr>
                          </m:sSubPr>
                          <m:e>
                            <m:r>
                              <a:rPr lang="en-GB" b="0" i="1" smtClean="0">
                                <a:solidFill>
                                  <a:srgbClr val="0070C0"/>
                                </a:solidFill>
                                <a:latin typeface="Cambria Math" panose="02040503050406030204" pitchFamily="18" charset="0"/>
                              </a:rPr>
                              <m:t>𝐹</m:t>
                            </m:r>
                          </m:e>
                          <m:sub>
                            <m:r>
                              <a:rPr lang="en-GB" b="0" i="1" smtClean="0">
                                <a:solidFill>
                                  <a:srgbClr val="0070C0"/>
                                </a:solidFill>
                                <a:latin typeface="Cambria Math" panose="02040503050406030204" pitchFamily="18" charset="0"/>
                              </a:rPr>
                              <m:t>𝑙𝑜𝑤</m:t>
                            </m:r>
                          </m:sub>
                        </m:sSub>
                      </m:oMath>
                    </m:oMathPara>
                  </a14:m>
                  <a:endParaRPr lang="en-GB" dirty="0">
                    <a:solidFill>
                      <a:srgbClr val="0070C0"/>
                    </a:solidFill>
                  </a:endParaRPr>
                </a:p>
              </p:txBody>
            </p:sp>
          </mc:Choice>
          <mc:Fallback xmlns="">
            <p:sp>
              <p:nvSpPr>
                <p:cNvPr id="68" name="TextBox 67">
                  <a:extLst>
                    <a:ext uri="{FF2B5EF4-FFF2-40B4-BE49-F238E27FC236}">
                      <a16:creationId xmlns:a16="http://schemas.microsoft.com/office/drawing/2014/main" id="{126D8372-D7CF-4012-BA5F-EBD01FF2591C}"/>
                    </a:ext>
                  </a:extLst>
                </p:cNvPr>
                <p:cNvSpPr txBox="1">
                  <a:spLocks noRot="1" noChangeAspect="1" noMove="1" noResize="1" noEditPoints="1" noAdjustHandles="1" noChangeArrowheads="1" noChangeShapeType="1" noTextEdit="1"/>
                </p:cNvSpPr>
                <p:nvPr/>
              </p:nvSpPr>
              <p:spPr>
                <a:xfrm>
                  <a:off x="244836" y="3397939"/>
                  <a:ext cx="600478" cy="364797"/>
                </a:xfrm>
                <a:prstGeom prst="rect">
                  <a:avLst/>
                </a:prstGeom>
                <a:blipFill>
                  <a:blip r:embed="rId5"/>
                  <a:stretch>
                    <a:fillRect l="-7692" b="-13043"/>
                  </a:stretch>
                </a:blipFill>
              </p:spPr>
              <p:txBody>
                <a:bodyPr/>
                <a:lstStyle/>
                <a:p>
                  <a:r>
                    <a:rPr lang="en-US">
                      <a:noFill/>
                    </a:rPr>
                    <a:t> </a:t>
                  </a:r>
                </a:p>
              </p:txBody>
            </p:sp>
          </mc:Fallback>
        </mc:AlternateContent>
        <p:sp>
          <p:nvSpPr>
            <p:cNvPr id="28" name="Arc 27">
              <a:extLst>
                <a:ext uri="{FF2B5EF4-FFF2-40B4-BE49-F238E27FC236}">
                  <a16:creationId xmlns:a16="http://schemas.microsoft.com/office/drawing/2014/main" id="{C3DC186E-F50B-7C49-87C5-0951948728A9}"/>
                </a:ext>
              </a:extLst>
            </p:cNvPr>
            <p:cNvSpPr/>
            <p:nvPr/>
          </p:nvSpPr>
          <p:spPr>
            <a:xfrm rot="2700000">
              <a:off x="748512" y="4324242"/>
              <a:ext cx="914400" cy="914400"/>
            </a:xfrm>
            <a:prstGeom prst="arc">
              <a:avLst>
                <a:gd name="adj1" fmla="val 16200000"/>
                <a:gd name="adj2" fmla="val 19675843"/>
              </a:avLst>
            </a:prstGeom>
            <a:ln w="28575">
              <a:solidFill>
                <a:schemeClr val="accent6"/>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49B7391F-FA3F-FE4A-BBAA-6A44F30C9B3D}"/>
                    </a:ext>
                  </a:extLst>
                </p:cNvPr>
                <p:cNvSpPr txBox="1"/>
                <p:nvPr/>
              </p:nvSpPr>
              <p:spPr>
                <a:xfrm>
                  <a:off x="1616602" y="4386597"/>
                  <a:ext cx="604020" cy="405331"/>
                </a:xfrm>
                <a:prstGeom prst="rect">
                  <a:avLst/>
                </a:prstGeom>
                <a:noFill/>
              </p:spPr>
              <p:txBody>
                <a:bodyPr wrap="square" rtlCol="0">
                  <a:spAutoFit/>
                </a:bodyPr>
                <a:lstStyle/>
                <a:p>
                  <a14:m>
                    <m:oMath xmlns:m="http://schemas.openxmlformats.org/officeDocument/2006/math">
                      <m:r>
                        <a:rPr lang="en-GB" sz="1400" i="1" dirty="0" smtClean="0">
                          <a:solidFill>
                            <a:schemeClr val="accent6"/>
                          </a:solidFill>
                          <a:latin typeface="Cambria Math" panose="02040503050406030204" pitchFamily="18" charset="0"/>
                          <a:cs typeface="Times New Roman" panose="02020603050405020304" pitchFamily="18" charset="0"/>
                        </a:rPr>
                        <m:t>45</m:t>
                      </m:r>
                    </m:oMath>
                  </a14:m>
                  <a:r>
                    <a:rPr lang="en-GB" sz="1400" dirty="0">
                      <a:solidFill>
                        <a:schemeClr val="accent6"/>
                      </a:solidFill>
                      <a:latin typeface="Times New Roman" panose="02020603050405020304" pitchFamily="18" charset="0"/>
                      <a:cs typeface="Times New Roman" panose="02020603050405020304" pitchFamily="18" charset="0"/>
                    </a:rPr>
                    <a:t>°</a:t>
                  </a:r>
                </a:p>
              </p:txBody>
            </p:sp>
          </mc:Choice>
          <mc:Fallback xmlns="">
            <p:sp>
              <p:nvSpPr>
                <p:cNvPr id="70" name="TextBox 69">
                  <a:extLst>
                    <a:ext uri="{FF2B5EF4-FFF2-40B4-BE49-F238E27FC236}">
                      <a16:creationId xmlns:a16="http://schemas.microsoft.com/office/drawing/2014/main" id="{0302DD25-5EB1-44BB-A089-1DFC536CBA84}"/>
                    </a:ext>
                  </a:extLst>
                </p:cNvPr>
                <p:cNvSpPr txBox="1">
                  <a:spLocks noRot="1" noChangeAspect="1" noMove="1" noResize="1" noEditPoints="1" noAdjustHandles="1" noChangeArrowheads="1" noChangeShapeType="1" noTextEdit="1"/>
                </p:cNvSpPr>
                <p:nvPr/>
              </p:nvSpPr>
              <p:spPr>
                <a:xfrm>
                  <a:off x="1616602" y="4386597"/>
                  <a:ext cx="604020" cy="405331"/>
                </a:xfrm>
                <a:prstGeom prst="rect">
                  <a:avLst/>
                </a:prstGeom>
                <a:blipFill>
                  <a:blip r:embed="rId6"/>
                  <a:stretch>
                    <a:fillRect b="-15385"/>
                  </a:stretch>
                </a:blipFill>
              </p:spPr>
              <p:txBody>
                <a:bodyPr/>
                <a:lstStyle/>
                <a:p>
                  <a:r>
                    <a:rPr lang="en-US">
                      <a:noFill/>
                    </a:rPr>
                    <a:t> </a:t>
                  </a:r>
                </a:p>
              </p:txBody>
            </p:sp>
          </mc:Fallback>
        </mc:AlternateContent>
        <p:sp>
          <p:nvSpPr>
            <p:cNvPr id="30" name="Rectangle 29">
              <a:extLst>
                <a:ext uri="{FF2B5EF4-FFF2-40B4-BE49-F238E27FC236}">
                  <a16:creationId xmlns:a16="http://schemas.microsoft.com/office/drawing/2014/main" id="{AB7F0A81-E895-3E4E-B3F8-76C41FF41BCD}"/>
                </a:ext>
              </a:extLst>
            </p:cNvPr>
            <p:cNvSpPr/>
            <p:nvPr/>
          </p:nvSpPr>
          <p:spPr>
            <a:xfrm>
              <a:off x="1068645" y="4932551"/>
              <a:ext cx="4488291" cy="40453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E1CA2E84-2846-B94B-AB78-B4BBDDABAE79}"/>
                </a:ext>
              </a:extLst>
            </p:cNvPr>
            <p:cNvSpPr txBox="1"/>
            <p:nvPr/>
          </p:nvSpPr>
          <p:spPr>
            <a:xfrm>
              <a:off x="5678382" y="4865403"/>
              <a:ext cx="1603099" cy="851194"/>
            </a:xfrm>
            <a:prstGeom prst="rect">
              <a:avLst/>
            </a:prstGeom>
            <a:noFill/>
          </p:spPr>
          <p:txBody>
            <a:bodyPr wrap="square" rtlCol="0">
              <a:spAutoFit/>
            </a:bodyPr>
            <a:lstStyle/>
            <a:p>
              <a:r>
                <a:rPr lang="en-GB" dirty="0">
                  <a:latin typeface="+mj-lt"/>
                  <a:cs typeface="Times New Roman" panose="02020603050405020304" pitchFamily="18" charset="0"/>
                </a:rPr>
                <a:t>Cash flow</a:t>
              </a:r>
            </a:p>
            <a:p>
              <a:r>
                <a:rPr lang="en-GB" dirty="0">
                  <a:latin typeface="+mj-lt"/>
                  <a:cs typeface="Times New Roman" panose="02020603050405020304" pitchFamily="18" charset="0"/>
                </a:rPr>
                <a:t>at </a:t>
              </a:r>
              <a:r>
                <a:rPr lang="en-GB" i="1" dirty="0">
                  <a:latin typeface="+mj-lt"/>
                  <a:cs typeface="Times New Roman" panose="02020603050405020304" pitchFamily="18" charset="0"/>
                </a:rPr>
                <a:t>t </a:t>
              </a:r>
              <a:r>
                <a:rPr lang="en-GB" dirty="0">
                  <a:latin typeface="+mj-lt"/>
                  <a:cs typeface="Times New Roman" panose="02020603050405020304" pitchFamily="18" charset="0"/>
                </a:rPr>
                <a:t>= 2</a:t>
              </a:r>
              <a:endParaRPr lang="en-GB" sz="1200" dirty="0">
                <a:latin typeface="+mj-lt"/>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DC8EC839-8D05-4C48-AE1A-73C5ADF90A24}"/>
                    </a:ext>
                  </a:extLst>
                </p:cNvPr>
                <p:cNvSpPr txBox="1"/>
                <p:nvPr/>
              </p:nvSpPr>
              <p:spPr>
                <a:xfrm>
                  <a:off x="1076939" y="5406608"/>
                  <a:ext cx="1603099" cy="283732"/>
                </a:xfrm>
                <a:prstGeom prst="rect">
                  <a:avLst/>
                </a:prstGeom>
                <a:noFill/>
              </p:spPr>
              <p:txBody>
                <a:bodyPr wrap="square" lIns="0" tIns="0" rIns="0" bIns="0" rtlCol="0">
                  <a:spAutoFit/>
                </a:bodyPr>
                <a:lstStyle/>
                <a:p>
                  <a:r>
                    <a:rPr lang="en-GB" sz="1400" dirty="0">
                      <a:solidFill>
                        <a:srgbClr val="0070C0"/>
                      </a:solidFill>
                    </a:rPr>
                    <a:t>Default </a:t>
                  </a:r>
                  <a14:m>
                    <m:oMath xmlns:m="http://schemas.openxmlformats.org/officeDocument/2006/math">
                      <m:r>
                        <a:rPr lang="en-GB" sz="1400" b="0" i="1" smtClean="0">
                          <a:solidFill>
                            <a:srgbClr val="0070C0"/>
                          </a:solidFill>
                          <a:latin typeface="Cambria Math" panose="02040503050406030204" pitchFamily="18" charset="0"/>
                        </a:rPr>
                        <m:t>𝑧</m:t>
                      </m:r>
                      <m:r>
                        <a:rPr lang="en-GB" sz="1400" b="0" i="1" smtClean="0">
                          <a:solidFill>
                            <a:srgbClr val="0070C0"/>
                          </a:solidFill>
                          <a:latin typeface="Cambria Math" panose="02040503050406030204" pitchFamily="18" charset="0"/>
                        </a:rPr>
                        <m:t>&lt;</m:t>
                      </m:r>
                      <m:sSub>
                        <m:sSubPr>
                          <m:ctrlPr>
                            <a:rPr lang="en-GB" sz="1400" i="1" smtClean="0">
                              <a:solidFill>
                                <a:srgbClr val="0070C0"/>
                              </a:solidFill>
                              <a:latin typeface="Cambria Math" panose="02040503050406030204" pitchFamily="18" charset="0"/>
                            </a:rPr>
                          </m:ctrlPr>
                        </m:sSubPr>
                        <m:e>
                          <m:r>
                            <a:rPr lang="en-GB" sz="1400" b="0" i="1" smtClean="0">
                              <a:solidFill>
                                <a:srgbClr val="0070C0"/>
                              </a:solidFill>
                              <a:latin typeface="Cambria Math" panose="02040503050406030204" pitchFamily="18" charset="0"/>
                            </a:rPr>
                            <m:t>𝐹</m:t>
                          </m:r>
                        </m:e>
                        <m:sub>
                          <m:r>
                            <a:rPr lang="en-GB" sz="1400" b="0" i="1" smtClean="0">
                              <a:solidFill>
                                <a:srgbClr val="0070C0"/>
                              </a:solidFill>
                              <a:latin typeface="Cambria Math" panose="02040503050406030204" pitchFamily="18" charset="0"/>
                            </a:rPr>
                            <m:t>𝑙𝑜𝑤</m:t>
                          </m:r>
                        </m:sub>
                      </m:sSub>
                    </m:oMath>
                  </a14:m>
                  <a:endParaRPr lang="en-GB" sz="1200" dirty="0">
                    <a:solidFill>
                      <a:srgbClr val="0070C0"/>
                    </a:solidFill>
                  </a:endParaRPr>
                </a:p>
              </p:txBody>
            </p:sp>
          </mc:Choice>
          <mc:Fallback xmlns="">
            <p:sp>
              <p:nvSpPr>
                <p:cNvPr id="74" name="TextBox 73">
                  <a:extLst>
                    <a:ext uri="{FF2B5EF4-FFF2-40B4-BE49-F238E27FC236}">
                      <a16:creationId xmlns:a16="http://schemas.microsoft.com/office/drawing/2014/main" id="{1C62245B-8B45-4965-B49E-FAFAB957CE00}"/>
                    </a:ext>
                  </a:extLst>
                </p:cNvPr>
                <p:cNvSpPr txBox="1">
                  <a:spLocks noRot="1" noChangeAspect="1" noMove="1" noResize="1" noEditPoints="1" noAdjustHandles="1" noChangeArrowheads="1" noChangeShapeType="1" noTextEdit="1"/>
                </p:cNvSpPr>
                <p:nvPr/>
              </p:nvSpPr>
              <p:spPr>
                <a:xfrm>
                  <a:off x="1076939" y="5406608"/>
                  <a:ext cx="1603099" cy="283732"/>
                </a:xfrm>
                <a:prstGeom prst="rect">
                  <a:avLst/>
                </a:prstGeom>
                <a:blipFill>
                  <a:blip r:embed="rId7"/>
                  <a:stretch>
                    <a:fillRect l="-7921" t="-22222" b="-4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D379D480-7D79-C849-BA78-F31B6F53E11D}"/>
                    </a:ext>
                  </a:extLst>
                </p:cNvPr>
                <p:cNvSpPr txBox="1"/>
                <p:nvPr/>
              </p:nvSpPr>
              <p:spPr>
                <a:xfrm>
                  <a:off x="2498872" y="5415513"/>
                  <a:ext cx="3239130" cy="283732"/>
                </a:xfrm>
                <a:prstGeom prst="rect">
                  <a:avLst/>
                </a:prstGeom>
                <a:noFill/>
              </p:spPr>
              <p:txBody>
                <a:bodyPr wrap="square" lIns="0" tIns="0" rIns="0" bIns="0" rtlCol="0">
                  <a:spAutoFit/>
                </a:bodyPr>
                <a:lstStyle/>
                <a:p>
                  <a:pPr algn="ctr"/>
                  <a:r>
                    <a:rPr lang="en-GB" sz="1400" dirty="0">
                      <a:solidFill>
                        <a:srgbClr val="0070C0"/>
                      </a:solidFill>
                    </a:rPr>
                    <a:t>Repayment of </a:t>
                  </a:r>
                  <a14:m>
                    <m:oMath xmlns:m="http://schemas.openxmlformats.org/officeDocument/2006/math">
                      <m:sSub>
                        <m:sSubPr>
                          <m:ctrlPr>
                            <a:rPr lang="en-GB" sz="1400" i="1" smtClean="0">
                              <a:solidFill>
                                <a:srgbClr val="0070C0"/>
                              </a:solidFill>
                              <a:latin typeface="Cambria Math" panose="02040503050406030204" pitchFamily="18" charset="0"/>
                            </a:rPr>
                          </m:ctrlPr>
                        </m:sSubPr>
                        <m:e>
                          <m:r>
                            <a:rPr lang="en-GB" sz="1400" b="0" i="1" smtClean="0">
                              <a:solidFill>
                                <a:srgbClr val="0070C0"/>
                              </a:solidFill>
                              <a:latin typeface="Cambria Math" panose="02040503050406030204" pitchFamily="18" charset="0"/>
                            </a:rPr>
                            <m:t>𝐹</m:t>
                          </m:r>
                        </m:e>
                        <m:sub>
                          <m:r>
                            <a:rPr lang="en-GB" sz="1400" b="0" i="1" smtClean="0">
                              <a:solidFill>
                                <a:srgbClr val="0070C0"/>
                              </a:solidFill>
                              <a:latin typeface="Cambria Math" panose="02040503050406030204" pitchFamily="18" charset="0"/>
                            </a:rPr>
                            <m:t>𝑙𝑜𝑤</m:t>
                          </m:r>
                        </m:sub>
                      </m:sSub>
                    </m:oMath>
                  </a14:m>
                  <a:endParaRPr lang="en-GB" sz="1200" dirty="0">
                    <a:solidFill>
                      <a:srgbClr val="0070C0"/>
                    </a:solidFill>
                    <a:latin typeface="Times New Roman" panose="02020603050405020304" pitchFamily="18" charset="0"/>
                    <a:cs typeface="Times New Roman" panose="02020603050405020304" pitchFamily="18" charset="0"/>
                  </a:endParaRPr>
                </a:p>
              </p:txBody>
            </p:sp>
          </mc:Choice>
          <mc:Fallback xmlns="">
            <p:sp>
              <p:nvSpPr>
                <p:cNvPr id="75" name="TextBox 74">
                  <a:extLst>
                    <a:ext uri="{FF2B5EF4-FFF2-40B4-BE49-F238E27FC236}">
                      <a16:creationId xmlns:a16="http://schemas.microsoft.com/office/drawing/2014/main" id="{1F1107E2-A941-403F-A8E7-2A5CBD07726D}"/>
                    </a:ext>
                  </a:extLst>
                </p:cNvPr>
                <p:cNvSpPr txBox="1">
                  <a:spLocks noRot="1" noChangeAspect="1" noMove="1" noResize="1" noEditPoints="1" noAdjustHandles="1" noChangeArrowheads="1" noChangeShapeType="1" noTextEdit="1"/>
                </p:cNvSpPr>
                <p:nvPr/>
              </p:nvSpPr>
              <p:spPr>
                <a:xfrm>
                  <a:off x="2498872" y="5415513"/>
                  <a:ext cx="3239130" cy="283732"/>
                </a:xfrm>
                <a:prstGeom prst="rect">
                  <a:avLst/>
                </a:prstGeom>
                <a:blipFill>
                  <a:blip r:embed="rId8"/>
                  <a:stretch>
                    <a:fillRect t="-28571" b="-5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B79147E1-76EA-C040-BAC5-2A9E9469D7C4}"/>
                    </a:ext>
                  </a:extLst>
                </p:cNvPr>
                <p:cNvSpPr txBox="1"/>
                <p:nvPr/>
              </p:nvSpPr>
              <p:spPr>
                <a:xfrm>
                  <a:off x="1046593" y="5805676"/>
                  <a:ext cx="3587247" cy="306785"/>
                </a:xfrm>
                <a:prstGeom prst="rect">
                  <a:avLst/>
                </a:prstGeom>
                <a:noFill/>
              </p:spPr>
              <p:txBody>
                <a:bodyPr wrap="square" lIns="0" tIns="0" rIns="0" bIns="0" rtlCol="0">
                  <a:spAutoFit/>
                </a:bodyPr>
                <a:lstStyle/>
                <a:p>
                  <a:pPr algn="ctr"/>
                  <a:r>
                    <a:rPr lang="en-GB" sz="1400" dirty="0">
                      <a:solidFill>
                        <a:srgbClr val="7030A0"/>
                      </a:solidFill>
                    </a:rPr>
                    <a:t>Default </a:t>
                  </a:r>
                  <a14:m>
                    <m:oMath xmlns:m="http://schemas.openxmlformats.org/officeDocument/2006/math">
                      <m:r>
                        <a:rPr lang="en-GB" sz="1400" b="0" i="1" smtClean="0">
                          <a:solidFill>
                            <a:srgbClr val="7030A0"/>
                          </a:solidFill>
                          <a:latin typeface="Cambria Math" panose="02040503050406030204" pitchFamily="18" charset="0"/>
                        </a:rPr>
                        <m:t>𝑧</m:t>
                      </m:r>
                      <m:r>
                        <a:rPr lang="en-GB" sz="1400" b="0" i="1" smtClean="0">
                          <a:solidFill>
                            <a:srgbClr val="7030A0"/>
                          </a:solidFill>
                          <a:latin typeface="Cambria Math" panose="02040503050406030204" pitchFamily="18" charset="0"/>
                        </a:rPr>
                        <m:t>&lt;</m:t>
                      </m:r>
                      <m:sSub>
                        <m:sSubPr>
                          <m:ctrlPr>
                            <a:rPr lang="en-GB" sz="1400" i="1" smtClean="0">
                              <a:solidFill>
                                <a:srgbClr val="7030A0"/>
                              </a:solidFill>
                              <a:latin typeface="Cambria Math" panose="02040503050406030204" pitchFamily="18" charset="0"/>
                            </a:rPr>
                          </m:ctrlPr>
                        </m:sSubPr>
                        <m:e>
                          <m:r>
                            <a:rPr lang="en-GB" sz="1400" b="0" i="1" smtClean="0">
                              <a:solidFill>
                                <a:srgbClr val="7030A0"/>
                              </a:solidFill>
                              <a:latin typeface="Cambria Math" panose="02040503050406030204" pitchFamily="18" charset="0"/>
                            </a:rPr>
                            <m:t>𝐹</m:t>
                          </m:r>
                        </m:e>
                        <m:sub>
                          <m:r>
                            <a:rPr lang="en-GB" sz="1400" b="0" i="1" smtClean="0">
                              <a:solidFill>
                                <a:srgbClr val="7030A0"/>
                              </a:solidFill>
                              <a:latin typeface="Cambria Math" panose="02040503050406030204" pitchFamily="18" charset="0"/>
                            </a:rPr>
                            <m:t>h𝑖𝑔h</m:t>
                          </m:r>
                        </m:sub>
                      </m:sSub>
                    </m:oMath>
                  </a14:m>
                  <a:endParaRPr lang="en-GB" sz="1600" dirty="0">
                    <a:solidFill>
                      <a:srgbClr val="7030A0"/>
                    </a:solidFill>
                  </a:endParaRPr>
                </a:p>
              </p:txBody>
            </p:sp>
          </mc:Choice>
          <mc:Fallback xmlns="">
            <p:sp>
              <p:nvSpPr>
                <p:cNvPr id="76" name="TextBox 75">
                  <a:extLst>
                    <a:ext uri="{FF2B5EF4-FFF2-40B4-BE49-F238E27FC236}">
                      <a16:creationId xmlns:a16="http://schemas.microsoft.com/office/drawing/2014/main" id="{AEEAEDFC-CEF5-4B92-BEED-51E9438DC698}"/>
                    </a:ext>
                  </a:extLst>
                </p:cNvPr>
                <p:cNvSpPr txBox="1">
                  <a:spLocks noRot="1" noChangeAspect="1" noMove="1" noResize="1" noEditPoints="1" noAdjustHandles="1" noChangeArrowheads="1" noChangeShapeType="1" noTextEdit="1"/>
                </p:cNvSpPr>
                <p:nvPr/>
              </p:nvSpPr>
              <p:spPr>
                <a:xfrm>
                  <a:off x="1046593" y="5805676"/>
                  <a:ext cx="3587247" cy="306785"/>
                </a:xfrm>
                <a:prstGeom prst="rect">
                  <a:avLst/>
                </a:prstGeom>
                <a:blipFill>
                  <a:blip r:embed="rId9"/>
                  <a:stretch>
                    <a:fillRect t="-20000" b="-3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649CBEFD-D716-F841-A0A5-DEC3F17BD408}"/>
                    </a:ext>
                  </a:extLst>
                </p:cNvPr>
                <p:cNvSpPr txBox="1"/>
                <p:nvPr/>
              </p:nvSpPr>
              <p:spPr>
                <a:xfrm>
                  <a:off x="4229605" y="5823590"/>
                  <a:ext cx="1935002" cy="590515"/>
                </a:xfrm>
                <a:prstGeom prst="rect">
                  <a:avLst/>
                </a:prstGeom>
                <a:noFill/>
              </p:spPr>
              <p:txBody>
                <a:bodyPr wrap="square" lIns="0" tIns="0" rIns="0" bIns="0" rtlCol="0">
                  <a:spAutoFit/>
                </a:bodyPr>
                <a:lstStyle/>
                <a:p>
                  <a:pPr algn="ctr"/>
                  <a:r>
                    <a:rPr lang="en-GB" sz="1400" dirty="0">
                      <a:solidFill>
                        <a:srgbClr val="7030A0"/>
                      </a:solidFill>
                    </a:rPr>
                    <a:t>Repayment </a:t>
                  </a:r>
                  <a:br>
                    <a:rPr lang="en-GB" sz="1400" dirty="0">
                      <a:solidFill>
                        <a:srgbClr val="7030A0"/>
                      </a:solidFill>
                    </a:rPr>
                  </a:br>
                  <a:r>
                    <a:rPr lang="en-GB" sz="1400" dirty="0">
                      <a:solidFill>
                        <a:srgbClr val="7030A0"/>
                      </a:solidFill>
                    </a:rPr>
                    <a:t>of </a:t>
                  </a:r>
                  <a14:m>
                    <m:oMath xmlns:m="http://schemas.openxmlformats.org/officeDocument/2006/math">
                      <m:sSub>
                        <m:sSubPr>
                          <m:ctrlPr>
                            <a:rPr lang="en-GB" sz="1400" i="1" smtClean="0">
                              <a:solidFill>
                                <a:srgbClr val="7030A0"/>
                              </a:solidFill>
                              <a:latin typeface="Cambria Math" panose="02040503050406030204" pitchFamily="18" charset="0"/>
                            </a:rPr>
                          </m:ctrlPr>
                        </m:sSubPr>
                        <m:e>
                          <m:r>
                            <a:rPr lang="en-GB" sz="1400" b="0" i="1" smtClean="0">
                              <a:solidFill>
                                <a:srgbClr val="7030A0"/>
                              </a:solidFill>
                              <a:latin typeface="Cambria Math" panose="02040503050406030204" pitchFamily="18" charset="0"/>
                            </a:rPr>
                            <m:t>𝐹</m:t>
                          </m:r>
                        </m:e>
                        <m:sub>
                          <m:r>
                            <a:rPr lang="en-GB" sz="1400" b="0" i="1" smtClean="0">
                              <a:solidFill>
                                <a:srgbClr val="7030A0"/>
                              </a:solidFill>
                              <a:latin typeface="Cambria Math" panose="02040503050406030204" pitchFamily="18" charset="0"/>
                            </a:rPr>
                            <m:t>h𝑖𝑔h</m:t>
                          </m:r>
                        </m:sub>
                      </m:sSub>
                    </m:oMath>
                  </a14:m>
                  <a:endParaRPr lang="en-GB" sz="1600" dirty="0">
                    <a:solidFill>
                      <a:srgbClr val="7030A0"/>
                    </a:solidFill>
                    <a:latin typeface="Times New Roman" panose="02020603050405020304" pitchFamily="18" charset="0"/>
                    <a:cs typeface="Times New Roman" panose="02020603050405020304" pitchFamily="18" charset="0"/>
                  </a:endParaRPr>
                </a:p>
              </p:txBody>
            </p:sp>
          </mc:Choice>
          <mc:Fallback xmlns="">
            <p:sp>
              <p:nvSpPr>
                <p:cNvPr id="77" name="TextBox 76">
                  <a:extLst>
                    <a:ext uri="{FF2B5EF4-FFF2-40B4-BE49-F238E27FC236}">
                      <a16:creationId xmlns:a16="http://schemas.microsoft.com/office/drawing/2014/main" id="{E0CFD190-1572-4FAE-B368-EE4B2CC18C19}"/>
                    </a:ext>
                  </a:extLst>
                </p:cNvPr>
                <p:cNvSpPr txBox="1">
                  <a:spLocks noRot="1" noChangeAspect="1" noMove="1" noResize="1" noEditPoints="1" noAdjustHandles="1" noChangeArrowheads="1" noChangeShapeType="1" noTextEdit="1"/>
                </p:cNvSpPr>
                <p:nvPr/>
              </p:nvSpPr>
              <p:spPr>
                <a:xfrm>
                  <a:off x="4229605" y="5823590"/>
                  <a:ext cx="1935002" cy="590515"/>
                </a:xfrm>
                <a:prstGeom prst="rect">
                  <a:avLst/>
                </a:prstGeom>
                <a:blipFill>
                  <a:blip r:embed="rId10"/>
                  <a:stretch>
                    <a:fillRect t="-12162" b="-20270"/>
                  </a:stretch>
                </a:blipFill>
              </p:spPr>
              <p:txBody>
                <a:bodyPr/>
                <a:lstStyle/>
                <a:p>
                  <a:r>
                    <a:rPr lang="en-US">
                      <a:noFill/>
                    </a:rPr>
                    <a:t> </a:t>
                  </a:r>
                </a:p>
              </p:txBody>
            </p:sp>
          </mc:Fallback>
        </mc:AlternateContent>
      </p:grpSp>
      <p:grpSp>
        <p:nvGrpSpPr>
          <p:cNvPr id="36" name="Group 35">
            <a:extLst>
              <a:ext uri="{FF2B5EF4-FFF2-40B4-BE49-F238E27FC236}">
                <a16:creationId xmlns:a16="http://schemas.microsoft.com/office/drawing/2014/main" id="{124122CB-DCBF-7344-8FFD-08DC35DD9C88}"/>
              </a:ext>
            </a:extLst>
          </p:cNvPr>
          <p:cNvGrpSpPr/>
          <p:nvPr/>
        </p:nvGrpSpPr>
        <p:grpSpPr>
          <a:xfrm>
            <a:off x="6892239" y="1537716"/>
            <a:ext cx="5011717" cy="4463562"/>
            <a:chOff x="6039832" y="1439764"/>
            <a:chExt cx="5011717" cy="4463562"/>
          </a:xfrm>
        </p:grpSpPr>
        <p:sp>
          <p:nvSpPr>
            <p:cNvPr id="37" name="TextBox 36">
              <a:extLst>
                <a:ext uri="{FF2B5EF4-FFF2-40B4-BE49-F238E27FC236}">
                  <a16:creationId xmlns:a16="http://schemas.microsoft.com/office/drawing/2014/main" id="{AC05D48D-3784-7B42-80D6-4A52CDF2AE10}"/>
                </a:ext>
              </a:extLst>
            </p:cNvPr>
            <p:cNvSpPr txBox="1"/>
            <p:nvPr/>
          </p:nvSpPr>
          <p:spPr>
            <a:xfrm>
              <a:off x="7016107" y="1439764"/>
              <a:ext cx="1221115" cy="646331"/>
            </a:xfrm>
            <a:prstGeom prst="rect">
              <a:avLst/>
            </a:prstGeom>
            <a:noFill/>
          </p:spPr>
          <p:txBody>
            <a:bodyPr wrap="square" rtlCol="0">
              <a:spAutoFit/>
            </a:bodyPr>
            <a:lstStyle/>
            <a:p>
              <a:pPr algn="ctr"/>
              <a:r>
                <a:rPr lang="en-GB" dirty="0">
                  <a:solidFill>
                    <a:schemeClr val="accent2"/>
                  </a:solidFill>
                  <a:latin typeface="+mj-lt"/>
                  <a:cs typeface="Times New Roman" panose="02020603050405020304" pitchFamily="18" charset="0"/>
                </a:rPr>
                <a:t>With frictions</a:t>
              </a: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B965666A-B78B-D045-BCBB-32ED0728A365}"/>
                    </a:ext>
                  </a:extLst>
                </p:cNvPr>
                <p:cNvSpPr txBox="1"/>
                <p:nvPr/>
              </p:nvSpPr>
              <p:spPr>
                <a:xfrm>
                  <a:off x="8048464" y="1764804"/>
                  <a:ext cx="1197980" cy="3252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i="1" dirty="0" smtClean="0">
                            <a:solidFill>
                              <a:srgbClr val="7030A0"/>
                            </a:solidFill>
                            <a:latin typeface="Cambria Math" panose="02040503050406030204" pitchFamily="18" charset="0"/>
                            <a:cs typeface="Times New Roman" panose="02020603050405020304" pitchFamily="18" charset="0"/>
                          </a:rPr>
                          <m:t>1</m:t>
                        </m:r>
                        <m:r>
                          <a:rPr lang="en-GB" sz="1400" b="0" i="1" smtClean="0">
                            <a:solidFill>
                              <a:srgbClr val="7030A0"/>
                            </a:solidFill>
                            <a:latin typeface="Cambria Math" panose="02040503050406030204" pitchFamily="18" charset="0"/>
                            <a:cs typeface="Times New Roman" panose="02020603050405020304" pitchFamily="18" charset="0"/>
                          </a:rPr>
                          <m:t>+</m:t>
                        </m:r>
                        <m:sSub>
                          <m:sSubPr>
                            <m:ctrlPr>
                              <a:rPr lang="en-GB" sz="1400" b="0" i="1" smtClean="0">
                                <a:solidFill>
                                  <a:srgbClr val="7030A0"/>
                                </a:solidFill>
                                <a:latin typeface="Cambria Math" panose="02040503050406030204" pitchFamily="18" charset="0"/>
                                <a:cs typeface="Times New Roman" panose="02020603050405020304" pitchFamily="18" charset="0"/>
                              </a:rPr>
                            </m:ctrlPr>
                          </m:sSubPr>
                          <m:e>
                            <m:r>
                              <a:rPr lang="en-GB" sz="1400" b="0" i="1" smtClean="0">
                                <a:solidFill>
                                  <a:srgbClr val="7030A0"/>
                                </a:solidFill>
                                <a:latin typeface="Cambria Math" panose="02040503050406030204" pitchFamily="18" charset="0"/>
                                <a:cs typeface="Times New Roman" panose="02020603050405020304" pitchFamily="18" charset="0"/>
                              </a:rPr>
                              <m:t>𝑖</m:t>
                            </m:r>
                          </m:e>
                          <m:sub>
                            <m:r>
                              <a:rPr lang="en-GB" sz="1400" b="0" i="1" smtClean="0">
                                <a:solidFill>
                                  <a:srgbClr val="7030A0"/>
                                </a:solidFill>
                                <a:latin typeface="Cambria Math" panose="02040503050406030204" pitchFamily="18" charset="0"/>
                                <a:cs typeface="Times New Roman" panose="02020603050405020304" pitchFamily="18" charset="0"/>
                              </a:rPr>
                              <m:t>h𝑖𝑔h</m:t>
                            </m:r>
                          </m:sub>
                        </m:sSub>
                      </m:oMath>
                    </m:oMathPara>
                  </a14:m>
                  <a:endParaRPr lang="en-GB" sz="1400" dirty="0">
                    <a:solidFill>
                      <a:srgbClr val="7030A0"/>
                    </a:solidFill>
                    <a:latin typeface="Times New Roman" panose="02020603050405020304" pitchFamily="18" charset="0"/>
                    <a:cs typeface="Times New Roman" panose="02020603050405020304" pitchFamily="18" charset="0"/>
                  </a:endParaRPr>
                </a:p>
              </p:txBody>
            </p:sp>
          </mc:Choice>
          <mc:Fallback xmlns="">
            <p:sp>
              <p:nvSpPr>
                <p:cNvPr id="125" name="TextBox 124">
                  <a:extLst>
                    <a:ext uri="{FF2B5EF4-FFF2-40B4-BE49-F238E27FC236}">
                      <a16:creationId xmlns:a16="http://schemas.microsoft.com/office/drawing/2014/main" id="{6177B29D-49E9-4D2B-9CC5-1B6BBD62269B}"/>
                    </a:ext>
                  </a:extLst>
                </p:cNvPr>
                <p:cNvSpPr txBox="1">
                  <a:spLocks noRot="1" noChangeAspect="1" noMove="1" noResize="1" noEditPoints="1" noAdjustHandles="1" noChangeArrowheads="1" noChangeShapeType="1" noTextEdit="1"/>
                </p:cNvSpPr>
                <p:nvPr/>
              </p:nvSpPr>
              <p:spPr>
                <a:xfrm>
                  <a:off x="8048464" y="1764804"/>
                  <a:ext cx="1197980" cy="325282"/>
                </a:xfrm>
                <a:prstGeom prst="rect">
                  <a:avLst/>
                </a:prstGeom>
                <a:blipFill>
                  <a:blip r:embed="rId11"/>
                  <a:stretch>
                    <a:fillRect/>
                  </a:stretch>
                </a:blipFill>
              </p:spPr>
              <p:txBody>
                <a:bodyPr/>
                <a:lstStyle/>
                <a:p>
                  <a:r>
                    <a:rPr lang="en-US">
                      <a:noFill/>
                    </a:rPr>
                    <a:t> </a:t>
                  </a:r>
                </a:p>
              </p:txBody>
            </p:sp>
          </mc:Fallback>
        </mc:AlternateContent>
        <p:cxnSp>
          <p:nvCxnSpPr>
            <p:cNvPr id="39" name="Straight Arrow Connector 38">
              <a:extLst>
                <a:ext uri="{FF2B5EF4-FFF2-40B4-BE49-F238E27FC236}">
                  <a16:creationId xmlns:a16="http://schemas.microsoft.com/office/drawing/2014/main" id="{490B107B-1BF9-A048-B85E-C34F43E99381}"/>
                </a:ext>
              </a:extLst>
            </p:cNvPr>
            <p:cNvCxnSpPr>
              <a:cxnSpLocks/>
            </p:cNvCxnSpPr>
            <p:nvPr/>
          </p:nvCxnSpPr>
          <p:spPr>
            <a:xfrm flipV="1">
              <a:off x="6647669" y="1522488"/>
              <a:ext cx="0" cy="370736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CD8F92BA-35FD-5241-8AA6-2701C78E7982}"/>
                </a:ext>
              </a:extLst>
            </p:cNvPr>
            <p:cNvCxnSpPr>
              <a:cxnSpLocks/>
            </p:cNvCxnSpPr>
            <p:nvPr/>
          </p:nvCxnSpPr>
          <p:spPr>
            <a:xfrm>
              <a:off x="6647669" y="5229852"/>
              <a:ext cx="3999571" cy="534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601F707D-1113-5943-B564-A6198AEC1747}"/>
                    </a:ext>
                  </a:extLst>
                </p:cNvPr>
                <p:cNvSpPr txBox="1"/>
                <p:nvPr/>
              </p:nvSpPr>
              <p:spPr>
                <a:xfrm>
                  <a:off x="6279846" y="1459436"/>
                  <a:ext cx="2973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Times New Roman" panose="02020603050405020304" pitchFamily="18" charset="0"/>
                          </a:rPr>
                          <m:t>𝐹</m:t>
                        </m:r>
                      </m:oMath>
                    </m:oMathPara>
                  </a14:m>
                  <a:endParaRPr lang="en-GB" sz="1400" i="1" dirty="0">
                    <a:latin typeface="Times New Roman" panose="02020603050405020304" pitchFamily="18" charset="0"/>
                    <a:cs typeface="Times New Roman" panose="02020603050405020304" pitchFamily="18" charset="0"/>
                  </a:endParaRPr>
                </a:p>
              </p:txBody>
            </p:sp>
          </mc:Choice>
          <mc:Fallback xmlns="">
            <p:sp>
              <p:nvSpPr>
                <p:cNvPr id="81" name="TextBox 80">
                  <a:extLst>
                    <a:ext uri="{FF2B5EF4-FFF2-40B4-BE49-F238E27FC236}">
                      <a16:creationId xmlns:a16="http://schemas.microsoft.com/office/drawing/2014/main" id="{8F5F3D4D-A69D-4109-99AD-F811FFDAE02C}"/>
                    </a:ext>
                  </a:extLst>
                </p:cNvPr>
                <p:cNvSpPr txBox="1">
                  <a:spLocks noRot="1" noChangeAspect="1" noMove="1" noResize="1" noEditPoints="1" noAdjustHandles="1" noChangeArrowheads="1" noChangeShapeType="1" noTextEdit="1"/>
                </p:cNvSpPr>
                <p:nvPr/>
              </p:nvSpPr>
              <p:spPr>
                <a:xfrm>
                  <a:off x="6279846" y="1459436"/>
                  <a:ext cx="297330" cy="369332"/>
                </a:xfrm>
                <a:prstGeom prst="rect">
                  <a:avLst/>
                </a:prstGeom>
                <a:blipFill>
                  <a:blip r:embed="rId12"/>
                  <a:stretch>
                    <a:fillRect/>
                  </a:stretch>
                </a:blipFill>
              </p:spPr>
              <p:txBody>
                <a:bodyPr/>
                <a:lstStyle/>
                <a:p>
                  <a:r>
                    <a:rPr lang="en-US">
                      <a:noFill/>
                    </a:rPr>
                    <a:t> </a:t>
                  </a:r>
                </a:p>
              </p:txBody>
            </p:sp>
          </mc:Fallback>
        </mc:AlternateContent>
        <p:sp>
          <p:nvSpPr>
            <p:cNvPr id="42" name="TextBox 41">
              <a:extLst>
                <a:ext uri="{FF2B5EF4-FFF2-40B4-BE49-F238E27FC236}">
                  <a16:creationId xmlns:a16="http://schemas.microsoft.com/office/drawing/2014/main" id="{77DB6270-D064-D24A-9F21-DF4CDE06D513}"/>
                </a:ext>
              </a:extLst>
            </p:cNvPr>
            <p:cNvSpPr txBox="1"/>
            <p:nvPr/>
          </p:nvSpPr>
          <p:spPr>
            <a:xfrm>
              <a:off x="10258247" y="4808637"/>
              <a:ext cx="297330" cy="369332"/>
            </a:xfrm>
            <a:prstGeom prst="rect">
              <a:avLst/>
            </a:prstGeom>
            <a:noFill/>
          </p:spPr>
          <p:txBody>
            <a:bodyPr wrap="square" rtlCol="0">
              <a:spAutoFit/>
            </a:bodyPr>
            <a:lstStyle/>
            <a:p>
              <a:r>
                <a:rPr lang="en-GB" i="1" dirty="0">
                  <a:latin typeface="Cambria Math" panose="02040503050406030204" pitchFamily="18" charset="0"/>
                  <a:ea typeface="Cambria Math" panose="02040503050406030204" pitchFamily="18" charset="0"/>
                  <a:cs typeface="Times New Roman" panose="02020603050405020304" pitchFamily="18" charset="0"/>
                </a:rPr>
                <a:t>q</a:t>
              </a:r>
            </a:p>
          </p:txBody>
        </p:sp>
        <p:sp>
          <p:nvSpPr>
            <p:cNvPr id="43" name="TextBox 42">
              <a:extLst>
                <a:ext uri="{FF2B5EF4-FFF2-40B4-BE49-F238E27FC236}">
                  <a16:creationId xmlns:a16="http://schemas.microsoft.com/office/drawing/2014/main" id="{3F64D80F-B2F3-1144-A2CA-36A3322E7B35}"/>
                </a:ext>
              </a:extLst>
            </p:cNvPr>
            <p:cNvSpPr txBox="1"/>
            <p:nvPr/>
          </p:nvSpPr>
          <p:spPr>
            <a:xfrm>
              <a:off x="9628846" y="5256995"/>
              <a:ext cx="1279071" cy="646331"/>
            </a:xfrm>
            <a:prstGeom prst="rect">
              <a:avLst/>
            </a:prstGeom>
            <a:noFill/>
          </p:spPr>
          <p:txBody>
            <a:bodyPr wrap="square" rtlCol="0">
              <a:spAutoFit/>
            </a:bodyPr>
            <a:lstStyle/>
            <a:p>
              <a:r>
                <a:rPr lang="en-GB" dirty="0">
                  <a:latin typeface="+mj-lt"/>
                  <a:cs typeface="Times New Roman" panose="02020603050405020304" pitchFamily="18" charset="0"/>
                </a:rPr>
                <a:t>Borrowing</a:t>
              </a:r>
            </a:p>
            <a:p>
              <a:r>
                <a:rPr lang="en-GB" dirty="0">
                  <a:latin typeface="+mj-lt"/>
                  <a:cs typeface="Times New Roman" panose="02020603050405020304" pitchFamily="18" charset="0"/>
                </a:rPr>
                <a:t>at </a:t>
              </a:r>
              <a:r>
                <a:rPr lang="en-GB" i="1" dirty="0">
                  <a:latin typeface="+mj-lt"/>
                  <a:cs typeface="Times New Roman" panose="02020603050405020304" pitchFamily="18" charset="0"/>
                </a:rPr>
                <a:t>t </a:t>
              </a:r>
              <a:r>
                <a:rPr lang="en-GB" dirty="0">
                  <a:latin typeface="+mj-lt"/>
                  <a:cs typeface="Times New Roman" panose="02020603050405020304" pitchFamily="18" charset="0"/>
                </a:rPr>
                <a:t>= 1</a:t>
              </a:r>
              <a:endParaRPr lang="en-GB" sz="1200" dirty="0">
                <a:latin typeface="+mj-lt"/>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05F3281E-3401-D443-A57D-843AD5F6BDB2}"/>
                </a:ext>
              </a:extLst>
            </p:cNvPr>
            <p:cNvCxnSpPr>
              <a:cxnSpLocks/>
            </p:cNvCxnSpPr>
            <p:nvPr/>
          </p:nvCxnSpPr>
          <p:spPr>
            <a:xfrm>
              <a:off x="6672872" y="4331967"/>
              <a:ext cx="1280160" cy="0"/>
            </a:xfrm>
            <a:prstGeom prst="line">
              <a:avLst/>
            </a:prstGeom>
            <a:ln w="9525">
              <a:solidFill>
                <a:schemeClr val="accent1"/>
              </a:solidFill>
              <a:prstDash val="dash"/>
            </a:ln>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12847D4D-66E4-D94E-A68C-55B0AF19F07A}"/>
                </a:ext>
              </a:extLst>
            </p:cNvPr>
            <p:cNvCxnSpPr>
              <a:cxnSpLocks/>
            </p:cNvCxnSpPr>
            <p:nvPr/>
          </p:nvCxnSpPr>
          <p:spPr>
            <a:xfrm>
              <a:off x="6634354" y="2529000"/>
              <a:ext cx="1280160" cy="0"/>
            </a:xfrm>
            <a:prstGeom prst="line">
              <a:avLst/>
            </a:prstGeom>
            <a:ln w="9525">
              <a:solidFill>
                <a:srgbClr val="7030A0"/>
              </a:solidFill>
              <a:prstDash val="dash"/>
            </a:ln>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20B4D51D-373F-3243-8747-28AE0DA857C5}"/>
                </a:ext>
              </a:extLst>
            </p:cNvPr>
            <p:cNvCxnSpPr>
              <a:cxnSpLocks/>
            </p:cNvCxnSpPr>
            <p:nvPr/>
          </p:nvCxnSpPr>
          <p:spPr>
            <a:xfrm flipV="1">
              <a:off x="7932096" y="2079601"/>
              <a:ext cx="0" cy="3161999"/>
            </a:xfrm>
            <a:prstGeom prst="line">
              <a:avLst/>
            </a:prstGeom>
            <a:ln w="19050">
              <a:solidFill>
                <a:schemeClr val="accent1"/>
              </a:solidFill>
              <a:prstDash val="solid"/>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FDEA7215-BF0A-B84B-9647-77DA705796D6}"/>
                </a:ext>
              </a:extLst>
            </p:cNvPr>
            <p:cNvCxnSpPr>
              <a:cxnSpLocks/>
            </p:cNvCxnSpPr>
            <p:nvPr/>
          </p:nvCxnSpPr>
          <p:spPr>
            <a:xfrm flipV="1">
              <a:off x="6647669" y="3560874"/>
              <a:ext cx="2359448" cy="1674320"/>
            </a:xfrm>
            <a:prstGeom prst="line">
              <a:avLst/>
            </a:prstGeom>
            <a:ln w="28575">
              <a:solidFill>
                <a:schemeClr val="accent1"/>
              </a:solidFill>
              <a:prstDash val="sysDot"/>
            </a:ln>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9EF59968-3BA8-CD42-AC27-C36AD7ADD481}"/>
                </a:ext>
              </a:extLst>
            </p:cNvPr>
            <p:cNvCxnSpPr>
              <a:cxnSpLocks/>
            </p:cNvCxnSpPr>
            <p:nvPr/>
          </p:nvCxnSpPr>
          <p:spPr>
            <a:xfrm flipV="1">
              <a:off x="6654795" y="1443656"/>
              <a:ext cx="1793684" cy="3799490"/>
            </a:xfrm>
            <a:prstGeom prst="line">
              <a:avLst/>
            </a:prstGeom>
            <a:ln w="28575">
              <a:solidFill>
                <a:srgbClr val="7030A0"/>
              </a:solidFill>
              <a:prstDash val="sysDot"/>
            </a:ln>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8864997B-7912-8448-BBA8-20C946D120D2}"/>
                </a:ext>
              </a:extLst>
            </p:cNvPr>
            <p:cNvCxnSpPr>
              <a:cxnSpLocks/>
              <a:endCxn id="58" idx="2"/>
            </p:cNvCxnSpPr>
            <p:nvPr/>
          </p:nvCxnSpPr>
          <p:spPr>
            <a:xfrm flipV="1">
              <a:off x="8448479" y="3429000"/>
              <a:ext cx="0" cy="1806192"/>
            </a:xfrm>
            <a:prstGeom prst="line">
              <a:avLst/>
            </a:prstGeom>
            <a:ln w="3175">
              <a:solidFill>
                <a:schemeClr val="accent2"/>
              </a:solidFill>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047C6880-AC87-1D4F-9A32-1A40810C4F0B}"/>
                    </a:ext>
                  </a:extLst>
                </p:cNvPr>
                <p:cNvSpPr txBox="1"/>
                <p:nvPr/>
              </p:nvSpPr>
              <p:spPr>
                <a:xfrm>
                  <a:off x="6039832" y="3244334"/>
                  <a:ext cx="69379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accent2"/>
                            </a:solidFill>
                            <a:latin typeface="Cambria Math" panose="02040503050406030204" pitchFamily="18" charset="0"/>
                            <a:cs typeface="Times New Roman" panose="02020603050405020304" pitchFamily="18" charset="0"/>
                          </a:rPr>
                          <m:t>1/2</m:t>
                        </m:r>
                      </m:oMath>
                    </m:oMathPara>
                  </a14:m>
                  <a:endParaRPr lang="en-GB" sz="1600" dirty="0">
                    <a:solidFill>
                      <a:schemeClr val="accent2"/>
                    </a:solidFill>
                    <a:latin typeface="Times New Roman" panose="02020603050405020304" pitchFamily="18" charset="0"/>
                    <a:cs typeface="Times New Roman" panose="02020603050405020304" pitchFamily="18" charset="0"/>
                  </a:endParaRPr>
                </a:p>
              </p:txBody>
            </p:sp>
          </mc:Choice>
          <mc:Fallback xmlns="">
            <p:sp>
              <p:nvSpPr>
                <p:cNvPr id="112" name="TextBox 111">
                  <a:extLst>
                    <a:ext uri="{FF2B5EF4-FFF2-40B4-BE49-F238E27FC236}">
                      <a16:creationId xmlns:a16="http://schemas.microsoft.com/office/drawing/2014/main" id="{D2447431-B3AE-4D4C-90ED-25247103B5DB}"/>
                    </a:ext>
                  </a:extLst>
                </p:cNvPr>
                <p:cNvSpPr txBox="1">
                  <a:spLocks noRot="1" noChangeAspect="1" noMove="1" noResize="1" noEditPoints="1" noAdjustHandles="1" noChangeArrowheads="1" noChangeShapeType="1" noTextEdit="1"/>
                </p:cNvSpPr>
                <p:nvPr/>
              </p:nvSpPr>
              <p:spPr>
                <a:xfrm>
                  <a:off x="6039832" y="3244334"/>
                  <a:ext cx="693794" cy="369332"/>
                </a:xfrm>
                <a:prstGeom prst="rect">
                  <a:avLst/>
                </a:prstGeom>
                <a:blipFill>
                  <a:blip r:embed="rId13"/>
                  <a:stretch>
                    <a:fillRect b="-9677"/>
                  </a:stretch>
                </a:blipFill>
              </p:spPr>
              <p:txBody>
                <a:bodyPr/>
                <a:lstStyle/>
                <a:p>
                  <a:r>
                    <a:rPr lang="en-US">
                      <a:noFill/>
                    </a:rPr>
                    <a:t> </a:t>
                  </a:r>
                </a:p>
              </p:txBody>
            </p:sp>
          </mc:Fallback>
        </mc:AlternateContent>
        <p:sp>
          <p:nvSpPr>
            <p:cNvPr id="51" name="TextBox 50">
              <a:extLst>
                <a:ext uri="{FF2B5EF4-FFF2-40B4-BE49-F238E27FC236}">
                  <a16:creationId xmlns:a16="http://schemas.microsoft.com/office/drawing/2014/main" id="{960477FC-ED9E-E14B-9979-F5DB4757B82C}"/>
                </a:ext>
              </a:extLst>
            </p:cNvPr>
            <p:cNvSpPr txBox="1"/>
            <p:nvPr/>
          </p:nvSpPr>
          <p:spPr>
            <a:xfrm>
              <a:off x="8214630" y="5268178"/>
              <a:ext cx="581370" cy="369332"/>
            </a:xfrm>
            <a:prstGeom prst="rect">
              <a:avLst/>
            </a:prstGeom>
            <a:noFill/>
          </p:spPr>
          <p:txBody>
            <a:bodyPr wrap="square" rtlCol="0">
              <a:spAutoFit/>
            </a:bodyPr>
            <a:lstStyle/>
            <a:p>
              <a:r>
                <a:rPr lang="en-GB" dirty="0">
                  <a:solidFill>
                    <a:schemeClr val="accent2"/>
                  </a:solidFill>
                  <a:latin typeface="Cambria Math" panose="02040503050406030204" pitchFamily="18" charset="0"/>
                  <a:ea typeface="Cambria Math" panose="02040503050406030204" pitchFamily="18" charset="0"/>
                  <a:cs typeface="Times New Roman" panose="02020603050405020304" pitchFamily="18" charset="0"/>
                </a:rPr>
                <a:t>1/4</a:t>
              </a:r>
              <a:endParaRPr lang="en-GB" sz="1400" dirty="0">
                <a:solidFill>
                  <a:schemeClr val="accent2"/>
                </a:solidFill>
                <a:latin typeface="Cambria Math" panose="02040503050406030204" pitchFamily="18" charset="0"/>
                <a:ea typeface="Cambria Math" panose="02040503050406030204" pitchFamily="18" charset="0"/>
                <a:cs typeface="Times New Roman" panose="02020603050405020304" pitchFamily="18" charset="0"/>
              </a:endParaRPr>
            </a:p>
          </p:txBody>
        </p:sp>
        <p:cxnSp>
          <p:nvCxnSpPr>
            <p:cNvPr id="52" name="Straight Connector 51">
              <a:extLst>
                <a:ext uri="{FF2B5EF4-FFF2-40B4-BE49-F238E27FC236}">
                  <a16:creationId xmlns:a16="http://schemas.microsoft.com/office/drawing/2014/main" id="{5EC9DE03-196B-704E-87B5-1BCCE1F02AED}"/>
                </a:ext>
              </a:extLst>
            </p:cNvPr>
            <p:cNvCxnSpPr/>
            <p:nvPr/>
          </p:nvCxnSpPr>
          <p:spPr>
            <a:xfrm>
              <a:off x="8301000" y="1750287"/>
              <a:ext cx="0" cy="36576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BCBBB33-BAC8-2443-8C2E-3A20EB83740C}"/>
                </a:ext>
              </a:extLst>
            </p:cNvPr>
            <p:cNvCxnSpPr>
              <a:cxnSpLocks/>
            </p:cNvCxnSpPr>
            <p:nvPr/>
          </p:nvCxnSpPr>
          <p:spPr>
            <a:xfrm>
              <a:off x="8118120" y="2112875"/>
              <a:ext cx="18288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C237100-F41A-624B-924B-13CFB48FDB04}"/>
                </a:ext>
              </a:extLst>
            </p:cNvPr>
            <p:cNvCxnSpPr>
              <a:cxnSpLocks/>
            </p:cNvCxnSpPr>
            <p:nvPr/>
          </p:nvCxnSpPr>
          <p:spPr>
            <a:xfrm>
              <a:off x="7998032" y="4059000"/>
              <a:ext cx="0" cy="19114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0F2F4AC-75EC-4A4B-BD99-232B174EEB8E}"/>
                </a:ext>
              </a:extLst>
            </p:cNvPr>
            <p:cNvCxnSpPr>
              <a:cxnSpLocks/>
            </p:cNvCxnSpPr>
            <p:nvPr/>
          </p:nvCxnSpPr>
          <p:spPr>
            <a:xfrm>
              <a:off x="7998032" y="4059000"/>
              <a:ext cx="29553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B825392F-1AFE-2245-97F6-BE3916243CAB}"/>
                    </a:ext>
                  </a:extLst>
                </p:cNvPr>
                <p:cNvSpPr txBox="1"/>
                <p:nvPr/>
              </p:nvSpPr>
              <p:spPr>
                <a:xfrm>
                  <a:off x="7147632" y="3979934"/>
                  <a:ext cx="966463"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i="1" dirty="0">
                            <a:solidFill>
                              <a:schemeClr val="accent1"/>
                            </a:solidFill>
                            <a:latin typeface="Cambria Math" panose="02040503050406030204" pitchFamily="18" charset="0"/>
                            <a:cs typeface="Times New Roman" panose="02020603050405020304" pitchFamily="18" charset="0"/>
                          </a:rPr>
                          <m:t>1</m:t>
                        </m:r>
                        <m:r>
                          <a:rPr lang="en-GB" sz="1400" b="0" i="1" smtClean="0">
                            <a:solidFill>
                              <a:schemeClr val="accent1"/>
                            </a:solidFill>
                            <a:latin typeface="Cambria Math" panose="02040503050406030204" pitchFamily="18" charset="0"/>
                            <a:cs typeface="Times New Roman" panose="02020603050405020304" pitchFamily="18" charset="0"/>
                          </a:rPr>
                          <m:t>+</m:t>
                        </m:r>
                        <m:sSub>
                          <m:sSubPr>
                            <m:ctrlPr>
                              <a:rPr lang="en-GB" sz="1400" b="0" i="1" smtClean="0">
                                <a:solidFill>
                                  <a:schemeClr val="accent1"/>
                                </a:solidFill>
                                <a:latin typeface="Cambria Math" panose="02040503050406030204" pitchFamily="18" charset="0"/>
                                <a:cs typeface="Times New Roman" panose="02020603050405020304" pitchFamily="18" charset="0"/>
                              </a:rPr>
                            </m:ctrlPr>
                          </m:sSubPr>
                          <m:e>
                            <m:r>
                              <a:rPr lang="en-GB" sz="1400" b="0" i="1" smtClean="0">
                                <a:solidFill>
                                  <a:schemeClr val="accent1"/>
                                </a:solidFill>
                                <a:latin typeface="Cambria Math" panose="02040503050406030204" pitchFamily="18" charset="0"/>
                                <a:cs typeface="Times New Roman" panose="02020603050405020304" pitchFamily="18" charset="0"/>
                              </a:rPr>
                              <m:t>𝑖</m:t>
                            </m:r>
                          </m:e>
                          <m:sub>
                            <m:r>
                              <a:rPr lang="en-GB" sz="1400" b="0" i="1" smtClean="0">
                                <a:solidFill>
                                  <a:schemeClr val="accent1"/>
                                </a:solidFill>
                                <a:latin typeface="Cambria Math" panose="02040503050406030204" pitchFamily="18" charset="0"/>
                                <a:cs typeface="Times New Roman" panose="02020603050405020304" pitchFamily="18" charset="0"/>
                              </a:rPr>
                              <m:t>𝑙𝑜𝑤</m:t>
                            </m:r>
                          </m:sub>
                        </m:sSub>
                      </m:oMath>
                    </m:oMathPara>
                  </a14:m>
                  <a:endParaRPr lang="en-GB" sz="1400" dirty="0">
                    <a:solidFill>
                      <a:schemeClr val="accent1"/>
                    </a:solidFill>
                    <a:latin typeface="Times New Roman" panose="02020603050405020304" pitchFamily="18" charset="0"/>
                    <a:cs typeface="Times New Roman" panose="02020603050405020304" pitchFamily="18" charset="0"/>
                  </a:endParaRPr>
                </a:p>
              </p:txBody>
            </p:sp>
          </mc:Choice>
          <mc:Fallback xmlns="">
            <p:sp>
              <p:nvSpPr>
                <p:cNvPr id="124" name="TextBox 123">
                  <a:extLst>
                    <a:ext uri="{FF2B5EF4-FFF2-40B4-BE49-F238E27FC236}">
                      <a16:creationId xmlns:a16="http://schemas.microsoft.com/office/drawing/2014/main" id="{5E1EBD4A-6930-4F96-AD85-C12C4C88B9E1}"/>
                    </a:ext>
                  </a:extLst>
                </p:cNvPr>
                <p:cNvSpPr txBox="1">
                  <a:spLocks noRot="1" noChangeAspect="1" noMove="1" noResize="1" noEditPoints="1" noAdjustHandles="1" noChangeArrowheads="1" noChangeShapeType="1" noTextEdit="1"/>
                </p:cNvSpPr>
                <p:nvPr/>
              </p:nvSpPr>
              <p:spPr>
                <a:xfrm>
                  <a:off x="7147632" y="3979934"/>
                  <a:ext cx="966463" cy="307777"/>
                </a:xfrm>
                <a:prstGeom prst="rect">
                  <a:avLst/>
                </a:prstGeom>
                <a:blipFill>
                  <a:blip r:embed="rId14"/>
                  <a:stretch>
                    <a:fillRect/>
                  </a:stretch>
                </a:blipFill>
              </p:spPr>
              <p:txBody>
                <a:bodyPr/>
                <a:lstStyle/>
                <a:p>
                  <a:r>
                    <a:rPr lang="en-US">
                      <a:noFill/>
                    </a:rPr>
                    <a:t> </a:t>
                  </a:r>
                </a:p>
              </p:txBody>
            </p:sp>
          </mc:Fallback>
        </mc:AlternateContent>
        <p:sp>
          <p:nvSpPr>
            <p:cNvPr id="57" name="TextBox 56">
              <a:extLst>
                <a:ext uri="{FF2B5EF4-FFF2-40B4-BE49-F238E27FC236}">
                  <a16:creationId xmlns:a16="http://schemas.microsoft.com/office/drawing/2014/main" id="{E5B58703-6460-4B44-87DA-B63EE268C1C7}"/>
                </a:ext>
              </a:extLst>
            </p:cNvPr>
            <p:cNvSpPr txBox="1"/>
            <p:nvPr/>
          </p:nvSpPr>
          <p:spPr>
            <a:xfrm>
              <a:off x="9395777" y="2241569"/>
              <a:ext cx="1655772" cy="646331"/>
            </a:xfrm>
            <a:prstGeom prst="rect">
              <a:avLst/>
            </a:prstGeom>
            <a:noFill/>
          </p:spPr>
          <p:txBody>
            <a:bodyPr wrap="square" rtlCol="0">
              <a:spAutoFit/>
            </a:bodyPr>
            <a:lstStyle/>
            <a:p>
              <a:pPr algn="ctr"/>
              <a:r>
                <a:rPr lang="en-GB" dirty="0">
                  <a:solidFill>
                    <a:schemeClr val="accent6"/>
                  </a:solidFill>
                  <a:latin typeface="+mj-lt"/>
                  <a:cs typeface="Times New Roman" panose="02020603050405020304" pitchFamily="18" charset="0"/>
                </a:rPr>
                <a:t>Without frictions</a:t>
              </a:r>
            </a:p>
          </p:txBody>
        </p:sp>
        <p:sp>
          <p:nvSpPr>
            <p:cNvPr id="58" name="Freeform: Shape 26">
              <a:extLst>
                <a:ext uri="{FF2B5EF4-FFF2-40B4-BE49-F238E27FC236}">
                  <a16:creationId xmlns:a16="http://schemas.microsoft.com/office/drawing/2014/main" id="{CF81BC40-A113-C643-98C4-C33FF9A7891E}"/>
                </a:ext>
              </a:extLst>
            </p:cNvPr>
            <p:cNvSpPr/>
            <p:nvPr/>
          </p:nvSpPr>
          <p:spPr>
            <a:xfrm>
              <a:off x="6648395" y="1636295"/>
              <a:ext cx="1810756" cy="3597442"/>
            </a:xfrm>
            <a:custGeom>
              <a:avLst/>
              <a:gdLst>
                <a:gd name="connsiteX0" fmla="*/ 0 w 1810756"/>
                <a:gd name="connsiteY0" fmla="*/ 3597442 h 3597442"/>
                <a:gd name="connsiteX1" fmla="*/ 1281363 w 1810756"/>
                <a:gd name="connsiteY1" fmla="*/ 2707105 h 3597442"/>
                <a:gd name="connsiteX2" fmla="*/ 1810753 w 1810756"/>
                <a:gd name="connsiteY2" fmla="*/ 1792705 h 3597442"/>
                <a:gd name="connsiteX3" fmla="*/ 1275348 w 1810756"/>
                <a:gd name="connsiteY3" fmla="*/ 884321 h 3597442"/>
                <a:gd name="connsiteX4" fmla="*/ 18048 w 1810756"/>
                <a:gd name="connsiteY4" fmla="*/ 0 h 3597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0756" h="3597442">
                  <a:moveTo>
                    <a:pt x="0" y="3597442"/>
                  </a:moveTo>
                  <a:cubicBezTo>
                    <a:pt x="489785" y="3302668"/>
                    <a:pt x="979571" y="3007894"/>
                    <a:pt x="1281363" y="2707105"/>
                  </a:cubicBezTo>
                  <a:cubicBezTo>
                    <a:pt x="1583155" y="2406316"/>
                    <a:pt x="1811756" y="2096502"/>
                    <a:pt x="1810753" y="1792705"/>
                  </a:cubicBezTo>
                  <a:cubicBezTo>
                    <a:pt x="1809751" y="1488908"/>
                    <a:pt x="1574132" y="1183105"/>
                    <a:pt x="1275348" y="884321"/>
                  </a:cubicBezTo>
                  <a:cubicBezTo>
                    <a:pt x="976564" y="585537"/>
                    <a:pt x="497306" y="292768"/>
                    <a:pt x="18048" y="0"/>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dirty="0"/>
            </a:p>
          </p:txBody>
        </p:sp>
        <p:sp>
          <p:nvSpPr>
            <p:cNvPr id="59" name="Freeform: Shape 30">
              <a:extLst>
                <a:ext uri="{FF2B5EF4-FFF2-40B4-BE49-F238E27FC236}">
                  <a16:creationId xmlns:a16="http://schemas.microsoft.com/office/drawing/2014/main" id="{A855FE94-1A32-5244-A84A-C0DB5564A23D}"/>
                </a:ext>
              </a:extLst>
            </p:cNvPr>
            <p:cNvSpPr/>
            <p:nvPr/>
          </p:nvSpPr>
          <p:spPr>
            <a:xfrm>
              <a:off x="6648395" y="2532647"/>
              <a:ext cx="3176337" cy="2701090"/>
            </a:xfrm>
            <a:custGeom>
              <a:avLst/>
              <a:gdLst>
                <a:gd name="connsiteX0" fmla="*/ 0 w 3176337"/>
                <a:gd name="connsiteY0" fmla="*/ 2701090 h 2701090"/>
                <a:gd name="connsiteX1" fmla="*/ 1576137 w 3176337"/>
                <a:gd name="connsiteY1" fmla="*/ 1798721 h 2701090"/>
                <a:gd name="connsiteX2" fmla="*/ 2707105 w 3176337"/>
                <a:gd name="connsiteY2" fmla="*/ 902369 h 2701090"/>
                <a:gd name="connsiteX3" fmla="*/ 3176337 w 3176337"/>
                <a:gd name="connsiteY3" fmla="*/ 0 h 2701090"/>
              </a:gdLst>
              <a:ahLst/>
              <a:cxnLst>
                <a:cxn ang="0">
                  <a:pos x="connsiteX0" y="connsiteY0"/>
                </a:cxn>
                <a:cxn ang="0">
                  <a:pos x="connsiteX1" y="connsiteY1"/>
                </a:cxn>
                <a:cxn ang="0">
                  <a:pos x="connsiteX2" y="connsiteY2"/>
                </a:cxn>
                <a:cxn ang="0">
                  <a:pos x="connsiteX3" y="connsiteY3"/>
                </a:cxn>
              </a:cxnLst>
              <a:rect l="l" t="t" r="r" b="b"/>
              <a:pathLst>
                <a:path w="3176337" h="2701090">
                  <a:moveTo>
                    <a:pt x="0" y="2701090"/>
                  </a:moveTo>
                  <a:cubicBezTo>
                    <a:pt x="562476" y="2399799"/>
                    <a:pt x="1124953" y="2098508"/>
                    <a:pt x="1576137" y="1798721"/>
                  </a:cubicBezTo>
                  <a:cubicBezTo>
                    <a:pt x="2027321" y="1498934"/>
                    <a:pt x="2440405" y="1202156"/>
                    <a:pt x="2707105" y="902369"/>
                  </a:cubicBezTo>
                  <a:cubicBezTo>
                    <a:pt x="2973805" y="602582"/>
                    <a:pt x="3075071" y="301291"/>
                    <a:pt x="3176337" y="0"/>
                  </a:cubicBez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dirty="0"/>
            </a:p>
          </p:txBody>
        </p:sp>
        <p:cxnSp>
          <p:nvCxnSpPr>
            <p:cNvPr id="60" name="Straight Connector 59">
              <a:extLst>
                <a:ext uri="{FF2B5EF4-FFF2-40B4-BE49-F238E27FC236}">
                  <a16:creationId xmlns:a16="http://schemas.microsoft.com/office/drawing/2014/main" id="{5C01A22D-296F-E341-8938-864169F328A2}"/>
                </a:ext>
              </a:extLst>
            </p:cNvPr>
            <p:cNvCxnSpPr>
              <a:cxnSpLocks/>
            </p:cNvCxnSpPr>
            <p:nvPr/>
          </p:nvCxnSpPr>
          <p:spPr>
            <a:xfrm>
              <a:off x="6684702" y="3429000"/>
              <a:ext cx="1763777" cy="0"/>
            </a:xfrm>
            <a:prstGeom prst="line">
              <a:avLst/>
            </a:prstGeom>
            <a:ln w="3175">
              <a:solidFill>
                <a:schemeClr val="accent2"/>
              </a:solidFill>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459D0AB9-DFEC-1C43-8740-0A9BEA64BF3C}"/>
                    </a:ext>
                  </a:extLst>
                </p:cNvPr>
                <p:cNvSpPr txBox="1"/>
                <p:nvPr/>
              </p:nvSpPr>
              <p:spPr>
                <a:xfrm>
                  <a:off x="7667354" y="5236332"/>
                  <a:ext cx="58137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1"/>
                            </a:solidFill>
                            <a:latin typeface="Cambria Math" panose="02040503050406030204" pitchFamily="18" charset="0"/>
                            <a:ea typeface="Cambria Math" panose="02040503050406030204" pitchFamily="18" charset="0"/>
                            <a:cs typeface="Times New Roman" panose="02020603050405020304" pitchFamily="18" charset="0"/>
                          </a:rPr>
                          <m:t>𝑞</m:t>
                        </m:r>
                        <m:r>
                          <a:rPr lang="en-US" b="0" i="1" smtClean="0">
                            <a:solidFill>
                              <a:schemeClr val="accent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GB" dirty="0">
                    <a:solidFill>
                      <a:schemeClr val="accent1"/>
                    </a:solidFill>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73" name="TextBox 72">
                  <a:extLst>
                    <a:ext uri="{FF2B5EF4-FFF2-40B4-BE49-F238E27FC236}">
                      <a16:creationId xmlns:a16="http://schemas.microsoft.com/office/drawing/2014/main" id="{63853FA5-9EAA-3949-B40F-BCF154A05F7F}"/>
                    </a:ext>
                  </a:extLst>
                </p:cNvPr>
                <p:cNvSpPr txBox="1">
                  <a:spLocks noRot="1" noChangeAspect="1" noMove="1" noResize="1" noEditPoints="1" noAdjustHandles="1" noChangeArrowheads="1" noChangeShapeType="1" noTextEdit="1"/>
                </p:cNvSpPr>
                <p:nvPr/>
              </p:nvSpPr>
              <p:spPr>
                <a:xfrm>
                  <a:off x="7667354" y="5236332"/>
                  <a:ext cx="581370" cy="369332"/>
                </a:xfrm>
                <a:prstGeom prst="rect">
                  <a:avLst/>
                </a:prstGeom>
                <a:blipFill>
                  <a:blip r:embed="rId15"/>
                  <a:stretch>
                    <a:fillRect b="-13333"/>
                  </a:stretch>
                </a:blipFill>
              </p:spPr>
              <p:txBody>
                <a:bodyPr/>
                <a:lstStyle/>
                <a:p>
                  <a:r>
                    <a:rPr lang="en-US">
                      <a:noFill/>
                    </a:rPr>
                    <a:t> </a:t>
                  </a:r>
                </a:p>
              </p:txBody>
            </p:sp>
          </mc:Fallback>
        </mc:AlternateContent>
      </p:grpSp>
    </p:spTree>
    <p:extLst>
      <p:ext uri="{BB962C8B-B14F-4D97-AF65-F5344CB8AC3E}">
        <p14:creationId xmlns:p14="http://schemas.microsoft.com/office/powerpoint/2010/main" val="262900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516E54-FE5B-BC44-A072-570470971A1B}"/>
              </a:ext>
            </a:extLst>
          </p:cNvPr>
          <p:cNvSpPr>
            <a:spLocks noGrp="1"/>
          </p:cNvSpPr>
          <p:nvPr>
            <p:ph type="title"/>
          </p:nvPr>
        </p:nvSpPr>
        <p:spPr/>
        <p:txBody>
          <a:bodyPr/>
          <a:lstStyle/>
          <a:p>
            <a:r>
              <a:rPr lang="en-US" dirty="0"/>
              <a:t>The solvency of sovereigns and the IMF</a:t>
            </a:r>
          </a:p>
        </p:txBody>
      </p:sp>
      <p:sp>
        <p:nvSpPr>
          <p:cNvPr id="3" name="Content Placeholder 2">
            <a:extLst>
              <a:ext uri="{FF2B5EF4-FFF2-40B4-BE49-F238E27FC236}">
                <a16:creationId xmlns:a16="http://schemas.microsoft.com/office/drawing/2014/main" id="{6F0E4352-3B54-EC47-A057-CA87B0AF4A6E}"/>
              </a:ext>
            </a:extLst>
          </p:cNvPr>
          <p:cNvSpPr>
            <a:spLocks noGrp="1"/>
          </p:cNvSpPr>
          <p:nvPr>
            <p:ph idx="1"/>
          </p:nvPr>
        </p:nvSpPr>
        <p:spPr>
          <a:xfrm>
            <a:off x="838200" y="1354667"/>
            <a:ext cx="10515600" cy="4822296"/>
          </a:xfrm>
        </p:spPr>
        <p:txBody>
          <a:bodyPr anchor="t">
            <a:noAutofit/>
          </a:bodyPr>
          <a:lstStyle/>
          <a:p>
            <a:pPr marL="342900" indent="-342900"/>
            <a:r>
              <a:rPr lang="en-US" sz="2400" dirty="0"/>
              <a:t>Solvency is hard to ascertain for countries since it depends on fiscal surpluses and commitment of politicians to pay their debts.</a:t>
            </a:r>
          </a:p>
          <a:p>
            <a:pPr marL="342900" indent="-342900"/>
            <a:r>
              <a:rPr lang="en-US" sz="2400" dirty="0"/>
              <a:t>Countries are therefore prone to liquidity crises as hard to ascertain where curve is, or what is causing rise in interest rates.</a:t>
            </a:r>
          </a:p>
          <a:p>
            <a:pPr marL="342900" indent="-342900"/>
            <a:r>
              <a:rPr lang="en-US" sz="2400" dirty="0"/>
              <a:t>A small negative shock can push a country to insolvency if it was already close to the peak and thus justifying charging a higher interest rate</a:t>
            </a:r>
          </a:p>
          <a:p>
            <a:pPr marL="342900" indent="-342900"/>
            <a:r>
              <a:rPr lang="en-US" sz="2400" dirty="0"/>
              <a:t>But also shifts in market sentiments or beliefs can move the economy to high-interest rate equilibrium, thus raising the default probability</a:t>
            </a:r>
          </a:p>
          <a:p>
            <a:pPr marL="342900" indent="-342900">
              <a:buFont typeface="Arial" panose="020B0604020202020204" pitchFamily="34" charset="0"/>
              <a:buChar char="•"/>
            </a:pPr>
            <a:r>
              <a:rPr lang="en-GB" sz="2400" dirty="0"/>
              <a:t>Sovereign default comes with great social costs</a:t>
            </a:r>
          </a:p>
          <a:p>
            <a:pPr marL="342900" indent="-342900">
              <a:buFont typeface="Arial" panose="020B0604020202020204" pitchFamily="34" charset="0"/>
              <a:buChar char="•"/>
            </a:pPr>
            <a:r>
              <a:rPr lang="en-US" sz="2400" dirty="0"/>
              <a:t>A commitment from a foreign institution like the IMF to lend at a fixed rate can be enough to eliminate the crisis and remain on the good equilibrium</a:t>
            </a:r>
          </a:p>
        </p:txBody>
      </p:sp>
    </p:spTree>
    <p:extLst>
      <p:ext uri="{BB962C8B-B14F-4D97-AF65-F5344CB8AC3E}">
        <p14:creationId xmlns:p14="http://schemas.microsoft.com/office/powerpoint/2010/main" val="205698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B161118-C465-44C1-98C3-78D0D3B612C2}"/>
              </a:ext>
            </a:extLst>
          </p:cNvPr>
          <p:cNvSpPr>
            <a:spLocks noGrp="1"/>
          </p:cNvSpPr>
          <p:nvPr>
            <p:ph type="title"/>
          </p:nvPr>
        </p:nvSpPr>
        <p:spPr>
          <a:xfrm>
            <a:off x="1179226" y="826680"/>
            <a:ext cx="9833548" cy="1325563"/>
          </a:xfrm>
        </p:spPr>
        <p:txBody>
          <a:bodyPr>
            <a:normAutofit/>
          </a:bodyPr>
          <a:lstStyle/>
          <a:p>
            <a:pPr algn="ctr"/>
            <a:r>
              <a:rPr lang="en-GB" sz="4000" dirty="0">
                <a:solidFill>
                  <a:srgbClr val="FFFFFF"/>
                </a:solidFill>
              </a:rPr>
              <a:t>The Greek sovereign debt crisis</a:t>
            </a:r>
          </a:p>
        </p:txBody>
      </p:sp>
      <p:graphicFrame>
        <p:nvGraphicFramePr>
          <p:cNvPr id="9" name="Content Placeholder 3">
            <a:extLst>
              <a:ext uri="{FF2B5EF4-FFF2-40B4-BE49-F238E27FC236}">
                <a16:creationId xmlns:a16="http://schemas.microsoft.com/office/drawing/2014/main" id="{34B7C540-2031-2647-916B-21D5B51C6967}"/>
              </a:ext>
            </a:extLst>
          </p:cNvPr>
          <p:cNvGraphicFramePr>
            <a:graphicFrameLocks/>
          </p:cNvGraphicFramePr>
          <p:nvPr>
            <p:extLst>
              <p:ext uri="{D42A27DB-BD31-4B8C-83A1-F6EECF244321}">
                <p14:modId xmlns:p14="http://schemas.microsoft.com/office/powerpoint/2010/main" val="622449996"/>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287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B54CBD1-87B4-0040-BB43-26D6AE0FA8C9}"/>
              </a:ext>
            </a:extLst>
          </p:cNvPr>
          <p:cNvSpPr>
            <a:spLocks noGrp="1"/>
          </p:cNvSpPr>
          <p:nvPr>
            <p:ph type="title"/>
          </p:nvPr>
        </p:nvSpPr>
        <p:spPr>
          <a:xfrm>
            <a:off x="838199" y="7316"/>
            <a:ext cx="10515600" cy="1325563"/>
          </a:xfrm>
        </p:spPr>
        <p:txBody>
          <a:bodyPr>
            <a:normAutofit/>
          </a:bodyPr>
          <a:lstStyle/>
          <a:p>
            <a:pPr algn="ctr"/>
            <a:r>
              <a:rPr lang="en-GB" sz="3200" dirty="0"/>
              <a:t>The perceived insolvency probability of Greek sovereign bonds </a:t>
            </a:r>
          </a:p>
        </p:txBody>
      </p:sp>
      <p:pic>
        <p:nvPicPr>
          <p:cNvPr id="3" name="Picture 2">
            <a:extLst>
              <a:ext uri="{FF2B5EF4-FFF2-40B4-BE49-F238E27FC236}">
                <a16:creationId xmlns:a16="http://schemas.microsoft.com/office/drawing/2014/main" id="{069562B3-7537-6644-B763-8968061806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6466" y="953355"/>
            <a:ext cx="8429978" cy="5493305"/>
          </a:xfrm>
          <a:prstGeom prst="rect">
            <a:avLst/>
          </a:prstGeom>
        </p:spPr>
      </p:pic>
    </p:spTree>
    <p:extLst>
      <p:ext uri="{BB962C8B-B14F-4D97-AF65-F5344CB8AC3E}">
        <p14:creationId xmlns:p14="http://schemas.microsoft.com/office/powerpoint/2010/main" val="4118841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959A9-C6CB-4B3F-9131-481439DD90B7}"/>
              </a:ext>
            </a:extLst>
          </p:cNvPr>
          <p:cNvSpPr>
            <a:spLocks noGrp="1"/>
          </p:cNvSpPr>
          <p:nvPr>
            <p:ph type="title"/>
          </p:nvPr>
        </p:nvSpPr>
        <p:spPr>
          <a:xfrm>
            <a:off x="1382597" y="3424348"/>
            <a:ext cx="9426806" cy="1424410"/>
          </a:xfrm>
        </p:spPr>
        <p:txBody>
          <a:bodyPr vert="horz" lIns="91440" tIns="45720" rIns="91440" bIns="45720" rtlCol="0" anchor="b">
            <a:normAutofit/>
          </a:bodyPr>
          <a:lstStyle/>
          <a:p>
            <a:pPr algn="ctr"/>
            <a:r>
              <a:rPr lang="en-US" sz="4600" dirty="0">
                <a:solidFill>
                  <a:srgbClr val="1B1B1B"/>
                </a:solidFill>
              </a:rPr>
              <a:t>Solvency versus Liquidity</a:t>
            </a:r>
          </a:p>
        </p:txBody>
      </p:sp>
      <p:sp>
        <p:nvSpPr>
          <p:cNvPr id="3" name="Subtitle 2">
            <a:extLst>
              <a:ext uri="{FF2B5EF4-FFF2-40B4-BE49-F238E27FC236}">
                <a16:creationId xmlns:a16="http://schemas.microsoft.com/office/drawing/2014/main" id="{0B191526-1482-4233-9DA1-918932AA7BF3}"/>
              </a:ext>
            </a:extLst>
          </p:cNvPr>
          <p:cNvSpPr>
            <a:spLocks noGrp="1"/>
          </p:cNvSpPr>
          <p:nvPr>
            <p:ph type="body" idx="1"/>
          </p:nvPr>
        </p:nvSpPr>
        <p:spPr>
          <a:xfrm>
            <a:off x="1382597" y="5121033"/>
            <a:ext cx="9426806" cy="564199"/>
          </a:xfrm>
        </p:spPr>
        <p:txBody>
          <a:bodyPr vert="horz" lIns="91440" tIns="45720" rIns="91440" bIns="45720" rtlCol="0">
            <a:normAutofit/>
          </a:bodyPr>
          <a:lstStyle/>
          <a:p>
            <a:pPr algn="ctr"/>
            <a:r>
              <a:rPr lang="en-US" sz="2200" dirty="0">
                <a:solidFill>
                  <a:srgbClr val="1B1B1B"/>
                </a:solidFill>
              </a:rPr>
              <a:t>Section 5</a:t>
            </a:r>
          </a:p>
        </p:txBody>
      </p:sp>
      <p:sp>
        <p:nvSpPr>
          <p:cNvPr id="37" name="Oval 36">
            <a:extLst>
              <a:ext uri="{FF2B5EF4-FFF2-40B4-BE49-F238E27FC236}">
                <a16:creationId xmlns:a16="http://schemas.microsoft.com/office/drawing/2014/main" id="{FBC3EAFD-A275-4F9B-8F62-72B6678F35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8526" y="933319"/>
            <a:ext cx="2463430" cy="24860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06E64A6D-2B9F-4AAD-AB42-A61BAF01AC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92" y="1268361"/>
            <a:ext cx="1956816" cy="1953058"/>
          </a:xfrm>
          <a:prstGeom prst="ellipse">
            <a:avLst/>
          </a:prstGeom>
          <a:solidFill>
            <a:srgbClr val="FFFFFF"/>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CCED07F-6076-40AA-8843-601273DF96D6}"/>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t="16664" b="11086"/>
          <a:stretch/>
        </p:blipFill>
        <p:spPr>
          <a:xfrm>
            <a:off x="5181600" y="1330490"/>
            <a:ext cx="1828800" cy="1828800"/>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solidFill>
            <a:srgbClr val="FFFFFF">
              <a:shade val="85000"/>
            </a:srgbClr>
          </a:solidFill>
          <a:effectLst>
            <a:softEdge rad="0"/>
          </a:effectLst>
          <a:scene3d>
            <a:camera prst="orthographicFront">
              <a:rot lat="0" lon="0" rev="360000"/>
            </a:camera>
            <a:lightRig rig="twoPt" dir="t">
              <a:rot lat="0" lon="0" rev="7200000"/>
            </a:lightRig>
          </a:scene3d>
          <a:sp3d contourW="12700">
            <a:bevelT w="25400" h="19050"/>
            <a:contourClr>
              <a:srgbClr val="969696"/>
            </a:contourClr>
          </a:sp3d>
        </p:spPr>
      </p:pic>
      <p:pic>
        <p:nvPicPr>
          <p:cNvPr id="41" name="Picture 40">
            <a:extLst>
              <a:ext uri="{FF2B5EF4-FFF2-40B4-BE49-F238E27FC236}">
                <a16:creationId xmlns:a16="http://schemas.microsoft.com/office/drawing/2014/main" id="{C51881DD-AD85-41BE-8A49-C2FB45800E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rcRect l="33525" t="5243" r="33525" b="36180"/>
          <a:stretch>
            <a:fillRect/>
          </a:stretch>
        </p:blipFill>
        <p:spPr>
          <a:xfrm>
            <a:off x="4860081" y="896194"/>
            <a:ext cx="2560320" cy="2560320"/>
          </a:xfrm>
          <a:custGeom>
            <a:avLst/>
            <a:gdLst>
              <a:gd name="connsiteX0" fmla="*/ 2008598 w 4017196"/>
              <a:gd name="connsiteY0" fmla="*/ 0 h 4017196"/>
              <a:gd name="connsiteX1" fmla="*/ 4017196 w 4017196"/>
              <a:gd name="connsiteY1" fmla="*/ 2008598 h 4017196"/>
              <a:gd name="connsiteX2" fmla="*/ 2008598 w 4017196"/>
              <a:gd name="connsiteY2" fmla="*/ 4017196 h 4017196"/>
              <a:gd name="connsiteX3" fmla="*/ 0 w 4017196"/>
              <a:gd name="connsiteY3" fmla="*/ 2008598 h 4017196"/>
              <a:gd name="connsiteX4" fmla="*/ 2008598 w 4017196"/>
              <a:gd name="connsiteY4" fmla="*/ 0 h 401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196" h="4017196">
                <a:moveTo>
                  <a:pt x="2008598" y="0"/>
                </a:moveTo>
                <a:cubicBezTo>
                  <a:pt x="3117916" y="0"/>
                  <a:pt x="4017196" y="899280"/>
                  <a:pt x="4017196" y="2008598"/>
                </a:cubicBezTo>
                <a:cubicBezTo>
                  <a:pt x="4017196" y="3117916"/>
                  <a:pt x="3117916" y="4017196"/>
                  <a:pt x="2008598" y="4017196"/>
                </a:cubicBezTo>
                <a:cubicBezTo>
                  <a:pt x="899280" y="4017196"/>
                  <a:pt x="0" y="3117916"/>
                  <a:pt x="0" y="2008598"/>
                </a:cubicBezTo>
                <a:cubicBezTo>
                  <a:pt x="0" y="899280"/>
                  <a:pt x="899280" y="0"/>
                  <a:pt x="2008598" y="0"/>
                </a:cubicBezTo>
                <a:close/>
              </a:path>
            </a:pathLst>
          </a:custGeom>
        </p:spPr>
      </p:pic>
      <p:cxnSp>
        <p:nvCxnSpPr>
          <p:cNvPr id="43" name="Straight Connector 42">
            <a:extLst>
              <a:ext uri="{FF2B5EF4-FFF2-40B4-BE49-F238E27FC236}">
                <a16:creationId xmlns:a16="http://schemas.microsoft.com/office/drawing/2014/main" id="{9AD20FE8-ED02-4CDE-83B1-A1436305C3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75960" y="4971278"/>
            <a:ext cx="640080" cy="0"/>
          </a:xfrm>
          <a:prstGeom prst="line">
            <a:avLst/>
          </a:prstGeom>
          <a:ln w="28575">
            <a:solidFill>
              <a:srgbClr val="40404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1605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B161118-C465-44C1-98C3-78D0D3B612C2}"/>
              </a:ext>
            </a:extLst>
          </p:cNvPr>
          <p:cNvSpPr>
            <a:spLocks noGrp="1"/>
          </p:cNvSpPr>
          <p:nvPr>
            <p:ph type="title"/>
          </p:nvPr>
        </p:nvSpPr>
        <p:spPr>
          <a:xfrm>
            <a:off x="1179226" y="826680"/>
            <a:ext cx="9833548" cy="1325563"/>
          </a:xfrm>
        </p:spPr>
        <p:txBody>
          <a:bodyPr>
            <a:normAutofit/>
          </a:bodyPr>
          <a:lstStyle/>
          <a:p>
            <a:pPr algn="ctr"/>
            <a:r>
              <a:rPr lang="en-GB" sz="4000" dirty="0">
                <a:solidFill>
                  <a:srgbClr val="FFFFFF"/>
                </a:solidFill>
              </a:rPr>
              <a:t>The Greek sovereign debt crisis</a:t>
            </a:r>
          </a:p>
        </p:txBody>
      </p:sp>
      <p:graphicFrame>
        <p:nvGraphicFramePr>
          <p:cNvPr id="9" name="Content Placeholder 3">
            <a:extLst>
              <a:ext uri="{FF2B5EF4-FFF2-40B4-BE49-F238E27FC236}">
                <a16:creationId xmlns:a16="http://schemas.microsoft.com/office/drawing/2014/main" id="{34B7C540-2031-2647-916B-21D5B51C6967}"/>
              </a:ext>
            </a:extLst>
          </p:cNvPr>
          <p:cNvGraphicFramePr>
            <a:graphicFrameLocks/>
          </p:cNvGraphicFramePr>
          <p:nvPr>
            <p:extLst>
              <p:ext uri="{D42A27DB-BD31-4B8C-83A1-F6EECF244321}">
                <p14:modId xmlns:p14="http://schemas.microsoft.com/office/powerpoint/2010/main" val="3918994424"/>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0169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B54CBD1-87B4-0040-BB43-26D6AE0FA8C9}"/>
              </a:ext>
            </a:extLst>
          </p:cNvPr>
          <p:cNvSpPr>
            <a:spLocks noGrp="1"/>
          </p:cNvSpPr>
          <p:nvPr>
            <p:ph type="title"/>
          </p:nvPr>
        </p:nvSpPr>
        <p:spPr>
          <a:xfrm>
            <a:off x="838199" y="7316"/>
            <a:ext cx="10515600" cy="1325563"/>
          </a:xfrm>
        </p:spPr>
        <p:txBody>
          <a:bodyPr>
            <a:normAutofit/>
          </a:bodyPr>
          <a:lstStyle/>
          <a:p>
            <a:pPr algn="ctr"/>
            <a:r>
              <a:rPr lang="en-GB" sz="3200" dirty="0"/>
              <a:t>The perceived insolvency probability of Greek sovereign bonds </a:t>
            </a:r>
          </a:p>
        </p:txBody>
      </p:sp>
      <p:pic>
        <p:nvPicPr>
          <p:cNvPr id="9" name="Picture 8">
            <a:extLst>
              <a:ext uri="{FF2B5EF4-FFF2-40B4-BE49-F238E27FC236}">
                <a16:creationId xmlns:a16="http://schemas.microsoft.com/office/drawing/2014/main" id="{54BE86A5-CC9B-5641-BAFE-05421C582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865" y="1332879"/>
            <a:ext cx="10122269" cy="5167312"/>
          </a:xfrm>
          <a:prstGeom prst="rect">
            <a:avLst/>
          </a:prstGeom>
        </p:spPr>
      </p:pic>
    </p:spTree>
    <p:extLst>
      <p:ext uri="{BB962C8B-B14F-4D97-AF65-F5344CB8AC3E}">
        <p14:creationId xmlns:p14="http://schemas.microsoft.com/office/powerpoint/2010/main" val="2847548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516E54-FE5B-BC44-A072-570470971A1B}"/>
              </a:ext>
            </a:extLst>
          </p:cNvPr>
          <p:cNvSpPr>
            <a:spLocks noGrp="1"/>
          </p:cNvSpPr>
          <p:nvPr>
            <p:ph type="title"/>
          </p:nvPr>
        </p:nvSpPr>
        <p:spPr/>
        <p:txBody>
          <a:bodyPr/>
          <a:lstStyle/>
          <a:p>
            <a:r>
              <a:rPr lang="en-US" dirty="0"/>
              <a:t>Insolvency and illiquidity in practice</a:t>
            </a:r>
          </a:p>
        </p:txBody>
      </p:sp>
      <p:sp>
        <p:nvSpPr>
          <p:cNvPr id="3" name="Content Placeholder 2">
            <a:extLst>
              <a:ext uri="{FF2B5EF4-FFF2-40B4-BE49-F238E27FC236}">
                <a16:creationId xmlns:a16="http://schemas.microsoft.com/office/drawing/2014/main" id="{6F0E4352-3B54-EC47-A057-CA87B0AF4A6E}"/>
              </a:ext>
            </a:extLst>
          </p:cNvPr>
          <p:cNvSpPr>
            <a:spLocks noGrp="1"/>
          </p:cNvSpPr>
          <p:nvPr>
            <p:ph idx="1"/>
          </p:nvPr>
        </p:nvSpPr>
        <p:spPr>
          <a:xfrm>
            <a:off x="838200" y="1690687"/>
            <a:ext cx="10515600" cy="4486275"/>
          </a:xfrm>
        </p:spPr>
        <p:txBody>
          <a:bodyPr anchor="t">
            <a:noAutofit/>
          </a:bodyPr>
          <a:lstStyle/>
          <a:p>
            <a:pPr marL="342900" indent="-342900"/>
            <a:r>
              <a:rPr lang="en-US" sz="2400" dirty="0"/>
              <a:t>At the same time, similar capital flows and spikes in interest rates happened in Italy, Portugal, and Spain. </a:t>
            </a:r>
          </a:p>
          <a:p>
            <a:pPr marL="342900" indent="-342900"/>
            <a:r>
              <a:rPr lang="en-US" sz="2400" dirty="0"/>
              <a:t>None of them defaulted on their debt and, after only a few years of public capital inflows, they were able to return to relatively lower interest rates. </a:t>
            </a:r>
          </a:p>
          <a:p>
            <a:pPr marL="342900" indent="-342900"/>
            <a:r>
              <a:rPr lang="en-US" sz="2400" dirty="0"/>
              <a:t>Were they solvent but illiquid, unlike Greece?</a:t>
            </a:r>
          </a:p>
          <a:p>
            <a:pPr marL="342900" indent="-342900"/>
            <a:r>
              <a:rPr lang="en-US" sz="2400" dirty="0"/>
              <a:t>Maybe but, at the start of 2010, in comparison to Greece, Portugal had twice as high net external debt, Italy’s GDP per capita had grown 45% less in the previous ten years, and Spain’s banks were in worse shape.</a:t>
            </a:r>
          </a:p>
          <a:p>
            <a:pPr marL="342900" indent="-342900"/>
            <a:r>
              <a:rPr lang="en-US" sz="2400" dirty="0"/>
              <a:t>The more general lesson is that in real time, distinguishing insolvency and illiquidity is an almost-impossible task.</a:t>
            </a:r>
          </a:p>
        </p:txBody>
      </p:sp>
    </p:spTree>
    <p:extLst>
      <p:ext uri="{BB962C8B-B14F-4D97-AF65-F5344CB8AC3E}">
        <p14:creationId xmlns:p14="http://schemas.microsoft.com/office/powerpoint/2010/main" val="1611275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0">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8"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BCCED07F-6076-40AA-8843-601273DF96D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360" r="3" b="11021"/>
          <a:stretch/>
        </p:blipFill>
        <p:spPr>
          <a:xfrm>
            <a:off x="7709770" y="1718691"/>
            <a:ext cx="4141760" cy="4335018"/>
          </a:xfrm>
          <a:prstGeom prst="rect">
            <a:avLst/>
          </a:prstGeom>
          <a:solidFill>
            <a:srgbClr val="FFFFFF">
              <a:shade val="85000"/>
            </a:srgbClr>
          </a:solidFill>
          <a:scene3d>
            <a:camera prst="orthographicFront">
              <a:rot lat="0" lon="0" rev="360000"/>
            </a:camera>
            <a:lightRig rig="twoPt" dir="t">
              <a:rot lat="0" lon="0" rev="7200000"/>
            </a:lightRig>
          </a:scene3d>
          <a:sp3d contourW="12700">
            <a:bevelT w="25400" h="19050"/>
            <a:contourClr>
              <a:srgbClr val="969696"/>
            </a:contourClr>
          </a:sp3d>
        </p:spPr>
      </p:pic>
      <p:sp>
        <p:nvSpPr>
          <p:cNvPr id="18" name="Title 1">
            <a:extLst>
              <a:ext uri="{FF2B5EF4-FFF2-40B4-BE49-F238E27FC236}">
                <a16:creationId xmlns:a16="http://schemas.microsoft.com/office/drawing/2014/main" id="{6B66ADFB-558A-7E4B-B608-7D7D6D3BF439}"/>
              </a:ext>
            </a:extLst>
          </p:cNvPr>
          <p:cNvSpPr>
            <a:spLocks noGrp="1"/>
          </p:cNvSpPr>
          <p:nvPr>
            <p:ph type="title"/>
          </p:nvPr>
        </p:nvSpPr>
        <p:spPr>
          <a:xfrm>
            <a:off x="884230" y="417384"/>
            <a:ext cx="4805996" cy="1297115"/>
          </a:xfrm>
        </p:spPr>
        <p:txBody>
          <a:bodyPr vert="horz" lIns="91440" tIns="45720" rIns="91440" bIns="45720" rtlCol="0" anchor="t">
            <a:normAutofit/>
          </a:bodyPr>
          <a:lstStyle/>
          <a:p>
            <a:r>
              <a:rPr lang="en-US" sz="4100" kern="1200" dirty="0">
                <a:solidFill>
                  <a:schemeClr val="accent1"/>
                </a:solidFill>
                <a:latin typeface="+mj-lt"/>
                <a:ea typeface="+mj-ea"/>
                <a:cs typeface="+mj-cs"/>
              </a:rPr>
              <a:t>Summary</a:t>
            </a:r>
          </a:p>
        </p:txBody>
      </p:sp>
      <p:sp>
        <p:nvSpPr>
          <p:cNvPr id="19" name="Subtitle 2">
            <a:extLst>
              <a:ext uri="{FF2B5EF4-FFF2-40B4-BE49-F238E27FC236}">
                <a16:creationId xmlns:a16="http://schemas.microsoft.com/office/drawing/2014/main" id="{2E6E8499-4C40-1645-8610-37BB61771713}"/>
              </a:ext>
            </a:extLst>
          </p:cNvPr>
          <p:cNvSpPr txBox="1">
            <a:spLocks/>
          </p:cNvSpPr>
          <p:nvPr/>
        </p:nvSpPr>
        <p:spPr>
          <a:xfrm>
            <a:off x="410818" y="1298713"/>
            <a:ext cx="5685182" cy="577794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en-US" sz="2000" dirty="0">
                <a:solidFill>
                  <a:srgbClr val="000000"/>
                </a:solidFill>
              </a:rPr>
              <a:t>With perfect and complete markets, there is a single interest rate which is relevant to determine solvency</a:t>
            </a:r>
          </a:p>
          <a:p>
            <a:pPr marL="342900" indent="-342900">
              <a:buFont typeface="Arial" panose="020B0604020202020204" pitchFamily="34" charset="0"/>
              <a:buChar char="•"/>
            </a:pPr>
            <a:r>
              <a:rPr lang="en-US" sz="2000" dirty="0">
                <a:solidFill>
                  <a:srgbClr val="000000"/>
                </a:solidFill>
              </a:rPr>
              <a:t>However, with </a:t>
            </a:r>
            <a:r>
              <a:rPr lang="en-US" sz="2000" dirty="0">
                <a:solidFill>
                  <a:schemeClr val="accent3"/>
                </a:solidFill>
              </a:rPr>
              <a:t>financial frictions</a:t>
            </a:r>
            <a:r>
              <a:rPr lang="en-US" sz="2000" dirty="0">
                <a:solidFill>
                  <a:srgbClr val="000000"/>
                </a:solidFill>
              </a:rPr>
              <a:t>, there may be multiple interest rates consistent with the institution remaining solvent</a:t>
            </a:r>
          </a:p>
          <a:p>
            <a:pPr marL="342900" indent="-342900">
              <a:buFont typeface="Arial" panose="020B0604020202020204" pitchFamily="34" charset="0"/>
              <a:buChar char="•"/>
            </a:pPr>
            <a:r>
              <a:rPr lang="en-US" sz="2000" dirty="0">
                <a:solidFill>
                  <a:srgbClr val="000000"/>
                </a:solidFill>
              </a:rPr>
              <a:t>A change of beliefs, causing a move from the low to high-interest rate equilibrium, can cause a </a:t>
            </a:r>
            <a:r>
              <a:rPr lang="en-US" sz="2000" dirty="0">
                <a:solidFill>
                  <a:schemeClr val="accent3"/>
                </a:solidFill>
              </a:rPr>
              <a:t>liquidity crisis</a:t>
            </a:r>
          </a:p>
          <a:p>
            <a:pPr marL="342900" indent="-342900">
              <a:buFont typeface="Arial" panose="020B0604020202020204" pitchFamily="34" charset="0"/>
              <a:buChar char="•"/>
            </a:pPr>
            <a:r>
              <a:rPr lang="en-US" sz="2000" dirty="0">
                <a:solidFill>
                  <a:srgbClr val="000000"/>
                </a:solidFill>
              </a:rPr>
              <a:t>It is difficult to distinguish whether an institution is insolvent or just illiquid</a:t>
            </a:r>
            <a:endParaRPr lang="en-US" sz="2000" dirty="0">
              <a:solidFill>
                <a:schemeClr val="tx1"/>
              </a:solidFill>
            </a:endParaRPr>
          </a:p>
          <a:p>
            <a:pPr marL="342900" indent="-342900">
              <a:buFont typeface="Arial" panose="020B0604020202020204" pitchFamily="34" charset="0"/>
              <a:buChar char="•"/>
            </a:pPr>
            <a:r>
              <a:rPr lang="en-US" sz="2000" dirty="0">
                <a:solidFill>
                  <a:schemeClr val="tx1"/>
                </a:solidFill>
              </a:rPr>
              <a:t>Greece appeared to be illiquid and thus spurring the IMF and EU to intervene with rescue packages when it indeed does default in 2012</a:t>
            </a:r>
          </a:p>
          <a:p>
            <a:pPr marL="342900" indent="-342900">
              <a:buFont typeface="Arial" panose="020B0604020202020204" pitchFamily="34" charset="0"/>
              <a:buChar char="•"/>
            </a:pPr>
            <a:endParaRPr lang="en-US" sz="2000" dirty="0">
              <a:solidFill>
                <a:schemeClr val="tx1"/>
              </a:solidFill>
            </a:endParaRPr>
          </a:p>
        </p:txBody>
      </p:sp>
    </p:spTree>
    <p:extLst>
      <p:ext uri="{BB962C8B-B14F-4D97-AF65-F5344CB8AC3E}">
        <p14:creationId xmlns:p14="http://schemas.microsoft.com/office/powerpoint/2010/main" val="516743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534438-A5D8-405A-9F72-BD379E2CCED4}"/>
              </a:ext>
            </a:extLst>
          </p:cNvPr>
          <p:cNvSpPr>
            <a:spLocks noGrp="1"/>
          </p:cNvSpPr>
          <p:nvPr>
            <p:ph type="title"/>
          </p:nvPr>
        </p:nvSpPr>
        <p:spPr>
          <a:xfrm>
            <a:off x="1179226" y="826680"/>
            <a:ext cx="9833548" cy="1325563"/>
          </a:xfrm>
        </p:spPr>
        <p:txBody>
          <a:bodyPr>
            <a:normAutofit/>
          </a:bodyPr>
          <a:lstStyle/>
          <a:p>
            <a:pPr algn="ctr"/>
            <a:r>
              <a:rPr lang="en-GB" sz="3200" dirty="0">
                <a:solidFill>
                  <a:srgbClr val="FFFFFF"/>
                </a:solidFill>
              </a:rPr>
              <a:t>Debt and the challenging illiquidity-insolvency distinction </a:t>
            </a:r>
          </a:p>
        </p:txBody>
      </p:sp>
      <p:sp>
        <p:nvSpPr>
          <p:cNvPr id="5" name="Content Placeholder 4">
            <a:extLst>
              <a:ext uri="{FF2B5EF4-FFF2-40B4-BE49-F238E27FC236}">
                <a16:creationId xmlns:a16="http://schemas.microsoft.com/office/drawing/2014/main" id="{455352C0-52AA-DB40-8735-00A96B70B3B0}"/>
              </a:ext>
            </a:extLst>
          </p:cNvPr>
          <p:cNvSpPr>
            <a:spLocks noGrp="1"/>
          </p:cNvSpPr>
          <p:nvPr>
            <p:ph idx="1"/>
          </p:nvPr>
        </p:nvSpPr>
        <p:spPr>
          <a:xfrm>
            <a:off x="1179226" y="3092970"/>
            <a:ext cx="9833548" cy="3364274"/>
          </a:xfrm>
        </p:spPr>
        <p:txBody>
          <a:bodyPr>
            <a:noAutofit/>
          </a:bodyPr>
          <a:lstStyle/>
          <a:p>
            <a:r>
              <a:rPr lang="en-US" sz="2000" dirty="0">
                <a:solidFill>
                  <a:srgbClr val="000000"/>
                </a:solidFill>
              </a:rPr>
              <a:t>Debt contracts: allow lenders to exert some discipline on borrowers because they must be rolled over with some frequency, and they save the lender the need to collect information on the exact payoffs of the borrower beyond their ability to meet the payments.</a:t>
            </a:r>
          </a:p>
          <a:p>
            <a:r>
              <a:rPr lang="en-US" sz="2000" i="1" dirty="0">
                <a:solidFill>
                  <a:srgbClr val="000000"/>
                </a:solidFill>
              </a:rPr>
              <a:t>Solvency: whether the debtor has revenues in the present and in the future with which to repay the debt</a:t>
            </a:r>
          </a:p>
          <a:p>
            <a:r>
              <a:rPr lang="en-US" sz="2000" dirty="0">
                <a:solidFill>
                  <a:srgbClr val="000000"/>
                </a:solidFill>
              </a:rPr>
              <a:t>Modern banks: high leverage means may have negative equity and so appear insolvent, but remain economically solvent by relying on future revenues to pay for the present debts</a:t>
            </a:r>
          </a:p>
          <a:p>
            <a:r>
              <a:rPr lang="en-US" sz="2000" dirty="0">
                <a:solidFill>
                  <a:srgbClr val="000000"/>
                </a:solidFill>
              </a:rPr>
              <a:t>Sovereigns: only economic solvency is relevant as future tax and other fiscal revenues can be used to gradually pay down public debt.</a:t>
            </a:r>
          </a:p>
        </p:txBody>
      </p:sp>
    </p:spTree>
    <p:extLst>
      <p:ext uri="{BB962C8B-B14F-4D97-AF65-F5344CB8AC3E}">
        <p14:creationId xmlns:p14="http://schemas.microsoft.com/office/powerpoint/2010/main" val="1580920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42FB1-A57D-7647-8B6F-3E2B098514F5}"/>
              </a:ext>
            </a:extLst>
          </p:cNvPr>
          <p:cNvSpPr>
            <a:spLocks noGrp="1"/>
          </p:cNvSpPr>
          <p:nvPr>
            <p:ph type="title"/>
          </p:nvPr>
        </p:nvSpPr>
        <p:spPr/>
        <p:txBody>
          <a:bodyPr/>
          <a:lstStyle/>
          <a:p>
            <a:r>
              <a:rPr lang="en-US" dirty="0"/>
              <a:t>Solvency and the interest rate</a:t>
            </a:r>
          </a:p>
        </p:txBody>
      </p:sp>
      <p:sp>
        <p:nvSpPr>
          <p:cNvPr id="3" name="Content Placeholder 2">
            <a:extLst>
              <a:ext uri="{FF2B5EF4-FFF2-40B4-BE49-F238E27FC236}">
                <a16:creationId xmlns:a16="http://schemas.microsoft.com/office/drawing/2014/main" id="{6F0E4352-3B54-EC47-A057-CA87B0AF4A6E}"/>
              </a:ext>
            </a:extLst>
          </p:cNvPr>
          <p:cNvSpPr>
            <a:spLocks noGrp="1"/>
          </p:cNvSpPr>
          <p:nvPr>
            <p:ph idx="1"/>
          </p:nvPr>
        </p:nvSpPr>
        <p:spPr/>
        <p:txBody>
          <a:bodyPr>
            <a:normAutofit/>
          </a:bodyPr>
          <a:lstStyle/>
          <a:p>
            <a:pPr marL="0" indent="0">
              <a:buNone/>
            </a:pPr>
            <a:r>
              <a:rPr lang="en-US" i="1" u="sng" dirty="0"/>
              <a:t>Solvency: </a:t>
            </a:r>
            <a:r>
              <a:rPr lang="en-US" i="1" dirty="0"/>
              <a:t>whether the debtor has revenues in the present </a:t>
            </a:r>
            <a:r>
              <a:rPr lang="en-US" i="1" dirty="0">
                <a:solidFill>
                  <a:schemeClr val="accent3"/>
                </a:solidFill>
              </a:rPr>
              <a:t>and in the future</a:t>
            </a:r>
            <a:r>
              <a:rPr lang="en-US" i="1" dirty="0">
                <a:solidFill>
                  <a:schemeClr val="accent5"/>
                </a:solidFill>
              </a:rPr>
              <a:t> </a:t>
            </a:r>
            <a:r>
              <a:rPr lang="en-US" i="1" dirty="0"/>
              <a:t>with which to repay the debt</a:t>
            </a:r>
          </a:p>
          <a:p>
            <a:endParaRPr lang="en-US" dirty="0">
              <a:solidFill>
                <a:srgbClr val="000000"/>
              </a:solidFill>
            </a:endParaRPr>
          </a:p>
          <a:p>
            <a:r>
              <a:rPr lang="en-US" dirty="0">
                <a:solidFill>
                  <a:srgbClr val="000000"/>
                </a:solidFill>
              </a:rPr>
              <a:t>The interest rate used to discount future cash flows is tightly associated on evaluating solvency</a:t>
            </a:r>
          </a:p>
          <a:p>
            <a:r>
              <a:rPr lang="en-US" dirty="0">
                <a:solidFill>
                  <a:srgbClr val="000000"/>
                </a:solidFill>
              </a:rPr>
              <a:t>An economic institution with future revenues and debt will be insolvent for a high enough interest rate</a:t>
            </a:r>
          </a:p>
          <a:p>
            <a:r>
              <a:rPr lang="en-US" dirty="0">
                <a:solidFill>
                  <a:srgbClr val="000000"/>
                </a:solidFill>
              </a:rPr>
              <a:t>With perfect and complete markets, there is a single interest rate which is relevant to determine solvency</a:t>
            </a:r>
          </a:p>
        </p:txBody>
      </p:sp>
    </p:spTree>
    <p:extLst>
      <p:ext uri="{BB962C8B-B14F-4D97-AF65-F5344CB8AC3E}">
        <p14:creationId xmlns:p14="http://schemas.microsoft.com/office/powerpoint/2010/main" val="4162707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42FB1-A57D-7647-8B6F-3E2B098514F5}"/>
              </a:ext>
            </a:extLst>
          </p:cNvPr>
          <p:cNvSpPr>
            <a:spLocks noGrp="1"/>
          </p:cNvSpPr>
          <p:nvPr>
            <p:ph type="title"/>
          </p:nvPr>
        </p:nvSpPr>
        <p:spPr/>
        <p:txBody>
          <a:bodyPr/>
          <a:lstStyle/>
          <a:p>
            <a:r>
              <a:rPr lang="en-US" dirty="0"/>
              <a:t>Financial frictions and illiquidity</a:t>
            </a:r>
          </a:p>
        </p:txBody>
      </p:sp>
      <p:sp>
        <p:nvSpPr>
          <p:cNvPr id="3" name="Content Placeholder 2">
            <a:extLst>
              <a:ext uri="{FF2B5EF4-FFF2-40B4-BE49-F238E27FC236}">
                <a16:creationId xmlns:a16="http://schemas.microsoft.com/office/drawing/2014/main" id="{6F0E4352-3B54-EC47-A057-CA87B0AF4A6E}"/>
              </a:ext>
            </a:extLst>
          </p:cNvPr>
          <p:cNvSpPr>
            <a:spLocks noGrp="1"/>
          </p:cNvSpPr>
          <p:nvPr>
            <p:ph idx="1"/>
          </p:nvPr>
        </p:nvSpPr>
        <p:spPr/>
        <p:txBody>
          <a:bodyPr/>
          <a:lstStyle/>
          <a:p>
            <a:r>
              <a:rPr lang="en-US" dirty="0"/>
              <a:t>In the presence of financial frictions, there may be </a:t>
            </a:r>
            <a:r>
              <a:rPr lang="en-US" dirty="0">
                <a:solidFill>
                  <a:schemeClr val="accent3"/>
                </a:solidFill>
              </a:rPr>
              <a:t>multiple</a:t>
            </a:r>
            <a:r>
              <a:rPr lang="en-US" dirty="0"/>
              <a:t> interest rates consistent with the institution being solvent</a:t>
            </a:r>
          </a:p>
          <a:p>
            <a:r>
              <a:rPr lang="en-US" dirty="0"/>
              <a:t>For some interest rates, the institution can keep to its repayment schedule but for some others it does not have enough to pay the interest. Hence, they are </a:t>
            </a:r>
            <a:r>
              <a:rPr lang="en-US" dirty="0">
                <a:solidFill>
                  <a:schemeClr val="accent3"/>
                </a:solidFill>
              </a:rPr>
              <a:t>solvent but illiquid</a:t>
            </a:r>
          </a:p>
          <a:p>
            <a:r>
              <a:rPr lang="en-US" dirty="0"/>
              <a:t>Interest rate spikes, in spite of unchanged fundamentals, can prevent institution from being able to roll over and keep servicing their debt.</a:t>
            </a:r>
          </a:p>
          <a:p>
            <a:r>
              <a:rPr lang="en-US" dirty="0"/>
              <a:t>The key diagnosis of a crisis is being able to distinguish between an insolvent and an illiquid institution</a:t>
            </a:r>
          </a:p>
        </p:txBody>
      </p:sp>
    </p:spTree>
    <p:extLst>
      <p:ext uri="{BB962C8B-B14F-4D97-AF65-F5344CB8AC3E}">
        <p14:creationId xmlns:p14="http://schemas.microsoft.com/office/powerpoint/2010/main" val="326658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4BF34-3519-8E45-9602-09F81914D676}"/>
              </a:ext>
            </a:extLst>
          </p:cNvPr>
          <p:cNvSpPr>
            <a:spLocks noGrp="1"/>
          </p:cNvSpPr>
          <p:nvPr>
            <p:ph type="title"/>
          </p:nvPr>
        </p:nvSpPr>
        <p:spPr>
          <a:xfrm>
            <a:off x="839788" y="185530"/>
            <a:ext cx="11148693" cy="982319"/>
          </a:xfrm>
        </p:spPr>
        <p:txBody>
          <a:bodyPr>
            <a:normAutofit/>
          </a:bodyPr>
          <a:lstStyle/>
          <a:p>
            <a:r>
              <a:rPr lang="en-US" sz="4400" dirty="0"/>
              <a:t>A simple model of debt, solvency and liquidity</a:t>
            </a:r>
          </a:p>
        </p:txBody>
      </p:sp>
      <p:sp>
        <p:nvSpPr>
          <p:cNvPr id="4" name="Text Placeholder 3">
            <a:extLst>
              <a:ext uri="{FF2B5EF4-FFF2-40B4-BE49-F238E27FC236}">
                <a16:creationId xmlns:a16="http://schemas.microsoft.com/office/drawing/2014/main" id="{817DBA75-F94E-164E-9E2E-84662FD5D46B}"/>
              </a:ext>
            </a:extLst>
          </p:cNvPr>
          <p:cNvSpPr>
            <a:spLocks noGrp="1"/>
          </p:cNvSpPr>
          <p:nvPr>
            <p:ph type="body" sz="half" idx="2"/>
          </p:nvPr>
        </p:nvSpPr>
        <p:spPr>
          <a:xfrm>
            <a:off x="839788" y="1313622"/>
            <a:ext cx="4646612" cy="5124248"/>
          </a:xfrm>
        </p:spPr>
        <p:txBody>
          <a:bodyPr>
            <a:normAutofit/>
          </a:bodyPr>
          <a:lstStyle/>
          <a:p>
            <a:pPr marL="342900" indent="-342900">
              <a:buFont typeface="Arial" panose="020B0604020202020204" pitchFamily="34" charset="0"/>
              <a:buChar char="•"/>
            </a:pPr>
            <a:r>
              <a:rPr lang="en-US" sz="2400" dirty="0"/>
              <a:t>Institution needs </a:t>
            </a:r>
            <a:r>
              <a:rPr lang="en-US" sz="2400" i="1" dirty="0">
                <a:solidFill>
                  <a:schemeClr val="accent3"/>
                </a:solidFill>
              </a:rPr>
              <a:t>q</a:t>
            </a:r>
            <a:r>
              <a:rPr lang="en-US" sz="2400" dirty="0"/>
              <a:t> to finance a project with a future payoff of </a:t>
            </a:r>
            <a:r>
              <a:rPr lang="en-US" sz="2400" i="1" dirty="0"/>
              <a:t>z</a:t>
            </a:r>
          </a:p>
          <a:p>
            <a:pPr marL="342900" indent="-342900">
              <a:buFont typeface="Arial" panose="020B0604020202020204" pitchFamily="34" charset="0"/>
              <a:buChar char="•"/>
            </a:pPr>
            <a:r>
              <a:rPr lang="en-US" sz="2400" dirty="0"/>
              <a:t>The net return is then </a:t>
            </a:r>
            <a:r>
              <a:rPr lang="en-US" sz="2400" i="1" dirty="0"/>
              <a:t>z/q – 1</a:t>
            </a:r>
            <a:endParaRPr lang="en-US" sz="2400" dirty="0"/>
          </a:p>
          <a:p>
            <a:pPr marL="342900" indent="-342900">
              <a:buFont typeface="Arial" panose="020B0604020202020204" pitchFamily="34" charset="0"/>
              <a:buChar char="•"/>
            </a:pPr>
            <a:r>
              <a:rPr lang="en-US" sz="2400" dirty="0"/>
              <a:t>However, </a:t>
            </a:r>
            <a:r>
              <a:rPr lang="en-US" sz="2400" i="1" dirty="0">
                <a:solidFill>
                  <a:schemeClr val="accent3"/>
                </a:solidFill>
              </a:rPr>
              <a:t>z</a:t>
            </a:r>
            <a:r>
              <a:rPr lang="en-US" sz="2400" i="1" dirty="0"/>
              <a:t> </a:t>
            </a:r>
            <a:r>
              <a:rPr lang="en-US" sz="2400" dirty="0"/>
              <a:t>is uncertain. Take any valiue between 0 and 1.</a:t>
            </a:r>
          </a:p>
          <a:p>
            <a:pPr marL="342900" indent="-342900">
              <a:buFont typeface="Arial" panose="020B0604020202020204" pitchFamily="34" charset="0"/>
              <a:buChar char="•"/>
            </a:pPr>
            <a:r>
              <a:rPr lang="en-US" sz="2400" dirty="0"/>
              <a:t>Expected value is 1/2 and the expected return is </a:t>
            </a:r>
            <a:r>
              <a:rPr lang="en-US" sz="2400" i="1" dirty="0"/>
              <a:t>1/2q – 1 </a:t>
            </a:r>
          </a:p>
          <a:p>
            <a:pPr marL="342900" indent="-342900">
              <a:buFont typeface="Arial" panose="020B0604020202020204" pitchFamily="34" charset="0"/>
              <a:buChar char="•"/>
            </a:pPr>
            <a:endParaRPr lang="en-US" sz="2400" i="1" dirty="0"/>
          </a:p>
          <a:p>
            <a:pPr marL="342900" indent="-342900">
              <a:buFont typeface="Arial" panose="020B0604020202020204" pitchFamily="34" charset="0"/>
              <a:buChar char="•"/>
            </a:pPr>
            <a:r>
              <a:rPr lang="en-US" sz="2400" dirty="0"/>
              <a:t>With </a:t>
            </a:r>
            <a:r>
              <a:rPr lang="en-US" sz="2400" dirty="0">
                <a:solidFill>
                  <a:schemeClr val="accent3"/>
                </a:solidFill>
              </a:rPr>
              <a:t>perfect markets</a:t>
            </a:r>
            <a:r>
              <a:rPr lang="en-US" sz="2400" dirty="0"/>
              <a:t>, as long as the interest rate charged is below </a:t>
            </a:r>
            <a:r>
              <a:rPr lang="en-US" sz="2400" i="1" dirty="0"/>
              <a:t>1/2q – 1 </a:t>
            </a:r>
            <a:r>
              <a:rPr lang="en-US" sz="2400" dirty="0"/>
              <a:t>then the institution is solvent</a:t>
            </a:r>
          </a:p>
        </p:txBody>
      </p:sp>
      <p:grpSp>
        <p:nvGrpSpPr>
          <p:cNvPr id="25" name="Group 24">
            <a:extLst>
              <a:ext uri="{FF2B5EF4-FFF2-40B4-BE49-F238E27FC236}">
                <a16:creationId xmlns:a16="http://schemas.microsoft.com/office/drawing/2014/main" id="{94751A04-14F9-9941-B8C5-BF65E7B817E8}"/>
              </a:ext>
            </a:extLst>
          </p:cNvPr>
          <p:cNvGrpSpPr/>
          <p:nvPr/>
        </p:nvGrpSpPr>
        <p:grpSpPr>
          <a:xfrm>
            <a:off x="6740814" y="5129555"/>
            <a:ext cx="4611398" cy="683615"/>
            <a:chOff x="1308559" y="4898846"/>
            <a:chExt cx="4611398" cy="683615"/>
          </a:xfrm>
        </p:grpSpPr>
        <p:sp>
          <p:nvSpPr>
            <p:cNvPr id="45" name="Rectangle 44">
              <a:extLst>
                <a:ext uri="{FF2B5EF4-FFF2-40B4-BE49-F238E27FC236}">
                  <a16:creationId xmlns:a16="http://schemas.microsoft.com/office/drawing/2014/main" id="{997F755A-D7A2-B94E-B3EC-AC33A78EAEE9}"/>
                </a:ext>
              </a:extLst>
            </p:cNvPr>
            <p:cNvSpPr/>
            <p:nvPr/>
          </p:nvSpPr>
          <p:spPr>
            <a:xfrm>
              <a:off x="1602433" y="5269945"/>
              <a:ext cx="3581090" cy="30717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FFFF00"/>
                </a:highlight>
              </a:endParaRPr>
            </a:p>
          </p:txBody>
        </p:sp>
        <p:cxnSp>
          <p:nvCxnSpPr>
            <p:cNvPr id="31" name="Straight Arrow Connector 30">
              <a:extLst>
                <a:ext uri="{FF2B5EF4-FFF2-40B4-BE49-F238E27FC236}">
                  <a16:creationId xmlns:a16="http://schemas.microsoft.com/office/drawing/2014/main" id="{CB94C9C4-F1EA-5B4C-9FED-9B400E3B330F}"/>
                </a:ext>
              </a:extLst>
            </p:cNvPr>
            <p:cNvCxnSpPr>
              <a:cxnSpLocks/>
            </p:cNvCxnSpPr>
            <p:nvPr/>
          </p:nvCxnSpPr>
          <p:spPr>
            <a:xfrm flipV="1">
              <a:off x="1602441" y="5218958"/>
              <a:ext cx="4317516" cy="1295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0" name="TextBox 39">
              <a:extLst>
                <a:ext uri="{FF2B5EF4-FFF2-40B4-BE49-F238E27FC236}">
                  <a16:creationId xmlns:a16="http://schemas.microsoft.com/office/drawing/2014/main" id="{A82CFDC9-93ED-9A48-A215-29E6A635DBD8}"/>
                </a:ext>
              </a:extLst>
            </p:cNvPr>
            <p:cNvSpPr txBox="1"/>
            <p:nvPr/>
          </p:nvSpPr>
          <p:spPr>
            <a:xfrm>
              <a:off x="5090963" y="5177969"/>
              <a:ext cx="297330" cy="350553"/>
            </a:xfrm>
            <a:prstGeom prst="rect">
              <a:avLst/>
            </a:prstGeom>
            <a:noFill/>
          </p:spPr>
          <p:txBody>
            <a:bodyPr wrap="square" rtlCol="0">
              <a:spAutoFit/>
            </a:bodyPr>
            <a:lstStyle/>
            <a:p>
              <a:r>
                <a:rPr lang="en-GB" sz="2400" dirty="0">
                  <a:latin typeface="Times New Roman" panose="02020603050405020304" pitchFamily="18" charset="0"/>
                  <a:cs typeface="Times New Roman" panose="02020603050405020304" pitchFamily="18" charset="0"/>
                </a:rPr>
                <a:t>1</a:t>
              </a:r>
              <a:endParaRPr lang="en-GB"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D6823FD5-7BAB-3547-97C2-059997D89C95}"/>
                    </a:ext>
                  </a:extLst>
                </p:cNvPr>
                <p:cNvSpPr txBox="1"/>
                <p:nvPr/>
              </p:nvSpPr>
              <p:spPr>
                <a:xfrm>
                  <a:off x="5492893" y="4898846"/>
                  <a:ext cx="2973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𝑧</m:t>
                        </m:r>
                      </m:oMath>
                    </m:oMathPara>
                  </a14:m>
                  <a:endParaRPr lang="en-GB" i="1" dirty="0">
                    <a:latin typeface="Times New Roman" panose="02020603050405020304" pitchFamily="18" charset="0"/>
                    <a:cs typeface="Times New Roman" panose="02020603050405020304" pitchFamily="18" charset="0"/>
                  </a:endParaRPr>
                </a:p>
              </p:txBody>
            </p:sp>
          </mc:Choice>
          <mc:Fallback xmlns="">
            <p:sp>
              <p:nvSpPr>
                <p:cNvPr id="41" name="TextBox 40">
                  <a:extLst>
                    <a:ext uri="{FF2B5EF4-FFF2-40B4-BE49-F238E27FC236}">
                      <a16:creationId xmlns:a16="http://schemas.microsoft.com/office/drawing/2014/main" id="{D6823FD5-7BAB-3547-97C2-059997D89C95}"/>
                    </a:ext>
                  </a:extLst>
                </p:cNvPr>
                <p:cNvSpPr txBox="1">
                  <a:spLocks noRot="1" noChangeAspect="1" noMove="1" noResize="1" noEditPoints="1" noAdjustHandles="1" noChangeArrowheads="1" noChangeShapeType="1" noTextEdit="1"/>
                </p:cNvSpPr>
                <p:nvPr/>
              </p:nvSpPr>
              <p:spPr>
                <a:xfrm>
                  <a:off x="5492893" y="4898846"/>
                  <a:ext cx="297330" cy="369332"/>
                </a:xfrm>
                <a:prstGeom prst="rect">
                  <a:avLst/>
                </a:prstGeom>
                <a:blipFill>
                  <a:blip r:embed="rId2"/>
                  <a:stretch>
                    <a:fillRect/>
                  </a:stretch>
                </a:blipFill>
              </p:spPr>
              <p:txBody>
                <a:bodyPr/>
                <a:lstStyle/>
                <a:p>
                  <a:r>
                    <a:rPr lang="en-US">
                      <a:noFill/>
                    </a:rPr>
                    <a:t> </a:t>
                  </a:r>
                </a:p>
              </p:txBody>
            </p:sp>
          </mc:Fallback>
        </mc:AlternateContent>
        <p:sp>
          <p:nvSpPr>
            <p:cNvPr id="42" name="TextBox 41">
              <a:extLst>
                <a:ext uri="{FF2B5EF4-FFF2-40B4-BE49-F238E27FC236}">
                  <a16:creationId xmlns:a16="http://schemas.microsoft.com/office/drawing/2014/main" id="{5B81AEA8-802E-7D49-91BE-DC7B28B01FC1}"/>
                </a:ext>
              </a:extLst>
            </p:cNvPr>
            <p:cNvSpPr txBox="1"/>
            <p:nvPr/>
          </p:nvSpPr>
          <p:spPr>
            <a:xfrm>
              <a:off x="1308559" y="5231908"/>
              <a:ext cx="297330" cy="350553"/>
            </a:xfrm>
            <a:prstGeom prst="rect">
              <a:avLst/>
            </a:prstGeom>
            <a:noFill/>
          </p:spPr>
          <p:txBody>
            <a:bodyPr wrap="square" rtlCol="0">
              <a:spAutoFit/>
            </a:bodyPr>
            <a:lstStyle/>
            <a:p>
              <a:r>
                <a:rPr lang="en-GB" sz="2400" dirty="0">
                  <a:latin typeface="Times New Roman" panose="02020603050405020304" pitchFamily="18" charset="0"/>
                  <a:cs typeface="Times New Roman" panose="02020603050405020304" pitchFamily="18" charset="0"/>
                </a:rPr>
                <a:t>0</a:t>
              </a:r>
              <a:endParaRPr lang="en-GB"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801629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4BF34-3519-8E45-9602-09F81914D676}"/>
              </a:ext>
            </a:extLst>
          </p:cNvPr>
          <p:cNvSpPr>
            <a:spLocks noGrp="1"/>
          </p:cNvSpPr>
          <p:nvPr>
            <p:ph type="title"/>
          </p:nvPr>
        </p:nvSpPr>
        <p:spPr>
          <a:xfrm>
            <a:off x="839788" y="185530"/>
            <a:ext cx="11148693" cy="982319"/>
          </a:xfrm>
        </p:spPr>
        <p:txBody>
          <a:bodyPr>
            <a:normAutofit/>
          </a:bodyPr>
          <a:lstStyle/>
          <a:p>
            <a:r>
              <a:rPr lang="en-US" sz="4400" dirty="0"/>
              <a:t>A simple model of debt, solvency and liquidity</a:t>
            </a:r>
          </a:p>
        </p:txBody>
      </p:sp>
      <p:sp>
        <p:nvSpPr>
          <p:cNvPr id="4" name="Text Placeholder 3">
            <a:extLst>
              <a:ext uri="{FF2B5EF4-FFF2-40B4-BE49-F238E27FC236}">
                <a16:creationId xmlns:a16="http://schemas.microsoft.com/office/drawing/2014/main" id="{817DBA75-F94E-164E-9E2E-84662FD5D46B}"/>
              </a:ext>
            </a:extLst>
          </p:cNvPr>
          <p:cNvSpPr>
            <a:spLocks noGrp="1"/>
          </p:cNvSpPr>
          <p:nvPr>
            <p:ph type="body" sz="half" idx="2"/>
          </p:nvPr>
        </p:nvSpPr>
        <p:spPr>
          <a:xfrm>
            <a:off x="839788" y="1313622"/>
            <a:ext cx="4646612" cy="5124248"/>
          </a:xfrm>
        </p:spPr>
        <p:txBody>
          <a:bodyPr>
            <a:normAutofit/>
          </a:bodyPr>
          <a:lstStyle/>
          <a:p>
            <a:pPr marL="342900" indent="-342900">
              <a:buFont typeface="Arial" panose="020B0604020202020204" pitchFamily="34" charset="0"/>
              <a:buChar char="•"/>
            </a:pPr>
            <a:r>
              <a:rPr lang="en-US" sz="2400" dirty="0">
                <a:solidFill>
                  <a:schemeClr val="accent3"/>
                </a:solidFill>
              </a:rPr>
              <a:t>Debt contract</a:t>
            </a:r>
            <a:r>
              <a:rPr lang="en-US" sz="2400" dirty="0"/>
              <a:t>: creditor gives </a:t>
            </a:r>
            <a:r>
              <a:rPr lang="en-US" sz="2400" i="1" dirty="0"/>
              <a:t>q</a:t>
            </a:r>
            <a:r>
              <a:rPr lang="en-US" sz="2400" dirty="0"/>
              <a:t> today, gets </a:t>
            </a:r>
            <a:r>
              <a:rPr lang="en-US" sz="2400" i="1" dirty="0"/>
              <a:t>F</a:t>
            </a:r>
            <a:r>
              <a:rPr lang="en-US" sz="2400" dirty="0"/>
              <a:t> in the future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If </a:t>
            </a:r>
            <a:r>
              <a:rPr lang="en-US" sz="2400" i="1" dirty="0"/>
              <a:t>z </a:t>
            </a:r>
            <a:r>
              <a:rPr lang="en-US" sz="2400" dirty="0"/>
              <a:t>&gt; </a:t>
            </a:r>
            <a:r>
              <a:rPr lang="en-US" sz="2400" i="1" dirty="0"/>
              <a:t>F</a:t>
            </a:r>
            <a:r>
              <a:rPr lang="en-US" sz="2400" dirty="0"/>
              <a:t>, then repayment. Only</a:t>
            </a:r>
            <a:r>
              <a:rPr lang="en-US" sz="2400" i="1" dirty="0"/>
              <a:t> F </a:t>
            </a:r>
            <a:r>
              <a:rPr lang="en-US" sz="2400" dirty="0"/>
              <a:t>is paid and the rest is kept as profits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If </a:t>
            </a:r>
            <a:r>
              <a:rPr lang="en-US" sz="2400" i="1" dirty="0"/>
              <a:t>z &lt;</a:t>
            </a:r>
            <a:r>
              <a:rPr lang="en-US" sz="2400" dirty="0"/>
              <a:t> </a:t>
            </a:r>
            <a:r>
              <a:rPr lang="en-US" sz="2400" i="1" dirty="0"/>
              <a:t>F</a:t>
            </a:r>
            <a:r>
              <a:rPr lang="en-US" sz="2400" dirty="0"/>
              <a:t>, then default. Creditor seizes all of </a:t>
            </a:r>
            <a:r>
              <a:rPr lang="en-US" sz="2400" i="1" dirty="0"/>
              <a:t>z.</a:t>
            </a:r>
            <a:endParaRPr lang="en-US" sz="2400" dirty="0"/>
          </a:p>
        </p:txBody>
      </p:sp>
      <p:grpSp>
        <p:nvGrpSpPr>
          <p:cNvPr id="25" name="Group 24">
            <a:extLst>
              <a:ext uri="{FF2B5EF4-FFF2-40B4-BE49-F238E27FC236}">
                <a16:creationId xmlns:a16="http://schemas.microsoft.com/office/drawing/2014/main" id="{94751A04-14F9-9941-B8C5-BF65E7B817E8}"/>
              </a:ext>
            </a:extLst>
          </p:cNvPr>
          <p:cNvGrpSpPr/>
          <p:nvPr/>
        </p:nvGrpSpPr>
        <p:grpSpPr>
          <a:xfrm>
            <a:off x="5749060" y="1668669"/>
            <a:ext cx="5603152" cy="4414153"/>
            <a:chOff x="316805" y="1437960"/>
            <a:chExt cx="5603152" cy="4414153"/>
          </a:xfrm>
        </p:grpSpPr>
        <p:cxnSp>
          <p:nvCxnSpPr>
            <p:cNvPr id="26" name="Straight Arrow Connector 25">
              <a:extLst>
                <a:ext uri="{FF2B5EF4-FFF2-40B4-BE49-F238E27FC236}">
                  <a16:creationId xmlns:a16="http://schemas.microsoft.com/office/drawing/2014/main" id="{0D719E1D-391D-424B-A67D-64F9CD21DDDE}"/>
                </a:ext>
              </a:extLst>
            </p:cNvPr>
            <p:cNvCxnSpPr>
              <a:cxnSpLocks/>
            </p:cNvCxnSpPr>
            <p:nvPr/>
          </p:nvCxnSpPr>
          <p:spPr>
            <a:xfrm flipV="1">
              <a:off x="1602442" y="1524544"/>
              <a:ext cx="0" cy="370736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30DD63D3-604D-6242-8B44-9B5670B40563}"/>
                </a:ext>
              </a:extLst>
            </p:cNvPr>
            <p:cNvCxnSpPr>
              <a:cxnSpLocks/>
            </p:cNvCxnSpPr>
            <p:nvPr/>
          </p:nvCxnSpPr>
          <p:spPr>
            <a:xfrm flipV="1">
              <a:off x="1609050" y="1643488"/>
              <a:ext cx="3578604" cy="3534481"/>
            </a:xfrm>
            <a:prstGeom prst="line">
              <a:avLst/>
            </a:prstGeom>
            <a:ln w="28575">
              <a:solidFill>
                <a:schemeClr val="accent1"/>
              </a:solidFill>
              <a:prstDash val="sysDot"/>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59CBA42F-85E4-094D-963B-205B2BD2805F}"/>
                </a:ext>
              </a:extLst>
            </p:cNvPr>
            <p:cNvCxnSpPr>
              <a:cxnSpLocks/>
            </p:cNvCxnSpPr>
            <p:nvPr/>
          </p:nvCxnSpPr>
          <p:spPr>
            <a:xfrm flipH="1" flipV="1">
              <a:off x="1609050" y="4331967"/>
              <a:ext cx="869136" cy="7217"/>
            </a:xfrm>
            <a:prstGeom prst="line">
              <a:avLst/>
            </a:prstGeom>
            <a:ln w="9525">
              <a:solidFill>
                <a:srgbClr val="0070C0"/>
              </a:solidFill>
              <a:prstDash val="dash"/>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CB94C9C4-F1EA-5B4C-9FED-9B400E3B330F}"/>
                </a:ext>
              </a:extLst>
            </p:cNvPr>
            <p:cNvCxnSpPr>
              <a:cxnSpLocks/>
            </p:cNvCxnSpPr>
            <p:nvPr/>
          </p:nvCxnSpPr>
          <p:spPr>
            <a:xfrm flipV="1">
              <a:off x="1602441" y="5218958"/>
              <a:ext cx="4317516" cy="1295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E30F23C8-7374-644D-98E0-2A9A08574E0D}"/>
                </a:ext>
              </a:extLst>
            </p:cNvPr>
            <p:cNvCxnSpPr>
              <a:cxnSpLocks/>
            </p:cNvCxnSpPr>
            <p:nvPr/>
          </p:nvCxnSpPr>
          <p:spPr>
            <a:xfrm>
              <a:off x="2496000" y="5603705"/>
              <a:ext cx="2697481" cy="0"/>
            </a:xfrm>
            <a:prstGeom prst="line">
              <a:avLst/>
            </a:prstGeom>
            <a:ln w="38100">
              <a:solidFill>
                <a:schemeClr val="accent1"/>
              </a:solidFill>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A7742D5E-4C1C-9E4A-9E7F-8A6B62DAFE98}"/>
                </a:ext>
              </a:extLst>
            </p:cNvPr>
            <p:cNvCxnSpPr>
              <a:cxnSpLocks/>
            </p:cNvCxnSpPr>
            <p:nvPr/>
          </p:nvCxnSpPr>
          <p:spPr>
            <a:xfrm flipV="1">
              <a:off x="1608744" y="5603705"/>
              <a:ext cx="914400" cy="3189"/>
            </a:xfrm>
            <a:prstGeom prst="line">
              <a:avLst/>
            </a:prstGeom>
            <a:ln w="38100">
              <a:solidFill>
                <a:schemeClr val="accent1"/>
              </a:solidFill>
              <a:prstDash val="sysDot"/>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B4F07203-1D7A-6041-9898-2046848E8EE3}"/>
                    </a:ext>
                  </a:extLst>
                </p:cNvPr>
                <p:cNvSpPr txBox="1"/>
                <p:nvPr/>
              </p:nvSpPr>
              <p:spPr>
                <a:xfrm>
                  <a:off x="1293001" y="1443656"/>
                  <a:ext cx="2973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Times New Roman" panose="02020603050405020304" pitchFamily="18" charset="0"/>
                          </a:rPr>
                          <m:t>𝐹</m:t>
                        </m:r>
                      </m:oMath>
                    </m:oMathPara>
                  </a14:m>
                  <a:endParaRPr lang="en-GB" sz="1400" i="1" dirty="0">
                    <a:latin typeface="Times New Roman" panose="02020603050405020304" pitchFamily="18" charset="0"/>
                    <a:cs typeface="Times New Roman" panose="02020603050405020304" pitchFamily="18" charset="0"/>
                  </a:endParaRPr>
                </a:p>
              </p:txBody>
            </p:sp>
          </mc:Choice>
          <mc:Fallback xmlns="">
            <p:sp>
              <p:nvSpPr>
                <p:cNvPr id="38" name="TextBox 37">
                  <a:extLst>
                    <a:ext uri="{FF2B5EF4-FFF2-40B4-BE49-F238E27FC236}">
                      <a16:creationId xmlns:a16="http://schemas.microsoft.com/office/drawing/2014/main" id="{B4F07203-1D7A-6041-9898-2046848E8EE3}"/>
                    </a:ext>
                  </a:extLst>
                </p:cNvPr>
                <p:cNvSpPr txBox="1">
                  <a:spLocks noRot="1" noChangeAspect="1" noMove="1" noResize="1" noEditPoints="1" noAdjustHandles="1" noChangeArrowheads="1" noChangeShapeType="1" noTextEdit="1"/>
                </p:cNvSpPr>
                <p:nvPr/>
              </p:nvSpPr>
              <p:spPr>
                <a:xfrm>
                  <a:off x="1293001" y="1443656"/>
                  <a:ext cx="297330" cy="369332"/>
                </a:xfrm>
                <a:prstGeom prst="rect">
                  <a:avLst/>
                </a:prstGeom>
                <a:blipFill>
                  <a:blip r:embed="rId2"/>
                  <a:stretch>
                    <a:fillRect/>
                  </a:stretch>
                </a:blipFill>
              </p:spPr>
              <p:txBody>
                <a:bodyPr/>
                <a:lstStyle/>
                <a:p>
                  <a:r>
                    <a:rPr lang="en-US">
                      <a:noFill/>
                    </a:rPr>
                    <a:t> </a:t>
                  </a:r>
                </a:p>
              </p:txBody>
            </p:sp>
          </mc:Fallback>
        </mc:AlternateContent>
        <p:sp>
          <p:nvSpPr>
            <p:cNvPr id="39" name="TextBox 38">
              <a:extLst>
                <a:ext uri="{FF2B5EF4-FFF2-40B4-BE49-F238E27FC236}">
                  <a16:creationId xmlns:a16="http://schemas.microsoft.com/office/drawing/2014/main" id="{5D600C38-CEF6-384B-8D6B-82FE5A510397}"/>
                </a:ext>
              </a:extLst>
            </p:cNvPr>
            <p:cNvSpPr txBox="1"/>
            <p:nvPr/>
          </p:nvSpPr>
          <p:spPr>
            <a:xfrm>
              <a:off x="316805" y="1437960"/>
              <a:ext cx="1140023" cy="923330"/>
            </a:xfrm>
            <a:prstGeom prst="rect">
              <a:avLst/>
            </a:prstGeom>
            <a:noFill/>
          </p:spPr>
          <p:txBody>
            <a:bodyPr wrap="square" rtlCol="0">
              <a:spAutoFit/>
            </a:bodyPr>
            <a:lstStyle/>
            <a:p>
              <a:r>
                <a:rPr lang="en-GB" dirty="0">
                  <a:latin typeface="+mj-lt"/>
                  <a:cs typeface="Times New Roman" panose="02020603050405020304" pitchFamily="18" charset="0"/>
                </a:rPr>
                <a:t>Promised payment</a:t>
              </a:r>
            </a:p>
            <a:p>
              <a:r>
                <a:rPr lang="en-GB" dirty="0">
                  <a:latin typeface="+mj-lt"/>
                  <a:cs typeface="Times New Roman" panose="02020603050405020304" pitchFamily="18" charset="0"/>
                </a:rPr>
                <a:t>at </a:t>
              </a:r>
              <a:r>
                <a:rPr lang="en-GB" i="1" dirty="0">
                  <a:latin typeface="+mj-lt"/>
                  <a:cs typeface="Times New Roman" panose="02020603050405020304" pitchFamily="18" charset="0"/>
                </a:rPr>
                <a:t>t </a:t>
              </a:r>
              <a:r>
                <a:rPr lang="en-GB" dirty="0">
                  <a:latin typeface="+mj-lt"/>
                  <a:cs typeface="Times New Roman" panose="02020603050405020304" pitchFamily="18" charset="0"/>
                </a:rPr>
                <a:t>= 2</a:t>
              </a:r>
              <a:endParaRPr lang="en-GB" sz="1600" dirty="0">
                <a:latin typeface="+mj-lt"/>
                <a:cs typeface="Times New Roman" panose="02020603050405020304" pitchFamily="18" charset="0"/>
              </a:endParaRPr>
            </a:p>
          </p:txBody>
        </p:sp>
        <p:sp>
          <p:nvSpPr>
            <p:cNvPr id="40" name="TextBox 39">
              <a:extLst>
                <a:ext uri="{FF2B5EF4-FFF2-40B4-BE49-F238E27FC236}">
                  <a16:creationId xmlns:a16="http://schemas.microsoft.com/office/drawing/2014/main" id="{A82CFDC9-93ED-9A48-A215-29E6A635DBD8}"/>
                </a:ext>
              </a:extLst>
            </p:cNvPr>
            <p:cNvSpPr txBox="1"/>
            <p:nvPr/>
          </p:nvSpPr>
          <p:spPr>
            <a:xfrm>
              <a:off x="5090963" y="5177969"/>
              <a:ext cx="297330" cy="350553"/>
            </a:xfrm>
            <a:prstGeom prst="rect">
              <a:avLst/>
            </a:prstGeom>
            <a:noFill/>
          </p:spPr>
          <p:txBody>
            <a:bodyPr wrap="square" rtlCol="0">
              <a:spAutoFit/>
            </a:bodyPr>
            <a:lstStyle/>
            <a:p>
              <a:r>
                <a:rPr lang="en-GB" sz="2400" dirty="0">
                  <a:latin typeface="Times New Roman" panose="02020603050405020304" pitchFamily="18" charset="0"/>
                  <a:cs typeface="Times New Roman" panose="02020603050405020304" pitchFamily="18" charset="0"/>
                </a:rPr>
                <a:t>1</a:t>
              </a:r>
              <a:endParaRPr lang="en-GB"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D6823FD5-7BAB-3547-97C2-059997D89C95}"/>
                    </a:ext>
                  </a:extLst>
                </p:cNvPr>
                <p:cNvSpPr txBox="1"/>
                <p:nvPr/>
              </p:nvSpPr>
              <p:spPr>
                <a:xfrm>
                  <a:off x="5492893" y="4898846"/>
                  <a:ext cx="2973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𝑧</m:t>
                        </m:r>
                      </m:oMath>
                    </m:oMathPara>
                  </a14:m>
                  <a:endParaRPr lang="en-GB" i="1" dirty="0">
                    <a:latin typeface="Times New Roman" panose="02020603050405020304" pitchFamily="18" charset="0"/>
                    <a:cs typeface="Times New Roman" panose="02020603050405020304" pitchFamily="18" charset="0"/>
                  </a:endParaRPr>
                </a:p>
              </p:txBody>
            </p:sp>
          </mc:Choice>
          <mc:Fallback xmlns="">
            <p:sp>
              <p:nvSpPr>
                <p:cNvPr id="41" name="TextBox 40">
                  <a:extLst>
                    <a:ext uri="{FF2B5EF4-FFF2-40B4-BE49-F238E27FC236}">
                      <a16:creationId xmlns:a16="http://schemas.microsoft.com/office/drawing/2014/main" id="{D6823FD5-7BAB-3547-97C2-059997D89C95}"/>
                    </a:ext>
                  </a:extLst>
                </p:cNvPr>
                <p:cNvSpPr txBox="1">
                  <a:spLocks noRot="1" noChangeAspect="1" noMove="1" noResize="1" noEditPoints="1" noAdjustHandles="1" noChangeArrowheads="1" noChangeShapeType="1" noTextEdit="1"/>
                </p:cNvSpPr>
                <p:nvPr/>
              </p:nvSpPr>
              <p:spPr>
                <a:xfrm>
                  <a:off x="5492893" y="4898846"/>
                  <a:ext cx="297330" cy="369332"/>
                </a:xfrm>
                <a:prstGeom prst="rect">
                  <a:avLst/>
                </a:prstGeom>
                <a:blipFill>
                  <a:blip r:embed="rId3"/>
                  <a:stretch>
                    <a:fillRect/>
                  </a:stretch>
                </a:blipFill>
              </p:spPr>
              <p:txBody>
                <a:bodyPr/>
                <a:lstStyle/>
                <a:p>
                  <a:r>
                    <a:rPr lang="en-US">
                      <a:noFill/>
                    </a:rPr>
                    <a:t> </a:t>
                  </a:r>
                </a:p>
              </p:txBody>
            </p:sp>
          </mc:Fallback>
        </mc:AlternateContent>
        <p:sp>
          <p:nvSpPr>
            <p:cNvPr id="42" name="TextBox 41">
              <a:extLst>
                <a:ext uri="{FF2B5EF4-FFF2-40B4-BE49-F238E27FC236}">
                  <a16:creationId xmlns:a16="http://schemas.microsoft.com/office/drawing/2014/main" id="{5B81AEA8-802E-7D49-91BE-DC7B28B01FC1}"/>
                </a:ext>
              </a:extLst>
            </p:cNvPr>
            <p:cNvSpPr txBox="1"/>
            <p:nvPr/>
          </p:nvSpPr>
          <p:spPr>
            <a:xfrm>
              <a:off x="1308559" y="5231908"/>
              <a:ext cx="297330" cy="350553"/>
            </a:xfrm>
            <a:prstGeom prst="rect">
              <a:avLst/>
            </a:prstGeom>
            <a:noFill/>
          </p:spPr>
          <p:txBody>
            <a:bodyPr wrap="square" rtlCol="0">
              <a:spAutoFit/>
            </a:bodyPr>
            <a:lstStyle/>
            <a:p>
              <a:r>
                <a:rPr lang="en-GB" sz="2400" dirty="0">
                  <a:latin typeface="Times New Roman" panose="02020603050405020304" pitchFamily="18" charset="0"/>
                  <a:cs typeface="Times New Roman" panose="02020603050405020304" pitchFamily="18" charset="0"/>
                </a:rPr>
                <a:t>0</a:t>
              </a:r>
              <a:endParaRPr lang="en-GB" dirty="0">
                <a:latin typeface="Times New Roman" panose="02020603050405020304" pitchFamily="18" charset="0"/>
                <a:cs typeface="Times New Roman" panose="02020603050405020304" pitchFamily="18" charset="0"/>
              </a:endParaRPr>
            </a:p>
          </p:txBody>
        </p:sp>
        <p:sp>
          <p:nvSpPr>
            <p:cNvPr id="43" name="Arc 42">
              <a:extLst>
                <a:ext uri="{FF2B5EF4-FFF2-40B4-BE49-F238E27FC236}">
                  <a16:creationId xmlns:a16="http://schemas.microsoft.com/office/drawing/2014/main" id="{A85A108D-7A8F-4540-B8B5-BC7414BE795A}"/>
                </a:ext>
              </a:extLst>
            </p:cNvPr>
            <p:cNvSpPr/>
            <p:nvPr/>
          </p:nvSpPr>
          <p:spPr>
            <a:xfrm rot="2700000">
              <a:off x="1364632" y="4790416"/>
              <a:ext cx="694325" cy="729576"/>
            </a:xfrm>
            <a:prstGeom prst="arc">
              <a:avLst>
                <a:gd name="adj1" fmla="val 16200000"/>
                <a:gd name="adj2" fmla="val 19675843"/>
              </a:avLst>
            </a:prstGeom>
            <a:ln w="28575">
              <a:solidFill>
                <a:schemeClr val="accent6"/>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A15E41DF-97B6-C547-B4C5-AB00FA17B0EC}"/>
                    </a:ext>
                  </a:extLst>
                </p:cNvPr>
                <p:cNvSpPr txBox="1"/>
                <p:nvPr/>
              </p:nvSpPr>
              <p:spPr>
                <a:xfrm>
                  <a:off x="2039633" y="4855389"/>
                  <a:ext cx="481932" cy="307777"/>
                </a:xfrm>
                <a:prstGeom prst="rect">
                  <a:avLst/>
                </a:prstGeom>
                <a:noFill/>
              </p:spPr>
              <p:txBody>
                <a:bodyPr wrap="square" rtlCol="0">
                  <a:spAutoFit/>
                </a:bodyPr>
                <a:lstStyle/>
                <a:p>
                  <a14:m>
                    <m:oMath xmlns:m="http://schemas.openxmlformats.org/officeDocument/2006/math">
                      <m:r>
                        <a:rPr lang="en-GB" sz="1400" i="1" dirty="0" smtClean="0">
                          <a:solidFill>
                            <a:schemeClr val="accent6"/>
                          </a:solidFill>
                          <a:latin typeface="Cambria Math" panose="02040503050406030204" pitchFamily="18" charset="0"/>
                          <a:cs typeface="Times New Roman" panose="02020603050405020304" pitchFamily="18" charset="0"/>
                        </a:rPr>
                        <m:t>45</m:t>
                      </m:r>
                    </m:oMath>
                  </a14:m>
                  <a:r>
                    <a:rPr lang="en-GB" sz="1400" dirty="0">
                      <a:solidFill>
                        <a:schemeClr val="accent6"/>
                      </a:solidFill>
                      <a:latin typeface="Times New Roman" panose="02020603050405020304" pitchFamily="18" charset="0"/>
                      <a:cs typeface="Times New Roman" panose="02020603050405020304" pitchFamily="18" charset="0"/>
                    </a:rPr>
                    <a:t>°</a:t>
                  </a:r>
                </a:p>
              </p:txBody>
            </p:sp>
          </mc:Choice>
          <mc:Fallback xmlns="">
            <p:sp>
              <p:nvSpPr>
                <p:cNvPr id="44" name="TextBox 43">
                  <a:extLst>
                    <a:ext uri="{FF2B5EF4-FFF2-40B4-BE49-F238E27FC236}">
                      <a16:creationId xmlns:a16="http://schemas.microsoft.com/office/drawing/2014/main" id="{A15E41DF-97B6-C547-B4C5-AB00FA17B0EC}"/>
                    </a:ext>
                  </a:extLst>
                </p:cNvPr>
                <p:cNvSpPr txBox="1">
                  <a:spLocks noRot="1" noChangeAspect="1" noMove="1" noResize="1" noEditPoints="1" noAdjustHandles="1" noChangeArrowheads="1" noChangeShapeType="1" noTextEdit="1"/>
                </p:cNvSpPr>
                <p:nvPr/>
              </p:nvSpPr>
              <p:spPr>
                <a:xfrm>
                  <a:off x="2039633" y="4855389"/>
                  <a:ext cx="481932" cy="307777"/>
                </a:xfrm>
                <a:prstGeom prst="rect">
                  <a:avLst/>
                </a:prstGeom>
                <a:blipFill>
                  <a:blip r:embed="rId4"/>
                  <a:stretch>
                    <a:fillRect b="-15385"/>
                  </a:stretch>
                </a:blipFill>
              </p:spPr>
              <p:txBody>
                <a:bodyPr/>
                <a:lstStyle/>
                <a:p>
                  <a:r>
                    <a:rPr lang="en-US">
                      <a:noFill/>
                    </a:rPr>
                    <a:t> </a:t>
                  </a:r>
                </a:p>
              </p:txBody>
            </p:sp>
          </mc:Fallback>
        </mc:AlternateContent>
        <p:sp>
          <p:nvSpPr>
            <p:cNvPr id="45" name="Rectangle 44">
              <a:extLst>
                <a:ext uri="{FF2B5EF4-FFF2-40B4-BE49-F238E27FC236}">
                  <a16:creationId xmlns:a16="http://schemas.microsoft.com/office/drawing/2014/main" id="{997F755A-D7A2-B94E-B3EC-AC33A78EAEE9}"/>
                </a:ext>
              </a:extLst>
            </p:cNvPr>
            <p:cNvSpPr/>
            <p:nvPr/>
          </p:nvSpPr>
          <p:spPr>
            <a:xfrm>
              <a:off x="1602433" y="5269945"/>
              <a:ext cx="3581090" cy="30717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FFFF00"/>
                </a:highlight>
              </a:endParaRPr>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A1402EF2-F775-E744-8513-C4A77923E887}"/>
                    </a:ext>
                  </a:extLst>
                </p:cNvPr>
                <p:cNvSpPr txBox="1"/>
                <p:nvPr/>
              </p:nvSpPr>
              <p:spPr>
                <a:xfrm>
                  <a:off x="1609050" y="5629907"/>
                  <a:ext cx="1279071" cy="215444"/>
                </a:xfrm>
                <a:prstGeom prst="rect">
                  <a:avLst/>
                </a:prstGeom>
                <a:noFill/>
              </p:spPr>
              <p:txBody>
                <a:bodyPr wrap="square" lIns="0" tIns="0" rIns="0" bIns="0" rtlCol="0">
                  <a:spAutoFit/>
                </a:bodyPr>
                <a:lstStyle/>
                <a:p>
                  <a:r>
                    <a:rPr lang="en-GB" sz="1400" dirty="0">
                      <a:solidFill>
                        <a:srgbClr val="0070C0"/>
                      </a:solidFill>
                    </a:rPr>
                    <a:t>Default </a:t>
                  </a:r>
                  <a14:m>
                    <m:oMath xmlns:m="http://schemas.openxmlformats.org/officeDocument/2006/math">
                      <m:r>
                        <a:rPr lang="en-GB" sz="1400" b="0" i="1" smtClean="0">
                          <a:solidFill>
                            <a:srgbClr val="0070C0"/>
                          </a:solidFill>
                          <a:latin typeface="Cambria Math" panose="02040503050406030204" pitchFamily="18" charset="0"/>
                        </a:rPr>
                        <m:t>𝑧</m:t>
                      </m:r>
                      <m:r>
                        <a:rPr lang="en-GB" sz="1400" b="0" i="1" smtClean="0">
                          <a:solidFill>
                            <a:srgbClr val="0070C0"/>
                          </a:solidFill>
                          <a:latin typeface="Cambria Math" panose="02040503050406030204" pitchFamily="18" charset="0"/>
                        </a:rPr>
                        <m:t>&lt;</m:t>
                      </m:r>
                      <m:sSub>
                        <m:sSubPr>
                          <m:ctrlPr>
                            <a:rPr lang="en-GB" sz="1400" i="1" smtClean="0">
                              <a:solidFill>
                                <a:srgbClr val="0070C0"/>
                              </a:solidFill>
                              <a:latin typeface="Cambria Math" panose="02040503050406030204" pitchFamily="18" charset="0"/>
                            </a:rPr>
                          </m:ctrlPr>
                        </m:sSubPr>
                        <m:e>
                          <m:r>
                            <a:rPr lang="en-GB" sz="1400" b="0" i="1" smtClean="0">
                              <a:solidFill>
                                <a:srgbClr val="0070C0"/>
                              </a:solidFill>
                              <a:latin typeface="Cambria Math" panose="02040503050406030204" pitchFamily="18" charset="0"/>
                            </a:rPr>
                            <m:t>𝐹</m:t>
                          </m:r>
                        </m:e>
                        <m:sub>
                          <m:r>
                            <a:rPr lang="en-GB" sz="1400" b="0" i="1" smtClean="0">
                              <a:solidFill>
                                <a:srgbClr val="0070C0"/>
                              </a:solidFill>
                              <a:latin typeface="Cambria Math" panose="02040503050406030204" pitchFamily="18" charset="0"/>
                            </a:rPr>
                            <m:t>𝑙𝑜𝑤</m:t>
                          </m:r>
                        </m:sub>
                      </m:sSub>
                    </m:oMath>
                  </a14:m>
                  <a:endParaRPr lang="en-GB" sz="1200" dirty="0">
                    <a:solidFill>
                      <a:srgbClr val="0070C0"/>
                    </a:solidFill>
                  </a:endParaRPr>
                </a:p>
              </p:txBody>
            </p:sp>
          </mc:Choice>
          <mc:Fallback xmlns="">
            <p:sp>
              <p:nvSpPr>
                <p:cNvPr id="46" name="TextBox 45">
                  <a:extLst>
                    <a:ext uri="{FF2B5EF4-FFF2-40B4-BE49-F238E27FC236}">
                      <a16:creationId xmlns:a16="http://schemas.microsoft.com/office/drawing/2014/main" id="{A1402EF2-F775-E744-8513-C4A77923E887}"/>
                    </a:ext>
                  </a:extLst>
                </p:cNvPr>
                <p:cNvSpPr txBox="1">
                  <a:spLocks noRot="1" noChangeAspect="1" noMove="1" noResize="1" noEditPoints="1" noAdjustHandles="1" noChangeArrowheads="1" noChangeShapeType="1" noTextEdit="1"/>
                </p:cNvSpPr>
                <p:nvPr/>
              </p:nvSpPr>
              <p:spPr>
                <a:xfrm>
                  <a:off x="1609050" y="5629907"/>
                  <a:ext cx="1279071" cy="215444"/>
                </a:xfrm>
                <a:prstGeom prst="rect">
                  <a:avLst/>
                </a:prstGeom>
                <a:blipFill>
                  <a:blip r:embed="rId5"/>
                  <a:stretch>
                    <a:fillRect l="-7843" t="-22222"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7B3A1993-B63D-9D41-81AB-8310D706EE93}"/>
                    </a:ext>
                  </a:extLst>
                </p:cNvPr>
                <p:cNvSpPr txBox="1"/>
                <p:nvPr/>
              </p:nvSpPr>
              <p:spPr>
                <a:xfrm>
                  <a:off x="2743573" y="5636669"/>
                  <a:ext cx="2584417" cy="215444"/>
                </a:xfrm>
                <a:prstGeom prst="rect">
                  <a:avLst/>
                </a:prstGeom>
                <a:noFill/>
              </p:spPr>
              <p:txBody>
                <a:bodyPr wrap="square" lIns="0" tIns="0" rIns="0" bIns="0" rtlCol="0">
                  <a:spAutoFit/>
                </a:bodyPr>
                <a:lstStyle/>
                <a:p>
                  <a:pPr algn="ctr"/>
                  <a:r>
                    <a:rPr lang="en-GB" sz="1400" dirty="0">
                      <a:solidFill>
                        <a:srgbClr val="0070C0"/>
                      </a:solidFill>
                    </a:rPr>
                    <a:t>Repayment of </a:t>
                  </a:r>
                  <a14:m>
                    <m:oMath xmlns:m="http://schemas.openxmlformats.org/officeDocument/2006/math">
                      <m:sSub>
                        <m:sSubPr>
                          <m:ctrlPr>
                            <a:rPr lang="en-GB" sz="1400" i="1" smtClean="0">
                              <a:solidFill>
                                <a:srgbClr val="0070C0"/>
                              </a:solidFill>
                              <a:latin typeface="Cambria Math" panose="02040503050406030204" pitchFamily="18" charset="0"/>
                            </a:rPr>
                          </m:ctrlPr>
                        </m:sSubPr>
                        <m:e>
                          <m:r>
                            <a:rPr lang="en-GB" sz="1400" b="0" i="1" smtClean="0">
                              <a:solidFill>
                                <a:srgbClr val="0070C0"/>
                              </a:solidFill>
                              <a:latin typeface="Cambria Math" panose="02040503050406030204" pitchFamily="18" charset="0"/>
                            </a:rPr>
                            <m:t>𝐹</m:t>
                          </m:r>
                        </m:e>
                        <m:sub>
                          <m:r>
                            <a:rPr lang="en-GB" sz="1400" b="0" i="1" smtClean="0">
                              <a:solidFill>
                                <a:srgbClr val="0070C0"/>
                              </a:solidFill>
                              <a:latin typeface="Cambria Math" panose="02040503050406030204" pitchFamily="18" charset="0"/>
                            </a:rPr>
                            <m:t>𝑙𝑜𝑤</m:t>
                          </m:r>
                        </m:sub>
                      </m:sSub>
                    </m:oMath>
                  </a14:m>
                  <a:endParaRPr lang="en-GB" sz="1200" dirty="0">
                    <a:solidFill>
                      <a:srgbClr val="0070C0"/>
                    </a:solidFill>
                    <a:latin typeface="Times New Roman" panose="02020603050405020304" pitchFamily="18" charset="0"/>
                    <a:cs typeface="Times New Roman" panose="02020603050405020304" pitchFamily="18" charset="0"/>
                  </a:endParaRPr>
                </a:p>
              </p:txBody>
            </p:sp>
          </mc:Choice>
          <mc:Fallback xmlns="">
            <p:sp>
              <p:nvSpPr>
                <p:cNvPr id="47" name="TextBox 46">
                  <a:extLst>
                    <a:ext uri="{FF2B5EF4-FFF2-40B4-BE49-F238E27FC236}">
                      <a16:creationId xmlns:a16="http://schemas.microsoft.com/office/drawing/2014/main" id="{7B3A1993-B63D-9D41-81AB-8310D706EE93}"/>
                    </a:ext>
                  </a:extLst>
                </p:cNvPr>
                <p:cNvSpPr txBox="1">
                  <a:spLocks noRot="1" noChangeAspect="1" noMove="1" noResize="1" noEditPoints="1" noAdjustHandles="1" noChangeArrowheads="1" noChangeShapeType="1" noTextEdit="1"/>
                </p:cNvSpPr>
                <p:nvPr/>
              </p:nvSpPr>
              <p:spPr>
                <a:xfrm>
                  <a:off x="2743573" y="5636669"/>
                  <a:ext cx="2584417" cy="215444"/>
                </a:xfrm>
                <a:prstGeom prst="rect">
                  <a:avLst/>
                </a:prstGeom>
                <a:blipFill>
                  <a:blip r:embed="rId6"/>
                  <a:stretch>
                    <a:fillRect t="-22222" b="-4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750A346E-4084-784D-AF67-C11D48D6F074}"/>
                    </a:ext>
                  </a:extLst>
                </p:cNvPr>
                <p:cNvSpPr txBox="1"/>
                <p:nvPr/>
              </p:nvSpPr>
              <p:spPr>
                <a:xfrm>
                  <a:off x="945137" y="4104678"/>
                  <a:ext cx="47910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i="1" smtClean="0">
                                <a:solidFill>
                                  <a:srgbClr val="0070C0"/>
                                </a:solidFill>
                                <a:latin typeface="Cambria Math" panose="02040503050406030204" pitchFamily="18" charset="0"/>
                              </a:rPr>
                            </m:ctrlPr>
                          </m:sSubPr>
                          <m:e>
                            <m:r>
                              <a:rPr lang="en-GB" b="0" i="1" smtClean="0">
                                <a:solidFill>
                                  <a:srgbClr val="0070C0"/>
                                </a:solidFill>
                                <a:latin typeface="Cambria Math" panose="02040503050406030204" pitchFamily="18" charset="0"/>
                              </a:rPr>
                              <m:t>𝐹</m:t>
                            </m:r>
                          </m:e>
                          <m:sub>
                            <m:r>
                              <a:rPr lang="en-GB" b="0" i="1" smtClean="0">
                                <a:solidFill>
                                  <a:srgbClr val="0070C0"/>
                                </a:solidFill>
                                <a:latin typeface="Cambria Math" panose="02040503050406030204" pitchFamily="18" charset="0"/>
                              </a:rPr>
                              <m:t>𝑙𝑜𝑤</m:t>
                            </m:r>
                          </m:sub>
                        </m:sSub>
                      </m:oMath>
                    </m:oMathPara>
                  </a14:m>
                  <a:endParaRPr lang="en-GB" dirty="0">
                    <a:solidFill>
                      <a:srgbClr val="0070C0"/>
                    </a:solidFill>
                  </a:endParaRPr>
                </a:p>
              </p:txBody>
            </p:sp>
          </mc:Choice>
          <mc:Fallback xmlns="">
            <p:sp>
              <p:nvSpPr>
                <p:cNvPr id="48" name="TextBox 47">
                  <a:extLst>
                    <a:ext uri="{FF2B5EF4-FFF2-40B4-BE49-F238E27FC236}">
                      <a16:creationId xmlns:a16="http://schemas.microsoft.com/office/drawing/2014/main" id="{750A346E-4084-784D-AF67-C11D48D6F074}"/>
                    </a:ext>
                  </a:extLst>
                </p:cNvPr>
                <p:cNvSpPr txBox="1">
                  <a:spLocks noRot="1" noChangeAspect="1" noMove="1" noResize="1" noEditPoints="1" noAdjustHandles="1" noChangeArrowheads="1" noChangeShapeType="1" noTextEdit="1"/>
                </p:cNvSpPr>
                <p:nvPr/>
              </p:nvSpPr>
              <p:spPr>
                <a:xfrm>
                  <a:off x="945137" y="4104678"/>
                  <a:ext cx="479106" cy="276999"/>
                </a:xfrm>
                <a:prstGeom prst="rect">
                  <a:avLst/>
                </a:prstGeom>
                <a:blipFill>
                  <a:blip r:embed="rId7"/>
                  <a:stretch>
                    <a:fillRect l="-7692" b="-13043"/>
                  </a:stretch>
                </a:blipFill>
              </p:spPr>
              <p:txBody>
                <a:bodyPr/>
                <a:lstStyle/>
                <a:p>
                  <a:r>
                    <a:rPr lang="en-US">
                      <a:noFill/>
                    </a:rPr>
                    <a:t> </a:t>
                  </a:r>
                </a:p>
              </p:txBody>
            </p:sp>
          </mc:Fallback>
        </mc:AlternateContent>
        <p:cxnSp>
          <p:nvCxnSpPr>
            <p:cNvPr id="49" name="Straight Connector 48">
              <a:extLst>
                <a:ext uri="{FF2B5EF4-FFF2-40B4-BE49-F238E27FC236}">
                  <a16:creationId xmlns:a16="http://schemas.microsoft.com/office/drawing/2014/main" id="{A594B631-0642-AE48-BE27-D82A2422E6D8}"/>
                </a:ext>
              </a:extLst>
            </p:cNvPr>
            <p:cNvCxnSpPr>
              <a:cxnSpLocks/>
            </p:cNvCxnSpPr>
            <p:nvPr/>
          </p:nvCxnSpPr>
          <p:spPr>
            <a:xfrm flipV="1">
              <a:off x="2465657" y="4352423"/>
              <a:ext cx="0" cy="873011"/>
            </a:xfrm>
            <a:prstGeom prst="line">
              <a:avLst/>
            </a:prstGeom>
            <a:ln w="9525">
              <a:solidFill>
                <a:srgbClr val="0070C0"/>
              </a:solidFill>
              <a:prstDash val="dash"/>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860663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4BF34-3519-8E45-9602-09F81914D676}"/>
              </a:ext>
            </a:extLst>
          </p:cNvPr>
          <p:cNvSpPr>
            <a:spLocks noGrp="1"/>
          </p:cNvSpPr>
          <p:nvPr>
            <p:ph type="title"/>
          </p:nvPr>
        </p:nvSpPr>
        <p:spPr>
          <a:xfrm>
            <a:off x="839788" y="185530"/>
            <a:ext cx="11148693" cy="982319"/>
          </a:xfrm>
        </p:spPr>
        <p:txBody>
          <a:bodyPr>
            <a:normAutofit/>
          </a:bodyPr>
          <a:lstStyle/>
          <a:p>
            <a:r>
              <a:rPr lang="en-US" sz="4400" dirty="0"/>
              <a:t>Expected payment of debt</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817DBA75-F94E-164E-9E2E-84662FD5D46B}"/>
                  </a:ext>
                </a:extLst>
              </p:cNvPr>
              <p:cNvSpPr>
                <a:spLocks noGrp="1"/>
              </p:cNvSpPr>
              <p:nvPr>
                <p:ph type="body" sz="half" idx="2"/>
              </p:nvPr>
            </p:nvSpPr>
            <p:spPr>
              <a:xfrm>
                <a:off x="839788" y="1313622"/>
                <a:ext cx="4646612" cy="5124248"/>
              </a:xfrm>
            </p:spPr>
            <p:txBody>
              <a:bodyPr>
                <a:normAutofit/>
              </a:bodyPr>
              <a:lstStyle/>
              <a:p>
                <a:pPr marL="342900" indent="-342900">
                  <a:buFont typeface="Arial" panose="020B0604020202020204" pitchFamily="34" charset="0"/>
                  <a:buChar char="•"/>
                </a:pPr>
                <a:r>
                  <a:rPr lang="en-US" sz="2400" dirty="0"/>
                  <a:t>If the promised payment is </a:t>
                </a:r>
                <a14:m>
                  <m:oMath xmlns:m="http://schemas.openxmlformats.org/officeDocument/2006/math">
                    <m:sSub>
                      <m:sSubPr>
                        <m:ctrlPr>
                          <a:rPr lang="en-US" sz="2400" i="1">
                            <a:latin typeface="Cambria Math" panose="02040503050406030204" pitchFamily="18" charset="0"/>
                          </a:rPr>
                        </m:ctrlPr>
                      </m:sSubPr>
                      <m:e>
                        <m:r>
                          <a:rPr lang="en-GB" sz="2400" i="1">
                            <a:latin typeface="Cambria Math" panose="02040503050406030204" pitchFamily="18" charset="0"/>
                          </a:rPr>
                          <m:t>𝐹</m:t>
                        </m:r>
                      </m:e>
                      <m:sub>
                        <m:r>
                          <a:rPr lang="en-GB" sz="2400" i="1">
                            <a:latin typeface="Cambria Math" panose="02040503050406030204" pitchFamily="18" charset="0"/>
                          </a:rPr>
                          <m:t>𝑙𝑜𝑤</m:t>
                        </m:r>
                      </m:sub>
                    </m:sSub>
                  </m:oMath>
                </a14:m>
                <a:r>
                  <a:rPr lang="en-US" sz="2400" dirty="0"/>
                  <a:t> the payoff  if the solid blue line</a:t>
                </a:r>
              </a:p>
              <a:p>
                <a:pPr marL="342900" indent="-342900">
                  <a:buFont typeface="Arial" panose="020B0604020202020204" pitchFamily="34" charset="0"/>
                  <a:buChar char="•"/>
                </a:pPr>
                <a:r>
                  <a:rPr lang="en-US" sz="2400" dirty="0"/>
                  <a:t>When </a:t>
                </a:r>
                <a:r>
                  <a:rPr lang="en-US" sz="2400" i="1" dirty="0"/>
                  <a:t>z </a:t>
                </a:r>
                <a:r>
                  <a:rPr lang="en-US" sz="2400" dirty="0"/>
                  <a:t>&lt; </a:t>
                </a:r>
                <a14:m>
                  <m:oMath xmlns:m="http://schemas.openxmlformats.org/officeDocument/2006/math">
                    <m:sSub>
                      <m:sSubPr>
                        <m:ctrlPr>
                          <a:rPr lang="en-US" sz="2400" i="1">
                            <a:latin typeface="Cambria Math" panose="02040503050406030204" pitchFamily="18" charset="0"/>
                          </a:rPr>
                        </m:ctrlPr>
                      </m:sSubPr>
                      <m:e>
                        <m:r>
                          <a:rPr lang="en-GB" sz="2400" i="1">
                            <a:latin typeface="Cambria Math" panose="02040503050406030204" pitchFamily="18" charset="0"/>
                          </a:rPr>
                          <m:t>𝐹</m:t>
                        </m:r>
                      </m:e>
                      <m:sub>
                        <m:r>
                          <a:rPr lang="en-GB" sz="2400" i="1">
                            <a:latin typeface="Cambria Math" panose="02040503050406030204" pitchFamily="18" charset="0"/>
                          </a:rPr>
                          <m:t>𝑙𝑜𝑤</m:t>
                        </m:r>
                      </m:sub>
                    </m:sSub>
                  </m:oMath>
                </a14:m>
                <a:r>
                  <a:rPr lang="en-US" sz="2400" dirty="0"/>
                  <a:t>, the payoff is the 45</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n-US" sz="2400" dirty="0"/>
                  <a:t> line as the debt-holders get paid the whole residual value of the project, which is below what was promised</a:t>
                </a:r>
              </a:p>
              <a:p>
                <a:pPr marL="342900" indent="-342900">
                  <a:buFont typeface="Arial" panose="020B0604020202020204" pitchFamily="34" charset="0"/>
                  <a:buChar char="•"/>
                </a:pPr>
                <a:r>
                  <a:rPr lang="en-US" sz="2400" dirty="0"/>
                  <a:t>If </a:t>
                </a:r>
                <a:r>
                  <a:rPr lang="en-US" sz="2400" i="1" dirty="0"/>
                  <a:t>z </a:t>
                </a:r>
                <a:r>
                  <a:rPr lang="en-US" sz="2400" dirty="0"/>
                  <a:t>&gt; </a:t>
                </a:r>
                <a14:m>
                  <m:oMath xmlns:m="http://schemas.openxmlformats.org/officeDocument/2006/math">
                    <m:sSub>
                      <m:sSubPr>
                        <m:ctrlPr>
                          <a:rPr lang="en-US" sz="2400" i="1">
                            <a:latin typeface="Cambria Math" panose="02040503050406030204" pitchFamily="18" charset="0"/>
                          </a:rPr>
                        </m:ctrlPr>
                      </m:sSubPr>
                      <m:e>
                        <m:r>
                          <a:rPr lang="en-GB" sz="2400" i="1">
                            <a:latin typeface="Cambria Math" panose="02040503050406030204" pitchFamily="18" charset="0"/>
                          </a:rPr>
                          <m:t>𝐹</m:t>
                        </m:r>
                      </m:e>
                      <m:sub>
                        <m:r>
                          <a:rPr lang="en-GB" sz="2400" i="1">
                            <a:latin typeface="Cambria Math" panose="02040503050406030204" pitchFamily="18" charset="0"/>
                          </a:rPr>
                          <m:t>𝑙𝑜𝑤</m:t>
                        </m:r>
                      </m:sub>
                    </m:sSub>
                  </m:oMath>
                </a14:m>
                <a:r>
                  <a:rPr lang="en-US" sz="2400" dirty="0"/>
                  <a:t>, then the payoff is the horizontal blue line</a:t>
                </a:r>
              </a:p>
              <a:p>
                <a:pPr marL="342900" indent="-342900">
                  <a:buFont typeface="Arial" panose="020B0604020202020204" pitchFamily="34" charset="0"/>
                  <a:buChar char="•"/>
                </a:pPr>
                <a:r>
                  <a:rPr lang="en-US" sz="2400" dirty="0"/>
                  <a:t>The </a:t>
                </a:r>
                <a:r>
                  <a:rPr lang="en-US" sz="2400" dirty="0">
                    <a:solidFill>
                      <a:schemeClr val="accent3"/>
                    </a:solidFill>
                  </a:rPr>
                  <a:t>expected payment </a:t>
                </a:r>
                <a:r>
                  <a:rPr lang="en-US" sz="2400" dirty="0"/>
                  <a:t>is </a:t>
                </a:r>
                <a14:m>
                  <m:oMath xmlns:m="http://schemas.openxmlformats.org/officeDocument/2006/math">
                    <m:d>
                      <m:dPr>
                        <m:ctrlPr>
                          <a:rPr lang="en-GB" sz="2400" i="1">
                            <a:latin typeface="Cambria Math" panose="02040503050406030204" pitchFamily="18" charset="0"/>
                          </a:rPr>
                        </m:ctrlPr>
                      </m:dPr>
                      <m:e>
                        <m:r>
                          <a:rPr lang="en-GB" sz="2400">
                            <a:latin typeface="Cambria Math" panose="02040503050406030204" pitchFamily="18" charset="0"/>
                          </a:rPr>
                          <m:t>1</m:t>
                        </m:r>
                        <m:r>
                          <a:rPr lang="en-GB" sz="2400" i="1">
                            <a:latin typeface="Cambria Math" panose="02040503050406030204" pitchFamily="18" charset="0"/>
                          </a:rPr>
                          <m:t>−</m:t>
                        </m:r>
                        <m:r>
                          <a:rPr lang="en-GB" sz="2400" i="1">
                            <a:latin typeface="Cambria Math" panose="02040503050406030204" pitchFamily="18" charset="0"/>
                          </a:rPr>
                          <m:t>𝐹</m:t>
                        </m:r>
                      </m:e>
                    </m:d>
                    <m:r>
                      <a:rPr lang="en-GB" sz="2400" i="1">
                        <a:latin typeface="Cambria Math" panose="02040503050406030204" pitchFamily="18" charset="0"/>
                      </a:rPr>
                      <m:t>𝐹</m:t>
                    </m:r>
                    <m:r>
                      <a:rPr lang="en-GB" sz="2400" i="1">
                        <a:latin typeface="Cambria Math" panose="02040503050406030204" pitchFamily="18" charset="0"/>
                      </a:rPr>
                      <m:t>+</m:t>
                    </m:r>
                    <m:f>
                      <m:fPr>
                        <m:ctrlPr>
                          <a:rPr lang="en-GB" sz="2400" i="1">
                            <a:latin typeface="Cambria Math" panose="02040503050406030204" pitchFamily="18" charset="0"/>
                          </a:rPr>
                        </m:ctrlPr>
                      </m:fPr>
                      <m:num>
                        <m:sSup>
                          <m:sSupPr>
                            <m:ctrlPr>
                              <a:rPr lang="en-GB" sz="2400" i="1">
                                <a:latin typeface="Cambria Math" panose="02040503050406030204" pitchFamily="18" charset="0"/>
                              </a:rPr>
                            </m:ctrlPr>
                          </m:sSupPr>
                          <m:e>
                            <m:r>
                              <a:rPr lang="en-GB" sz="2400" i="1">
                                <a:latin typeface="Cambria Math" panose="02040503050406030204" pitchFamily="18" charset="0"/>
                              </a:rPr>
                              <m:t>𝐹</m:t>
                            </m:r>
                          </m:e>
                          <m:sup>
                            <m:r>
                              <a:rPr lang="en-GB" sz="2400" i="1">
                                <a:latin typeface="Cambria Math" panose="02040503050406030204" pitchFamily="18" charset="0"/>
                              </a:rPr>
                              <m:t>2</m:t>
                            </m:r>
                          </m:sup>
                        </m:sSup>
                      </m:num>
                      <m:den>
                        <m:r>
                          <a:rPr lang="en-GB" sz="2400" i="1">
                            <a:latin typeface="Cambria Math" panose="02040503050406030204" pitchFamily="18" charset="0"/>
                          </a:rPr>
                          <m:t>2</m:t>
                        </m:r>
                      </m:den>
                    </m:f>
                  </m:oMath>
                </a14:m>
                <a:r>
                  <a:rPr lang="en-US" sz="2400" dirty="0"/>
                  <a:t>, or the sum of the shaded rectangle plus the triangle on its left</a:t>
                </a:r>
              </a:p>
            </p:txBody>
          </p:sp>
        </mc:Choice>
        <mc:Fallback xmlns="">
          <p:sp>
            <p:nvSpPr>
              <p:cNvPr id="4" name="Text Placeholder 3">
                <a:extLst>
                  <a:ext uri="{FF2B5EF4-FFF2-40B4-BE49-F238E27FC236}">
                    <a16:creationId xmlns:a16="http://schemas.microsoft.com/office/drawing/2014/main" id="{817DBA75-F94E-164E-9E2E-84662FD5D46B}"/>
                  </a:ext>
                </a:extLst>
              </p:cNvPr>
              <p:cNvSpPr>
                <a:spLocks noGrp="1" noRot="1" noChangeAspect="1" noMove="1" noResize="1" noEditPoints="1" noAdjustHandles="1" noChangeArrowheads="1" noChangeShapeType="1" noTextEdit="1"/>
              </p:cNvSpPr>
              <p:nvPr>
                <p:ph type="body" sz="half" idx="2"/>
              </p:nvPr>
            </p:nvSpPr>
            <p:spPr>
              <a:xfrm>
                <a:off x="839788" y="1313622"/>
                <a:ext cx="4646612" cy="5124248"/>
              </a:xfrm>
              <a:blipFill>
                <a:blip r:embed="rId2"/>
                <a:stretch>
                  <a:fillRect l="-1635" t="-1235" r="-2997"/>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F78A61F0-F3B7-9140-9BED-BFE2C26BF2BA}"/>
              </a:ext>
            </a:extLst>
          </p:cNvPr>
          <p:cNvGrpSpPr/>
          <p:nvPr/>
        </p:nvGrpSpPr>
        <p:grpSpPr>
          <a:xfrm>
            <a:off x="5621808" y="1662081"/>
            <a:ext cx="6242687" cy="4427329"/>
            <a:chOff x="316805" y="1437960"/>
            <a:chExt cx="6242687" cy="4427329"/>
          </a:xfrm>
        </p:grpSpPr>
        <p:sp>
          <p:nvSpPr>
            <p:cNvPr id="6" name="Triangle 5">
              <a:extLst>
                <a:ext uri="{FF2B5EF4-FFF2-40B4-BE49-F238E27FC236}">
                  <a16:creationId xmlns:a16="http://schemas.microsoft.com/office/drawing/2014/main" id="{D49CD202-7F82-A746-BF9D-B0E2A08A0549}"/>
                </a:ext>
              </a:extLst>
            </p:cNvPr>
            <p:cNvSpPr/>
            <p:nvPr/>
          </p:nvSpPr>
          <p:spPr>
            <a:xfrm>
              <a:off x="1609892" y="4352134"/>
              <a:ext cx="885400" cy="846330"/>
            </a:xfrm>
            <a:prstGeom prst="triangle">
              <a:avLst>
                <a:gd name="adj" fmla="val 1000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sp>
          <p:nvSpPr>
            <p:cNvPr id="7" name="Rectangle 6">
              <a:extLst>
                <a:ext uri="{FF2B5EF4-FFF2-40B4-BE49-F238E27FC236}">
                  <a16:creationId xmlns:a16="http://schemas.microsoft.com/office/drawing/2014/main" id="{31A4F217-4BAE-2144-A7E5-A5E13E9DF896}"/>
                </a:ext>
              </a:extLst>
            </p:cNvPr>
            <p:cNvSpPr/>
            <p:nvPr/>
          </p:nvSpPr>
          <p:spPr>
            <a:xfrm>
              <a:off x="2502416" y="4345659"/>
              <a:ext cx="2695739" cy="91440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a:extLst>
                <a:ext uri="{FF2B5EF4-FFF2-40B4-BE49-F238E27FC236}">
                  <a16:creationId xmlns:a16="http://schemas.microsoft.com/office/drawing/2014/main" id="{0C317638-F80A-C243-9F95-1E596E9F0D94}"/>
                </a:ext>
              </a:extLst>
            </p:cNvPr>
            <p:cNvCxnSpPr>
              <a:cxnSpLocks/>
            </p:cNvCxnSpPr>
            <p:nvPr/>
          </p:nvCxnSpPr>
          <p:spPr>
            <a:xfrm flipV="1">
              <a:off x="1602442" y="1524544"/>
              <a:ext cx="0" cy="370736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D53B916B-B547-AB45-846D-74C52CFA9269}"/>
                </a:ext>
              </a:extLst>
            </p:cNvPr>
            <p:cNvCxnSpPr>
              <a:cxnSpLocks/>
            </p:cNvCxnSpPr>
            <p:nvPr/>
          </p:nvCxnSpPr>
          <p:spPr>
            <a:xfrm flipV="1">
              <a:off x="1602441" y="4350526"/>
              <a:ext cx="892851" cy="881383"/>
            </a:xfrm>
            <a:prstGeom prst="line">
              <a:avLst/>
            </a:prstGeom>
            <a:ln w="38100">
              <a:solidFill>
                <a:schemeClr val="accent1"/>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42D6D46C-9CC8-3743-A6D0-F8D28C8AB8D5}"/>
                </a:ext>
              </a:extLst>
            </p:cNvPr>
            <p:cNvCxnSpPr>
              <a:cxnSpLocks/>
            </p:cNvCxnSpPr>
            <p:nvPr/>
          </p:nvCxnSpPr>
          <p:spPr>
            <a:xfrm>
              <a:off x="2478184" y="4350526"/>
              <a:ext cx="2743200" cy="0"/>
            </a:xfrm>
            <a:prstGeom prst="line">
              <a:avLst/>
            </a:prstGeom>
            <a:ln w="38100">
              <a:solidFill>
                <a:schemeClr val="accent1"/>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52E4DA5A-850F-2246-B7BE-2C2223E168AE}"/>
                </a:ext>
              </a:extLst>
            </p:cNvPr>
            <p:cNvCxnSpPr>
              <a:cxnSpLocks/>
            </p:cNvCxnSpPr>
            <p:nvPr/>
          </p:nvCxnSpPr>
          <p:spPr>
            <a:xfrm flipV="1">
              <a:off x="2521565" y="1643488"/>
              <a:ext cx="2666089" cy="2688479"/>
            </a:xfrm>
            <a:prstGeom prst="line">
              <a:avLst/>
            </a:prstGeom>
            <a:ln w="28575">
              <a:solidFill>
                <a:schemeClr val="accent1"/>
              </a:solidFill>
              <a:prstDash val="sysDot"/>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8182FD71-14BE-1440-B347-983EE8928F86}"/>
                </a:ext>
              </a:extLst>
            </p:cNvPr>
            <p:cNvCxnSpPr>
              <a:cxnSpLocks/>
            </p:cNvCxnSpPr>
            <p:nvPr/>
          </p:nvCxnSpPr>
          <p:spPr>
            <a:xfrm flipH="1" flipV="1">
              <a:off x="1609050" y="4331967"/>
              <a:ext cx="869136" cy="7217"/>
            </a:xfrm>
            <a:prstGeom prst="line">
              <a:avLst/>
            </a:prstGeom>
            <a:ln w="9525">
              <a:solidFill>
                <a:srgbClr val="0070C0"/>
              </a:solidFill>
              <a:prstDash val="dash"/>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2A59861D-2B08-1949-8D0D-A4D0963552A2}"/>
                </a:ext>
              </a:extLst>
            </p:cNvPr>
            <p:cNvCxnSpPr>
              <a:cxnSpLocks/>
              <a:endCxn id="23" idx="0"/>
            </p:cNvCxnSpPr>
            <p:nvPr/>
          </p:nvCxnSpPr>
          <p:spPr>
            <a:xfrm flipV="1">
              <a:off x="1602441" y="5218958"/>
              <a:ext cx="4317516" cy="1295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406C1A3D-5D12-C140-AFDF-33E16CC757C0}"/>
                </a:ext>
              </a:extLst>
            </p:cNvPr>
            <p:cNvCxnSpPr>
              <a:cxnSpLocks/>
            </p:cNvCxnSpPr>
            <p:nvPr/>
          </p:nvCxnSpPr>
          <p:spPr>
            <a:xfrm>
              <a:off x="2496000" y="5603705"/>
              <a:ext cx="2697481" cy="0"/>
            </a:xfrm>
            <a:prstGeom prst="line">
              <a:avLst/>
            </a:prstGeom>
            <a:ln w="38100">
              <a:solidFill>
                <a:schemeClr val="accent1"/>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6070456-02E3-D547-849D-DC292D61C487}"/>
                </a:ext>
              </a:extLst>
            </p:cNvPr>
            <p:cNvCxnSpPr>
              <a:cxnSpLocks/>
            </p:cNvCxnSpPr>
            <p:nvPr/>
          </p:nvCxnSpPr>
          <p:spPr>
            <a:xfrm flipV="1">
              <a:off x="1608744" y="5603705"/>
              <a:ext cx="914400" cy="3189"/>
            </a:xfrm>
            <a:prstGeom prst="line">
              <a:avLst/>
            </a:prstGeom>
            <a:ln w="38100">
              <a:solidFill>
                <a:schemeClr val="accent1"/>
              </a:solidFill>
              <a:prstDash val="sysDot"/>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0AAA689-B2FF-ED47-B169-FB46B3F1E2CF}"/>
                    </a:ext>
                  </a:extLst>
                </p:cNvPr>
                <p:cNvSpPr txBox="1"/>
                <p:nvPr/>
              </p:nvSpPr>
              <p:spPr>
                <a:xfrm>
                  <a:off x="1293001" y="1443656"/>
                  <a:ext cx="2973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Times New Roman" panose="02020603050405020304" pitchFamily="18" charset="0"/>
                          </a:rPr>
                          <m:t>𝐹</m:t>
                        </m:r>
                      </m:oMath>
                    </m:oMathPara>
                  </a14:m>
                  <a:endParaRPr lang="en-GB" sz="1400" i="1" dirty="0">
                    <a:latin typeface="Times New Roman" panose="02020603050405020304" pitchFamily="18" charset="0"/>
                    <a:cs typeface="Times New Roman" panose="02020603050405020304" pitchFamily="18" charset="0"/>
                  </a:endParaRPr>
                </a:p>
              </p:txBody>
            </p:sp>
          </mc:Choice>
          <mc:Fallback xmlns="">
            <p:sp>
              <p:nvSpPr>
                <p:cNvPr id="16" name="TextBox 15">
                  <a:extLst>
                    <a:ext uri="{FF2B5EF4-FFF2-40B4-BE49-F238E27FC236}">
                      <a16:creationId xmlns:a16="http://schemas.microsoft.com/office/drawing/2014/main" id="{80AAA689-B2FF-ED47-B169-FB46B3F1E2CF}"/>
                    </a:ext>
                  </a:extLst>
                </p:cNvPr>
                <p:cNvSpPr txBox="1">
                  <a:spLocks noRot="1" noChangeAspect="1" noMove="1" noResize="1" noEditPoints="1" noAdjustHandles="1" noChangeArrowheads="1" noChangeShapeType="1" noTextEdit="1"/>
                </p:cNvSpPr>
                <p:nvPr/>
              </p:nvSpPr>
              <p:spPr>
                <a:xfrm>
                  <a:off x="1293001" y="1443656"/>
                  <a:ext cx="297330" cy="369332"/>
                </a:xfrm>
                <a:prstGeom prst="rect">
                  <a:avLst/>
                </a:prstGeom>
                <a:blipFill>
                  <a:blip r:embed="rId3"/>
                  <a:stretch>
                    <a:fillRect/>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58248637-30E2-E54C-B50F-6F15859BF801}"/>
                </a:ext>
              </a:extLst>
            </p:cNvPr>
            <p:cNvSpPr txBox="1"/>
            <p:nvPr/>
          </p:nvSpPr>
          <p:spPr>
            <a:xfrm>
              <a:off x="316805" y="1437960"/>
              <a:ext cx="1140023" cy="923330"/>
            </a:xfrm>
            <a:prstGeom prst="rect">
              <a:avLst/>
            </a:prstGeom>
            <a:noFill/>
          </p:spPr>
          <p:txBody>
            <a:bodyPr wrap="square" rtlCol="0">
              <a:spAutoFit/>
            </a:bodyPr>
            <a:lstStyle/>
            <a:p>
              <a:r>
                <a:rPr lang="en-GB" dirty="0">
                  <a:latin typeface="+mj-lt"/>
                  <a:cs typeface="Times New Roman" panose="02020603050405020304" pitchFamily="18" charset="0"/>
                </a:rPr>
                <a:t>Promised payment</a:t>
              </a:r>
            </a:p>
            <a:p>
              <a:r>
                <a:rPr lang="en-GB" dirty="0">
                  <a:latin typeface="+mj-lt"/>
                  <a:cs typeface="Times New Roman" panose="02020603050405020304" pitchFamily="18" charset="0"/>
                </a:rPr>
                <a:t>at </a:t>
              </a:r>
              <a:r>
                <a:rPr lang="en-GB" i="1" dirty="0">
                  <a:latin typeface="+mj-lt"/>
                  <a:cs typeface="Times New Roman" panose="02020603050405020304" pitchFamily="18" charset="0"/>
                </a:rPr>
                <a:t>t </a:t>
              </a:r>
              <a:r>
                <a:rPr lang="en-GB" dirty="0">
                  <a:latin typeface="+mj-lt"/>
                  <a:cs typeface="Times New Roman" panose="02020603050405020304" pitchFamily="18" charset="0"/>
                </a:rPr>
                <a:t>= 2</a:t>
              </a:r>
              <a:endParaRPr lang="en-GB" sz="1600" dirty="0">
                <a:latin typeface="+mj-lt"/>
                <a:cs typeface="Times New Roman" panose="02020603050405020304" pitchFamily="18" charset="0"/>
              </a:endParaRPr>
            </a:p>
          </p:txBody>
        </p:sp>
        <p:sp>
          <p:nvSpPr>
            <p:cNvPr id="18" name="TextBox 17">
              <a:extLst>
                <a:ext uri="{FF2B5EF4-FFF2-40B4-BE49-F238E27FC236}">
                  <a16:creationId xmlns:a16="http://schemas.microsoft.com/office/drawing/2014/main" id="{1065452F-6A41-7A43-BD99-84BDBC179610}"/>
                </a:ext>
              </a:extLst>
            </p:cNvPr>
            <p:cNvSpPr txBox="1"/>
            <p:nvPr/>
          </p:nvSpPr>
          <p:spPr>
            <a:xfrm>
              <a:off x="5090963" y="5177969"/>
              <a:ext cx="297330" cy="350553"/>
            </a:xfrm>
            <a:prstGeom prst="rect">
              <a:avLst/>
            </a:prstGeom>
            <a:noFill/>
          </p:spPr>
          <p:txBody>
            <a:bodyPr wrap="square" rtlCol="0">
              <a:spAutoFit/>
            </a:bodyPr>
            <a:lstStyle/>
            <a:p>
              <a:r>
                <a:rPr lang="en-GB" sz="2400" dirty="0">
                  <a:latin typeface="Times New Roman" panose="02020603050405020304" pitchFamily="18" charset="0"/>
                  <a:cs typeface="Times New Roman" panose="02020603050405020304" pitchFamily="18" charset="0"/>
                </a:rPr>
                <a:t>1</a:t>
              </a:r>
              <a:endParaRPr lang="en-GB"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79C0B5D-DD65-794C-9399-C5A677D26889}"/>
                    </a:ext>
                  </a:extLst>
                </p:cNvPr>
                <p:cNvSpPr txBox="1"/>
                <p:nvPr/>
              </p:nvSpPr>
              <p:spPr>
                <a:xfrm>
                  <a:off x="5492893" y="4898846"/>
                  <a:ext cx="2973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𝑧</m:t>
                        </m:r>
                      </m:oMath>
                    </m:oMathPara>
                  </a14:m>
                  <a:endParaRPr lang="en-GB" i="1" dirty="0">
                    <a:latin typeface="Times New Roman" panose="02020603050405020304" pitchFamily="18"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379C0B5D-DD65-794C-9399-C5A677D26889}"/>
                    </a:ext>
                  </a:extLst>
                </p:cNvPr>
                <p:cNvSpPr txBox="1">
                  <a:spLocks noRot="1" noChangeAspect="1" noMove="1" noResize="1" noEditPoints="1" noAdjustHandles="1" noChangeArrowheads="1" noChangeShapeType="1" noTextEdit="1"/>
                </p:cNvSpPr>
                <p:nvPr/>
              </p:nvSpPr>
              <p:spPr>
                <a:xfrm>
                  <a:off x="5492893" y="4898846"/>
                  <a:ext cx="297330" cy="369332"/>
                </a:xfrm>
                <a:prstGeom prst="rect">
                  <a:avLst/>
                </a:prstGeom>
                <a:blipFill>
                  <a:blip r:embed="rId4"/>
                  <a:stretch>
                    <a:fillRect/>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4346B165-F578-8F4D-A8AE-350EAE7A2B79}"/>
                </a:ext>
              </a:extLst>
            </p:cNvPr>
            <p:cNvSpPr txBox="1"/>
            <p:nvPr/>
          </p:nvSpPr>
          <p:spPr>
            <a:xfrm>
              <a:off x="1308559" y="5231908"/>
              <a:ext cx="297330" cy="350553"/>
            </a:xfrm>
            <a:prstGeom prst="rect">
              <a:avLst/>
            </a:prstGeom>
            <a:noFill/>
          </p:spPr>
          <p:txBody>
            <a:bodyPr wrap="square" rtlCol="0">
              <a:spAutoFit/>
            </a:bodyPr>
            <a:lstStyle/>
            <a:p>
              <a:r>
                <a:rPr lang="en-GB" sz="2400" dirty="0">
                  <a:latin typeface="Times New Roman" panose="02020603050405020304" pitchFamily="18" charset="0"/>
                  <a:cs typeface="Times New Roman" panose="02020603050405020304" pitchFamily="18" charset="0"/>
                </a:rPr>
                <a:t>0</a:t>
              </a:r>
              <a:endParaRPr lang="en-GB"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81A4598A-46D0-1F4C-B16F-BBBD95C7FAD3}"/>
                    </a:ext>
                  </a:extLst>
                </p:cNvPr>
                <p:cNvSpPr txBox="1"/>
                <p:nvPr/>
              </p:nvSpPr>
              <p:spPr>
                <a:xfrm>
                  <a:off x="945137" y="4104678"/>
                  <a:ext cx="47910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i="1" smtClean="0">
                                <a:solidFill>
                                  <a:srgbClr val="0070C0"/>
                                </a:solidFill>
                                <a:latin typeface="Cambria Math" panose="02040503050406030204" pitchFamily="18" charset="0"/>
                              </a:rPr>
                            </m:ctrlPr>
                          </m:sSubPr>
                          <m:e>
                            <m:r>
                              <a:rPr lang="en-GB" b="0" i="1" smtClean="0">
                                <a:solidFill>
                                  <a:srgbClr val="0070C0"/>
                                </a:solidFill>
                                <a:latin typeface="Cambria Math" panose="02040503050406030204" pitchFamily="18" charset="0"/>
                              </a:rPr>
                              <m:t>𝐹</m:t>
                            </m:r>
                          </m:e>
                          <m:sub>
                            <m:r>
                              <a:rPr lang="en-GB" b="0" i="1" smtClean="0">
                                <a:solidFill>
                                  <a:srgbClr val="0070C0"/>
                                </a:solidFill>
                                <a:latin typeface="Cambria Math" panose="02040503050406030204" pitchFamily="18" charset="0"/>
                              </a:rPr>
                              <m:t>𝑙𝑜𝑤</m:t>
                            </m:r>
                          </m:sub>
                        </m:sSub>
                      </m:oMath>
                    </m:oMathPara>
                  </a14:m>
                  <a:endParaRPr lang="en-GB" dirty="0">
                    <a:solidFill>
                      <a:srgbClr val="0070C0"/>
                    </a:solidFill>
                  </a:endParaRPr>
                </a:p>
              </p:txBody>
            </p:sp>
          </mc:Choice>
          <mc:Fallback xmlns="">
            <p:sp>
              <p:nvSpPr>
                <p:cNvPr id="21" name="TextBox 20">
                  <a:extLst>
                    <a:ext uri="{FF2B5EF4-FFF2-40B4-BE49-F238E27FC236}">
                      <a16:creationId xmlns:a16="http://schemas.microsoft.com/office/drawing/2014/main" id="{81A4598A-46D0-1F4C-B16F-BBBD95C7FAD3}"/>
                    </a:ext>
                  </a:extLst>
                </p:cNvPr>
                <p:cNvSpPr txBox="1">
                  <a:spLocks noRot="1" noChangeAspect="1" noMove="1" noResize="1" noEditPoints="1" noAdjustHandles="1" noChangeArrowheads="1" noChangeShapeType="1" noTextEdit="1"/>
                </p:cNvSpPr>
                <p:nvPr/>
              </p:nvSpPr>
              <p:spPr>
                <a:xfrm>
                  <a:off x="945137" y="4104678"/>
                  <a:ext cx="479106" cy="276999"/>
                </a:xfrm>
                <a:prstGeom prst="rect">
                  <a:avLst/>
                </a:prstGeom>
                <a:blipFill>
                  <a:blip r:embed="rId5"/>
                  <a:stretch>
                    <a:fillRect l="-10526" b="-8696"/>
                  </a:stretch>
                </a:blipFill>
              </p:spPr>
              <p:txBody>
                <a:bodyPr/>
                <a:lstStyle/>
                <a:p>
                  <a:r>
                    <a:rPr lang="en-US">
                      <a:noFill/>
                    </a:rPr>
                    <a:t> </a:t>
                  </a:r>
                </a:p>
              </p:txBody>
            </p:sp>
          </mc:Fallback>
        </mc:AlternateContent>
        <p:sp>
          <p:nvSpPr>
            <p:cNvPr id="22" name="Rectangle 21">
              <a:extLst>
                <a:ext uri="{FF2B5EF4-FFF2-40B4-BE49-F238E27FC236}">
                  <a16:creationId xmlns:a16="http://schemas.microsoft.com/office/drawing/2014/main" id="{FFB8F2D7-4947-4D47-9000-7A4AD9BE3CDC}"/>
                </a:ext>
              </a:extLst>
            </p:cNvPr>
            <p:cNvSpPr/>
            <p:nvPr/>
          </p:nvSpPr>
          <p:spPr>
            <a:xfrm>
              <a:off x="1602433" y="5269945"/>
              <a:ext cx="3581090" cy="30717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2F935240-F0CC-7940-BB77-8FD8F9860181}"/>
                </a:ext>
              </a:extLst>
            </p:cNvPr>
            <p:cNvSpPr txBox="1"/>
            <p:nvPr/>
          </p:nvSpPr>
          <p:spPr>
            <a:xfrm>
              <a:off x="5280421" y="5218958"/>
              <a:ext cx="1279071" cy="646331"/>
            </a:xfrm>
            <a:prstGeom prst="rect">
              <a:avLst/>
            </a:prstGeom>
            <a:noFill/>
          </p:spPr>
          <p:txBody>
            <a:bodyPr wrap="square" rtlCol="0">
              <a:spAutoFit/>
            </a:bodyPr>
            <a:lstStyle/>
            <a:p>
              <a:r>
                <a:rPr lang="en-GB" dirty="0">
                  <a:latin typeface="+mj-lt"/>
                  <a:cs typeface="Times New Roman" panose="02020603050405020304" pitchFamily="18" charset="0"/>
                </a:rPr>
                <a:t>Cash flow</a:t>
              </a:r>
            </a:p>
            <a:p>
              <a:r>
                <a:rPr lang="en-GB" dirty="0">
                  <a:latin typeface="+mj-lt"/>
                  <a:cs typeface="Times New Roman" panose="02020603050405020304" pitchFamily="18" charset="0"/>
                </a:rPr>
                <a:t>at </a:t>
              </a:r>
              <a:r>
                <a:rPr lang="en-GB" i="1" dirty="0">
                  <a:latin typeface="+mj-lt"/>
                  <a:cs typeface="Times New Roman" panose="02020603050405020304" pitchFamily="18" charset="0"/>
                </a:rPr>
                <a:t>t </a:t>
              </a:r>
              <a:r>
                <a:rPr lang="en-GB" dirty="0">
                  <a:latin typeface="+mj-lt"/>
                  <a:cs typeface="Times New Roman" panose="02020603050405020304" pitchFamily="18" charset="0"/>
                </a:rPr>
                <a:t>= 2</a:t>
              </a:r>
              <a:endParaRPr lang="en-GB" sz="1200" dirty="0">
                <a:latin typeface="+mj-lt"/>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A72E576-21B2-E042-B042-41A676084B8A}"/>
                    </a:ext>
                  </a:extLst>
                </p:cNvPr>
                <p:cNvSpPr txBox="1"/>
                <p:nvPr/>
              </p:nvSpPr>
              <p:spPr>
                <a:xfrm>
                  <a:off x="1609050" y="5629907"/>
                  <a:ext cx="1279071" cy="215444"/>
                </a:xfrm>
                <a:prstGeom prst="rect">
                  <a:avLst/>
                </a:prstGeom>
                <a:noFill/>
              </p:spPr>
              <p:txBody>
                <a:bodyPr wrap="square" lIns="0" tIns="0" rIns="0" bIns="0" rtlCol="0">
                  <a:spAutoFit/>
                </a:bodyPr>
                <a:lstStyle/>
                <a:p>
                  <a:r>
                    <a:rPr lang="en-GB" sz="1400" dirty="0">
                      <a:solidFill>
                        <a:srgbClr val="0070C0"/>
                      </a:solidFill>
                    </a:rPr>
                    <a:t>Default </a:t>
                  </a:r>
                  <a14:m>
                    <m:oMath xmlns:m="http://schemas.openxmlformats.org/officeDocument/2006/math">
                      <m:r>
                        <a:rPr lang="en-GB" sz="1400" b="0" i="1" smtClean="0">
                          <a:solidFill>
                            <a:srgbClr val="0070C0"/>
                          </a:solidFill>
                          <a:latin typeface="Cambria Math" panose="02040503050406030204" pitchFamily="18" charset="0"/>
                        </a:rPr>
                        <m:t>𝑧</m:t>
                      </m:r>
                      <m:r>
                        <a:rPr lang="en-GB" sz="1400" b="0" i="1" smtClean="0">
                          <a:solidFill>
                            <a:srgbClr val="0070C0"/>
                          </a:solidFill>
                          <a:latin typeface="Cambria Math" panose="02040503050406030204" pitchFamily="18" charset="0"/>
                        </a:rPr>
                        <m:t>&lt;</m:t>
                      </m:r>
                      <m:sSub>
                        <m:sSubPr>
                          <m:ctrlPr>
                            <a:rPr lang="en-GB" sz="1400" i="1" smtClean="0">
                              <a:solidFill>
                                <a:srgbClr val="0070C0"/>
                              </a:solidFill>
                              <a:latin typeface="Cambria Math" panose="02040503050406030204" pitchFamily="18" charset="0"/>
                            </a:rPr>
                          </m:ctrlPr>
                        </m:sSubPr>
                        <m:e>
                          <m:r>
                            <a:rPr lang="en-GB" sz="1400" b="0" i="1" smtClean="0">
                              <a:solidFill>
                                <a:srgbClr val="0070C0"/>
                              </a:solidFill>
                              <a:latin typeface="Cambria Math" panose="02040503050406030204" pitchFamily="18" charset="0"/>
                            </a:rPr>
                            <m:t>𝐹</m:t>
                          </m:r>
                        </m:e>
                        <m:sub>
                          <m:r>
                            <a:rPr lang="en-GB" sz="1400" b="0" i="1" smtClean="0">
                              <a:solidFill>
                                <a:srgbClr val="0070C0"/>
                              </a:solidFill>
                              <a:latin typeface="Cambria Math" panose="02040503050406030204" pitchFamily="18" charset="0"/>
                            </a:rPr>
                            <m:t>𝑙𝑜𝑤</m:t>
                          </m:r>
                        </m:sub>
                      </m:sSub>
                    </m:oMath>
                  </a14:m>
                  <a:endParaRPr lang="en-GB" sz="1200" dirty="0">
                    <a:solidFill>
                      <a:srgbClr val="0070C0"/>
                    </a:solidFill>
                  </a:endParaRPr>
                </a:p>
              </p:txBody>
            </p:sp>
          </mc:Choice>
          <mc:Fallback xmlns="">
            <p:sp>
              <p:nvSpPr>
                <p:cNvPr id="24" name="TextBox 23">
                  <a:extLst>
                    <a:ext uri="{FF2B5EF4-FFF2-40B4-BE49-F238E27FC236}">
                      <a16:creationId xmlns:a16="http://schemas.microsoft.com/office/drawing/2014/main" id="{9A72E576-21B2-E042-B042-41A676084B8A}"/>
                    </a:ext>
                  </a:extLst>
                </p:cNvPr>
                <p:cNvSpPr txBox="1">
                  <a:spLocks noRot="1" noChangeAspect="1" noMove="1" noResize="1" noEditPoints="1" noAdjustHandles="1" noChangeArrowheads="1" noChangeShapeType="1" noTextEdit="1"/>
                </p:cNvSpPr>
                <p:nvPr/>
              </p:nvSpPr>
              <p:spPr>
                <a:xfrm>
                  <a:off x="1609050" y="5629907"/>
                  <a:ext cx="1279071" cy="215444"/>
                </a:xfrm>
                <a:prstGeom prst="rect">
                  <a:avLst/>
                </a:prstGeom>
                <a:blipFill>
                  <a:blip r:embed="rId6"/>
                  <a:stretch>
                    <a:fillRect l="-7843" t="-22222" b="-4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71DC170-7F2A-F748-92B1-127C4F93E6C0}"/>
                    </a:ext>
                  </a:extLst>
                </p:cNvPr>
                <p:cNvSpPr txBox="1"/>
                <p:nvPr/>
              </p:nvSpPr>
              <p:spPr>
                <a:xfrm>
                  <a:off x="2743573" y="5636669"/>
                  <a:ext cx="2584417" cy="215444"/>
                </a:xfrm>
                <a:prstGeom prst="rect">
                  <a:avLst/>
                </a:prstGeom>
                <a:noFill/>
              </p:spPr>
              <p:txBody>
                <a:bodyPr wrap="square" lIns="0" tIns="0" rIns="0" bIns="0" rtlCol="0">
                  <a:spAutoFit/>
                </a:bodyPr>
                <a:lstStyle/>
                <a:p>
                  <a:pPr algn="ctr"/>
                  <a:r>
                    <a:rPr lang="en-GB" sz="1400" dirty="0">
                      <a:solidFill>
                        <a:srgbClr val="0070C0"/>
                      </a:solidFill>
                    </a:rPr>
                    <a:t>Repayment of </a:t>
                  </a:r>
                  <a14:m>
                    <m:oMath xmlns:m="http://schemas.openxmlformats.org/officeDocument/2006/math">
                      <m:sSub>
                        <m:sSubPr>
                          <m:ctrlPr>
                            <a:rPr lang="en-GB" sz="1400" i="1" smtClean="0">
                              <a:solidFill>
                                <a:srgbClr val="0070C0"/>
                              </a:solidFill>
                              <a:latin typeface="Cambria Math" panose="02040503050406030204" pitchFamily="18" charset="0"/>
                            </a:rPr>
                          </m:ctrlPr>
                        </m:sSubPr>
                        <m:e>
                          <m:r>
                            <a:rPr lang="en-GB" sz="1400" b="0" i="1" smtClean="0">
                              <a:solidFill>
                                <a:srgbClr val="0070C0"/>
                              </a:solidFill>
                              <a:latin typeface="Cambria Math" panose="02040503050406030204" pitchFamily="18" charset="0"/>
                            </a:rPr>
                            <m:t>𝐹</m:t>
                          </m:r>
                        </m:e>
                        <m:sub>
                          <m:r>
                            <a:rPr lang="en-GB" sz="1400" b="0" i="1" smtClean="0">
                              <a:solidFill>
                                <a:srgbClr val="0070C0"/>
                              </a:solidFill>
                              <a:latin typeface="Cambria Math" panose="02040503050406030204" pitchFamily="18" charset="0"/>
                            </a:rPr>
                            <m:t>𝑙𝑜𝑤</m:t>
                          </m:r>
                        </m:sub>
                      </m:sSub>
                    </m:oMath>
                  </a14:m>
                  <a:endParaRPr lang="en-GB" sz="1200" dirty="0">
                    <a:solidFill>
                      <a:srgbClr val="0070C0"/>
                    </a:solidFill>
                    <a:latin typeface="Times New Roman" panose="02020603050405020304" pitchFamily="18" charset="0"/>
                    <a:cs typeface="Times New Roman" panose="02020603050405020304" pitchFamily="18" charset="0"/>
                  </a:endParaRPr>
                </a:p>
              </p:txBody>
            </p:sp>
          </mc:Choice>
          <mc:Fallback xmlns="">
            <p:sp>
              <p:nvSpPr>
                <p:cNvPr id="25" name="TextBox 24">
                  <a:extLst>
                    <a:ext uri="{FF2B5EF4-FFF2-40B4-BE49-F238E27FC236}">
                      <a16:creationId xmlns:a16="http://schemas.microsoft.com/office/drawing/2014/main" id="{171DC170-7F2A-F748-92B1-127C4F93E6C0}"/>
                    </a:ext>
                  </a:extLst>
                </p:cNvPr>
                <p:cNvSpPr txBox="1">
                  <a:spLocks noRot="1" noChangeAspect="1" noMove="1" noResize="1" noEditPoints="1" noAdjustHandles="1" noChangeArrowheads="1" noChangeShapeType="1" noTextEdit="1"/>
                </p:cNvSpPr>
                <p:nvPr/>
              </p:nvSpPr>
              <p:spPr>
                <a:xfrm>
                  <a:off x="2743573" y="5636669"/>
                  <a:ext cx="2584417" cy="215444"/>
                </a:xfrm>
                <a:prstGeom prst="rect">
                  <a:avLst/>
                </a:prstGeom>
                <a:blipFill>
                  <a:blip r:embed="rId7"/>
                  <a:stretch>
                    <a:fillRect t="-22222" b="-50000"/>
                  </a:stretch>
                </a:blipFill>
              </p:spPr>
              <p:txBody>
                <a:bodyPr/>
                <a:lstStyle/>
                <a:p>
                  <a:r>
                    <a:rPr lang="en-US">
                      <a:noFill/>
                    </a:rPr>
                    <a:t> </a:t>
                  </a:r>
                </a:p>
              </p:txBody>
            </p:sp>
          </mc:Fallback>
        </mc:AlternateContent>
      </p:grpSp>
    </p:spTree>
    <p:extLst>
      <p:ext uri="{BB962C8B-B14F-4D97-AF65-F5344CB8AC3E}">
        <p14:creationId xmlns:p14="http://schemas.microsoft.com/office/powerpoint/2010/main" val="3742059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4BF34-3519-8E45-9602-09F81914D676}"/>
              </a:ext>
            </a:extLst>
          </p:cNvPr>
          <p:cNvSpPr>
            <a:spLocks noGrp="1"/>
          </p:cNvSpPr>
          <p:nvPr>
            <p:ph type="title"/>
          </p:nvPr>
        </p:nvSpPr>
        <p:spPr>
          <a:xfrm>
            <a:off x="839788" y="185530"/>
            <a:ext cx="11148693" cy="982319"/>
          </a:xfrm>
        </p:spPr>
        <p:txBody>
          <a:bodyPr>
            <a:normAutofit/>
          </a:bodyPr>
          <a:lstStyle/>
          <a:p>
            <a:r>
              <a:rPr lang="en-US" sz="4400" dirty="0"/>
              <a:t>Face value and expected payoff</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817DBA75-F94E-164E-9E2E-84662FD5D46B}"/>
                  </a:ext>
                </a:extLst>
              </p:cNvPr>
              <p:cNvSpPr>
                <a:spLocks noGrp="1"/>
              </p:cNvSpPr>
              <p:nvPr>
                <p:ph type="body" sz="half" idx="2"/>
              </p:nvPr>
            </p:nvSpPr>
            <p:spPr>
              <a:xfrm>
                <a:off x="839788" y="1313622"/>
                <a:ext cx="4646612" cy="5124248"/>
              </a:xfrm>
            </p:spPr>
            <p:txBody>
              <a:bodyPr>
                <a:normAutofit lnSpcReduction="10000"/>
              </a:bodyPr>
              <a:lstStyle/>
              <a:p>
                <a:pPr marL="342900" indent="-342900">
                  <a:buFont typeface="Arial" panose="020B0604020202020204" pitchFamily="34" charset="0"/>
                  <a:buChar char="•"/>
                </a:pPr>
                <a:r>
                  <a:rPr lang="en-US" sz="2400" dirty="0"/>
                  <a:t>Higher face value of debt</a:t>
                </a:r>
              </a:p>
              <a:p>
                <a:pPr marL="342900" indent="-342900">
                  <a:buFont typeface="Arial" panose="020B0604020202020204" pitchFamily="34" charset="0"/>
                  <a:buChar char="•"/>
                </a:pPr>
                <a:r>
                  <a:rPr lang="en-US" sz="2400" dirty="0"/>
                  <a:t>For </a:t>
                </a:r>
                <a14:m>
                  <m:oMath xmlns:m="http://schemas.openxmlformats.org/officeDocument/2006/math">
                    <m:sSub>
                      <m:sSubPr>
                        <m:ctrlPr>
                          <a:rPr lang="en-US" sz="2400" i="1">
                            <a:latin typeface="Cambria Math" panose="02040503050406030204" pitchFamily="18" charset="0"/>
                          </a:rPr>
                        </m:ctrlPr>
                      </m:sSubPr>
                      <m:e>
                        <m:r>
                          <a:rPr lang="en-GB" sz="2400" i="1">
                            <a:latin typeface="Cambria Math" panose="02040503050406030204" pitchFamily="18" charset="0"/>
                          </a:rPr>
                          <m:t>𝐹</m:t>
                        </m:r>
                      </m:e>
                      <m:sub>
                        <m:r>
                          <a:rPr lang="en-GB" sz="2400" i="1">
                            <a:latin typeface="Cambria Math" panose="02040503050406030204" pitchFamily="18" charset="0"/>
                          </a:rPr>
                          <m:t>h𝑖𝑔h</m:t>
                        </m:r>
                      </m:sub>
                    </m:sSub>
                  </m:oMath>
                </a14:m>
                <a:r>
                  <a:rPr lang="en-US" sz="2400" dirty="0"/>
                  <a:t> the payoff is the solid purple line</a:t>
                </a:r>
              </a:p>
              <a:p>
                <a:pPr marL="342900" indent="-342900">
                  <a:buFont typeface="Arial" panose="020B0604020202020204" pitchFamily="34" charset="0"/>
                  <a:buChar char="•"/>
                </a:pPr>
                <a:r>
                  <a:rPr lang="en-US" sz="2400" dirty="0"/>
                  <a:t>Payment is higher when get paid</a:t>
                </a:r>
              </a:p>
              <a:p>
                <a:pPr marL="342900" indent="-342900">
                  <a:buFont typeface="Arial" panose="020B0604020202020204" pitchFamily="34" charset="0"/>
                  <a:buChar char="•"/>
                </a:pPr>
                <a:r>
                  <a:rPr lang="en-US" sz="2400" dirty="0"/>
                  <a:t>But get paid less often since default probability is greater</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Expected payment rises with face value. </a:t>
                </a:r>
              </a:p>
              <a:p>
                <a:pPr marL="342900" indent="-342900">
                  <a:buFont typeface="Arial" panose="020B0604020202020204" pitchFamily="34" charset="0"/>
                  <a:buChar char="•"/>
                </a:pPr>
                <a:r>
                  <a:rPr lang="en-US" sz="2400" dirty="0"/>
                  <a:t>Maximum at F=1, expected payment ½ (In this extreme case, debtholder becomes de facto a equity holder) </a:t>
                </a:r>
              </a:p>
            </p:txBody>
          </p:sp>
        </mc:Choice>
        <mc:Fallback xmlns="">
          <p:sp>
            <p:nvSpPr>
              <p:cNvPr id="4" name="Text Placeholder 3">
                <a:extLst>
                  <a:ext uri="{FF2B5EF4-FFF2-40B4-BE49-F238E27FC236}">
                    <a16:creationId xmlns:a16="http://schemas.microsoft.com/office/drawing/2014/main" id="{817DBA75-F94E-164E-9E2E-84662FD5D46B}"/>
                  </a:ext>
                </a:extLst>
              </p:cNvPr>
              <p:cNvSpPr>
                <a:spLocks noGrp="1" noRot="1" noChangeAspect="1" noMove="1" noResize="1" noEditPoints="1" noAdjustHandles="1" noChangeArrowheads="1" noChangeShapeType="1" noTextEdit="1"/>
              </p:cNvSpPr>
              <p:nvPr>
                <p:ph type="body" sz="half" idx="2"/>
              </p:nvPr>
            </p:nvSpPr>
            <p:spPr>
              <a:xfrm>
                <a:off x="839788" y="1313622"/>
                <a:ext cx="4646612" cy="5124248"/>
              </a:xfrm>
              <a:blipFill>
                <a:blip r:embed="rId2"/>
                <a:stretch>
                  <a:fillRect l="-1635" t="-1975" r="-2452"/>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0726D0EC-2CAB-024E-A77F-048E8322400C}"/>
              </a:ext>
            </a:extLst>
          </p:cNvPr>
          <p:cNvGrpSpPr/>
          <p:nvPr/>
        </p:nvGrpSpPr>
        <p:grpSpPr>
          <a:xfrm>
            <a:off x="5486400" y="1517380"/>
            <a:ext cx="5603152" cy="4956963"/>
            <a:chOff x="316805" y="1437960"/>
            <a:chExt cx="5603152" cy="4956963"/>
          </a:xfrm>
        </p:grpSpPr>
        <p:sp>
          <p:nvSpPr>
            <p:cNvPr id="6" name="Rectangle 5">
              <a:extLst>
                <a:ext uri="{FF2B5EF4-FFF2-40B4-BE49-F238E27FC236}">
                  <a16:creationId xmlns:a16="http://schemas.microsoft.com/office/drawing/2014/main" id="{42C820E9-74F4-594C-9389-A658F6AD7E0C}"/>
                </a:ext>
              </a:extLst>
            </p:cNvPr>
            <p:cNvSpPr/>
            <p:nvPr/>
          </p:nvSpPr>
          <p:spPr>
            <a:xfrm>
              <a:off x="4295274" y="2515643"/>
              <a:ext cx="888249" cy="2721603"/>
            </a:xfrm>
            <a:prstGeom prst="rect">
              <a:avLst/>
            </a:prstGeom>
            <a:solidFill>
              <a:srgbClr val="EFE5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a:extLst>
                <a:ext uri="{FF2B5EF4-FFF2-40B4-BE49-F238E27FC236}">
                  <a16:creationId xmlns:a16="http://schemas.microsoft.com/office/drawing/2014/main" id="{A0FC4720-4C65-5C49-B08C-C873DA0131FE}"/>
                </a:ext>
              </a:extLst>
            </p:cNvPr>
            <p:cNvCxnSpPr>
              <a:cxnSpLocks/>
            </p:cNvCxnSpPr>
            <p:nvPr/>
          </p:nvCxnSpPr>
          <p:spPr>
            <a:xfrm flipV="1">
              <a:off x="1602442" y="1524544"/>
              <a:ext cx="0" cy="370736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E355C95C-C1EC-C045-8E21-4194D1B12AAA}"/>
                </a:ext>
              </a:extLst>
            </p:cNvPr>
            <p:cNvCxnSpPr>
              <a:cxnSpLocks/>
            </p:cNvCxnSpPr>
            <p:nvPr/>
          </p:nvCxnSpPr>
          <p:spPr>
            <a:xfrm flipV="1">
              <a:off x="1609050" y="2523639"/>
              <a:ext cx="2706270" cy="2701710"/>
            </a:xfrm>
            <a:prstGeom prst="line">
              <a:avLst/>
            </a:prstGeom>
            <a:ln w="38100">
              <a:solidFill>
                <a:srgbClr val="7030A0"/>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177F1C67-BFD1-044C-B36E-123BC51CCE2E}"/>
                </a:ext>
              </a:extLst>
            </p:cNvPr>
            <p:cNvCxnSpPr>
              <a:cxnSpLocks/>
            </p:cNvCxnSpPr>
            <p:nvPr/>
          </p:nvCxnSpPr>
          <p:spPr>
            <a:xfrm flipH="1" flipV="1">
              <a:off x="4302016" y="2522984"/>
              <a:ext cx="914400" cy="0"/>
            </a:xfrm>
            <a:prstGeom prst="line">
              <a:avLst/>
            </a:prstGeom>
            <a:ln w="38100">
              <a:solidFill>
                <a:srgbClr val="7030A0"/>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110177EF-B191-0948-BE4A-52359CDF3A8B}"/>
                </a:ext>
              </a:extLst>
            </p:cNvPr>
            <p:cNvCxnSpPr>
              <a:cxnSpLocks/>
            </p:cNvCxnSpPr>
            <p:nvPr/>
          </p:nvCxnSpPr>
          <p:spPr>
            <a:xfrm flipV="1">
              <a:off x="4321701" y="1643488"/>
              <a:ext cx="865953" cy="872226"/>
            </a:xfrm>
            <a:prstGeom prst="line">
              <a:avLst/>
            </a:prstGeom>
            <a:ln w="28575">
              <a:solidFill>
                <a:schemeClr val="accent1"/>
              </a:solidFill>
              <a:prstDash val="sysDot"/>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08C0D432-31C8-3743-9D96-26C9320D2088}"/>
                </a:ext>
              </a:extLst>
            </p:cNvPr>
            <p:cNvCxnSpPr>
              <a:cxnSpLocks/>
            </p:cNvCxnSpPr>
            <p:nvPr/>
          </p:nvCxnSpPr>
          <p:spPr>
            <a:xfrm flipH="1">
              <a:off x="1602440" y="2521659"/>
              <a:ext cx="2685508" cy="375"/>
            </a:xfrm>
            <a:prstGeom prst="line">
              <a:avLst/>
            </a:prstGeom>
            <a:ln w="9525">
              <a:solidFill>
                <a:srgbClr val="7030A0"/>
              </a:solidFill>
              <a:prstDash val="dash"/>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52A1E143-DE80-C746-B3C3-305A51E67558}"/>
                </a:ext>
              </a:extLst>
            </p:cNvPr>
            <p:cNvCxnSpPr>
              <a:cxnSpLocks/>
            </p:cNvCxnSpPr>
            <p:nvPr/>
          </p:nvCxnSpPr>
          <p:spPr>
            <a:xfrm flipH="1" flipV="1">
              <a:off x="1609050" y="4331967"/>
              <a:ext cx="869136" cy="7217"/>
            </a:xfrm>
            <a:prstGeom prst="line">
              <a:avLst/>
            </a:prstGeom>
            <a:ln w="9525">
              <a:solidFill>
                <a:srgbClr val="0070C0"/>
              </a:solidFill>
              <a:prstDash val="dash"/>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3F621C3-9E61-9242-827E-1AF1CB5FDD3B}"/>
                </a:ext>
              </a:extLst>
            </p:cNvPr>
            <p:cNvCxnSpPr>
              <a:cxnSpLocks/>
            </p:cNvCxnSpPr>
            <p:nvPr/>
          </p:nvCxnSpPr>
          <p:spPr>
            <a:xfrm flipV="1">
              <a:off x="1602441" y="5218958"/>
              <a:ext cx="4317516" cy="1295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F7982BE1-34B4-1F4B-99F2-128F50A37195}"/>
                </a:ext>
              </a:extLst>
            </p:cNvPr>
            <p:cNvCxnSpPr>
              <a:cxnSpLocks/>
            </p:cNvCxnSpPr>
            <p:nvPr/>
          </p:nvCxnSpPr>
          <p:spPr>
            <a:xfrm>
              <a:off x="2496000" y="5603705"/>
              <a:ext cx="2697481" cy="0"/>
            </a:xfrm>
            <a:prstGeom prst="line">
              <a:avLst/>
            </a:prstGeom>
            <a:ln w="38100">
              <a:solidFill>
                <a:schemeClr val="accent1"/>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22144D50-BA63-2747-9DC1-BF09D08213A6}"/>
                </a:ext>
              </a:extLst>
            </p:cNvPr>
            <p:cNvCxnSpPr>
              <a:cxnSpLocks/>
            </p:cNvCxnSpPr>
            <p:nvPr/>
          </p:nvCxnSpPr>
          <p:spPr>
            <a:xfrm flipV="1">
              <a:off x="1608744" y="5603705"/>
              <a:ext cx="914400" cy="3189"/>
            </a:xfrm>
            <a:prstGeom prst="line">
              <a:avLst/>
            </a:prstGeom>
            <a:ln w="38100">
              <a:solidFill>
                <a:schemeClr val="accent1"/>
              </a:solidFill>
              <a:prstDash val="sysDot"/>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D8C9AEBE-1C27-CF4F-9243-79FE4DF60095}"/>
                </a:ext>
              </a:extLst>
            </p:cNvPr>
            <p:cNvCxnSpPr>
              <a:cxnSpLocks/>
            </p:cNvCxnSpPr>
            <p:nvPr/>
          </p:nvCxnSpPr>
          <p:spPr>
            <a:xfrm flipH="1">
              <a:off x="1595421" y="5879886"/>
              <a:ext cx="2692527" cy="1"/>
            </a:xfrm>
            <a:prstGeom prst="line">
              <a:avLst/>
            </a:prstGeom>
            <a:ln w="38100">
              <a:solidFill>
                <a:srgbClr val="7030A0"/>
              </a:solidFill>
              <a:prstDash val="sysDot"/>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BBD20F6-D19D-2343-89CA-2B5F26159AEE}"/>
                    </a:ext>
                  </a:extLst>
                </p:cNvPr>
                <p:cNvSpPr txBox="1"/>
                <p:nvPr/>
              </p:nvSpPr>
              <p:spPr>
                <a:xfrm>
                  <a:off x="1293001" y="1443656"/>
                  <a:ext cx="2973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Times New Roman" panose="02020603050405020304" pitchFamily="18" charset="0"/>
                          </a:rPr>
                          <m:t>𝐹</m:t>
                        </m:r>
                      </m:oMath>
                    </m:oMathPara>
                  </a14:m>
                  <a:endParaRPr lang="en-GB" sz="1400" i="1" dirty="0">
                    <a:latin typeface="Times New Roman" panose="02020603050405020304" pitchFamily="18" charset="0"/>
                    <a:cs typeface="Times New Roman" panose="02020603050405020304" pitchFamily="18" charset="0"/>
                  </a:endParaRPr>
                </a:p>
              </p:txBody>
            </p:sp>
          </mc:Choice>
          <mc:Fallback xmlns="">
            <p:sp>
              <p:nvSpPr>
                <p:cNvPr id="17" name="TextBox 16">
                  <a:extLst>
                    <a:ext uri="{FF2B5EF4-FFF2-40B4-BE49-F238E27FC236}">
                      <a16:creationId xmlns:a16="http://schemas.microsoft.com/office/drawing/2014/main" id="{2BBD20F6-D19D-2343-89CA-2B5F26159AEE}"/>
                    </a:ext>
                  </a:extLst>
                </p:cNvPr>
                <p:cNvSpPr txBox="1">
                  <a:spLocks noRot="1" noChangeAspect="1" noMove="1" noResize="1" noEditPoints="1" noAdjustHandles="1" noChangeArrowheads="1" noChangeShapeType="1" noTextEdit="1"/>
                </p:cNvSpPr>
                <p:nvPr/>
              </p:nvSpPr>
              <p:spPr>
                <a:xfrm>
                  <a:off x="1293001" y="1443656"/>
                  <a:ext cx="297330" cy="369332"/>
                </a:xfrm>
                <a:prstGeom prst="rect">
                  <a:avLst/>
                </a:prstGeom>
                <a:blipFill>
                  <a:blip r:embed="rId3"/>
                  <a:stretch>
                    <a:fillRect r="-4167"/>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5A41C894-F3AA-5948-B6B8-72B1D8D2C304}"/>
                </a:ext>
              </a:extLst>
            </p:cNvPr>
            <p:cNvSpPr txBox="1"/>
            <p:nvPr/>
          </p:nvSpPr>
          <p:spPr>
            <a:xfrm>
              <a:off x="316805" y="1437960"/>
              <a:ext cx="1140023" cy="923330"/>
            </a:xfrm>
            <a:prstGeom prst="rect">
              <a:avLst/>
            </a:prstGeom>
            <a:noFill/>
          </p:spPr>
          <p:txBody>
            <a:bodyPr wrap="square" rtlCol="0">
              <a:spAutoFit/>
            </a:bodyPr>
            <a:lstStyle/>
            <a:p>
              <a:r>
                <a:rPr lang="en-GB" dirty="0">
                  <a:latin typeface="+mj-lt"/>
                  <a:cs typeface="Times New Roman" panose="02020603050405020304" pitchFamily="18" charset="0"/>
                </a:rPr>
                <a:t>Promised payment</a:t>
              </a:r>
            </a:p>
            <a:p>
              <a:r>
                <a:rPr lang="en-GB" dirty="0">
                  <a:latin typeface="+mj-lt"/>
                  <a:cs typeface="Times New Roman" panose="02020603050405020304" pitchFamily="18" charset="0"/>
                </a:rPr>
                <a:t>at </a:t>
              </a:r>
              <a:r>
                <a:rPr lang="en-GB" i="1" dirty="0">
                  <a:latin typeface="+mj-lt"/>
                  <a:cs typeface="Times New Roman" panose="02020603050405020304" pitchFamily="18" charset="0"/>
                </a:rPr>
                <a:t>t </a:t>
              </a:r>
              <a:r>
                <a:rPr lang="en-GB" dirty="0">
                  <a:latin typeface="+mj-lt"/>
                  <a:cs typeface="Times New Roman" panose="02020603050405020304" pitchFamily="18" charset="0"/>
                </a:rPr>
                <a:t>= 2</a:t>
              </a:r>
              <a:endParaRPr lang="en-GB" sz="1600" dirty="0">
                <a:latin typeface="+mj-lt"/>
                <a:cs typeface="Times New Roman" panose="02020603050405020304" pitchFamily="18" charset="0"/>
              </a:endParaRPr>
            </a:p>
          </p:txBody>
        </p:sp>
        <p:sp>
          <p:nvSpPr>
            <p:cNvPr id="19" name="TextBox 18">
              <a:extLst>
                <a:ext uri="{FF2B5EF4-FFF2-40B4-BE49-F238E27FC236}">
                  <a16:creationId xmlns:a16="http://schemas.microsoft.com/office/drawing/2014/main" id="{4D76D906-1081-6540-840F-31B3B8963D33}"/>
                </a:ext>
              </a:extLst>
            </p:cNvPr>
            <p:cNvSpPr txBox="1"/>
            <p:nvPr/>
          </p:nvSpPr>
          <p:spPr>
            <a:xfrm>
              <a:off x="5090963" y="5177969"/>
              <a:ext cx="297330" cy="350553"/>
            </a:xfrm>
            <a:prstGeom prst="rect">
              <a:avLst/>
            </a:prstGeom>
            <a:noFill/>
          </p:spPr>
          <p:txBody>
            <a:bodyPr wrap="square" rtlCol="0">
              <a:spAutoFit/>
            </a:bodyPr>
            <a:lstStyle/>
            <a:p>
              <a:r>
                <a:rPr lang="en-GB" sz="2400" dirty="0">
                  <a:latin typeface="Times New Roman" panose="02020603050405020304" pitchFamily="18" charset="0"/>
                  <a:cs typeface="Times New Roman" panose="02020603050405020304" pitchFamily="18" charset="0"/>
                </a:rPr>
                <a:t>1</a:t>
              </a:r>
              <a:endParaRPr lang="en-GB"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50FA974-1CAA-3742-B4AC-D277B93F2BEA}"/>
                    </a:ext>
                  </a:extLst>
                </p:cNvPr>
                <p:cNvSpPr txBox="1"/>
                <p:nvPr/>
              </p:nvSpPr>
              <p:spPr>
                <a:xfrm>
                  <a:off x="5492893" y="4898846"/>
                  <a:ext cx="2973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𝑧</m:t>
                        </m:r>
                      </m:oMath>
                    </m:oMathPara>
                  </a14:m>
                  <a:endParaRPr lang="en-GB" i="1" dirty="0">
                    <a:latin typeface="Times New Roman" panose="02020603050405020304" pitchFamily="18" charset="0"/>
                    <a:cs typeface="Times New Roman" panose="02020603050405020304" pitchFamily="18" charset="0"/>
                  </a:endParaRPr>
                </a:p>
              </p:txBody>
            </p:sp>
          </mc:Choice>
          <mc:Fallback xmlns="">
            <p:sp>
              <p:nvSpPr>
                <p:cNvPr id="20" name="TextBox 19">
                  <a:extLst>
                    <a:ext uri="{FF2B5EF4-FFF2-40B4-BE49-F238E27FC236}">
                      <a16:creationId xmlns:a16="http://schemas.microsoft.com/office/drawing/2014/main" id="{550FA974-1CAA-3742-B4AC-D277B93F2BEA}"/>
                    </a:ext>
                  </a:extLst>
                </p:cNvPr>
                <p:cNvSpPr txBox="1">
                  <a:spLocks noRot="1" noChangeAspect="1" noMove="1" noResize="1" noEditPoints="1" noAdjustHandles="1" noChangeArrowheads="1" noChangeShapeType="1" noTextEdit="1"/>
                </p:cNvSpPr>
                <p:nvPr/>
              </p:nvSpPr>
              <p:spPr>
                <a:xfrm>
                  <a:off x="5492893" y="4898846"/>
                  <a:ext cx="297330" cy="369332"/>
                </a:xfrm>
                <a:prstGeom prst="rect">
                  <a:avLst/>
                </a:prstGeom>
                <a:blipFill>
                  <a:blip r:embed="rId4"/>
                  <a:stretch>
                    <a:fillRect/>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4BEF9E0F-08B0-AE47-AA73-4A7E70CF3598}"/>
                </a:ext>
              </a:extLst>
            </p:cNvPr>
            <p:cNvSpPr txBox="1"/>
            <p:nvPr/>
          </p:nvSpPr>
          <p:spPr>
            <a:xfrm>
              <a:off x="1308559" y="5231908"/>
              <a:ext cx="297330" cy="350553"/>
            </a:xfrm>
            <a:prstGeom prst="rect">
              <a:avLst/>
            </a:prstGeom>
            <a:noFill/>
          </p:spPr>
          <p:txBody>
            <a:bodyPr wrap="square" rtlCol="0">
              <a:spAutoFit/>
            </a:bodyPr>
            <a:lstStyle/>
            <a:p>
              <a:r>
                <a:rPr lang="en-GB" sz="2400" dirty="0">
                  <a:latin typeface="Times New Roman" panose="02020603050405020304" pitchFamily="18" charset="0"/>
                  <a:cs typeface="Times New Roman" panose="02020603050405020304" pitchFamily="18" charset="0"/>
                </a:rPr>
                <a:t>0</a:t>
              </a:r>
              <a:endParaRPr lang="en-GB"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217078F6-93F4-6B46-AE0D-97653E999D11}"/>
                    </a:ext>
                  </a:extLst>
                </p:cNvPr>
                <p:cNvSpPr txBox="1"/>
                <p:nvPr/>
              </p:nvSpPr>
              <p:spPr>
                <a:xfrm>
                  <a:off x="904159" y="2301759"/>
                  <a:ext cx="560858" cy="2995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i="1" smtClean="0">
                                <a:solidFill>
                                  <a:srgbClr val="7030A0"/>
                                </a:solidFill>
                                <a:latin typeface="Cambria Math" panose="02040503050406030204" pitchFamily="18" charset="0"/>
                              </a:rPr>
                            </m:ctrlPr>
                          </m:sSubPr>
                          <m:e>
                            <m:r>
                              <a:rPr lang="en-GB" b="0" i="1" smtClean="0">
                                <a:solidFill>
                                  <a:srgbClr val="7030A0"/>
                                </a:solidFill>
                                <a:latin typeface="Cambria Math" panose="02040503050406030204" pitchFamily="18" charset="0"/>
                              </a:rPr>
                              <m:t>𝐹</m:t>
                            </m:r>
                          </m:e>
                          <m:sub>
                            <m:r>
                              <a:rPr lang="en-GB" b="0" i="1" smtClean="0">
                                <a:solidFill>
                                  <a:srgbClr val="7030A0"/>
                                </a:solidFill>
                                <a:latin typeface="Cambria Math" panose="02040503050406030204" pitchFamily="18" charset="0"/>
                              </a:rPr>
                              <m:t>h𝑖𝑔h</m:t>
                            </m:r>
                          </m:sub>
                        </m:sSub>
                      </m:oMath>
                    </m:oMathPara>
                  </a14:m>
                  <a:endParaRPr lang="en-GB" dirty="0">
                    <a:solidFill>
                      <a:srgbClr val="7030A0"/>
                    </a:solidFill>
                  </a:endParaRPr>
                </a:p>
              </p:txBody>
            </p:sp>
          </mc:Choice>
          <mc:Fallback xmlns="">
            <p:sp>
              <p:nvSpPr>
                <p:cNvPr id="22" name="TextBox 21">
                  <a:extLst>
                    <a:ext uri="{FF2B5EF4-FFF2-40B4-BE49-F238E27FC236}">
                      <a16:creationId xmlns:a16="http://schemas.microsoft.com/office/drawing/2014/main" id="{217078F6-93F4-6B46-AE0D-97653E999D11}"/>
                    </a:ext>
                  </a:extLst>
                </p:cNvPr>
                <p:cNvSpPr txBox="1">
                  <a:spLocks noRot="1" noChangeAspect="1" noMove="1" noResize="1" noEditPoints="1" noAdjustHandles="1" noChangeArrowheads="1" noChangeShapeType="1" noTextEdit="1"/>
                </p:cNvSpPr>
                <p:nvPr/>
              </p:nvSpPr>
              <p:spPr>
                <a:xfrm>
                  <a:off x="904159" y="2301759"/>
                  <a:ext cx="560858" cy="299569"/>
                </a:xfrm>
                <a:prstGeom prst="rect">
                  <a:avLst/>
                </a:prstGeom>
                <a:blipFill>
                  <a:blip r:embed="rId5"/>
                  <a:stretch>
                    <a:fillRect l="-6667" r="-6667" b="-2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B34CF2DA-C33D-1D4A-83E2-F46E6B426324}"/>
                    </a:ext>
                  </a:extLst>
                </p:cNvPr>
                <p:cNvSpPr txBox="1"/>
                <p:nvPr/>
              </p:nvSpPr>
              <p:spPr>
                <a:xfrm>
                  <a:off x="945137" y="4104678"/>
                  <a:ext cx="47910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i="1" smtClean="0">
                                <a:solidFill>
                                  <a:srgbClr val="0070C0"/>
                                </a:solidFill>
                                <a:latin typeface="Cambria Math" panose="02040503050406030204" pitchFamily="18" charset="0"/>
                              </a:rPr>
                            </m:ctrlPr>
                          </m:sSubPr>
                          <m:e>
                            <m:r>
                              <a:rPr lang="en-GB" b="0" i="1" smtClean="0">
                                <a:solidFill>
                                  <a:srgbClr val="0070C0"/>
                                </a:solidFill>
                                <a:latin typeface="Cambria Math" panose="02040503050406030204" pitchFamily="18" charset="0"/>
                              </a:rPr>
                              <m:t>𝐹</m:t>
                            </m:r>
                          </m:e>
                          <m:sub>
                            <m:r>
                              <a:rPr lang="en-GB" b="0" i="1" smtClean="0">
                                <a:solidFill>
                                  <a:srgbClr val="0070C0"/>
                                </a:solidFill>
                                <a:latin typeface="Cambria Math" panose="02040503050406030204" pitchFamily="18" charset="0"/>
                              </a:rPr>
                              <m:t>𝑙𝑜𝑤</m:t>
                            </m:r>
                          </m:sub>
                        </m:sSub>
                      </m:oMath>
                    </m:oMathPara>
                  </a14:m>
                  <a:endParaRPr lang="en-GB" dirty="0">
                    <a:solidFill>
                      <a:srgbClr val="0070C0"/>
                    </a:solidFill>
                  </a:endParaRPr>
                </a:p>
              </p:txBody>
            </p:sp>
          </mc:Choice>
          <mc:Fallback xmlns="">
            <p:sp>
              <p:nvSpPr>
                <p:cNvPr id="23" name="TextBox 22">
                  <a:extLst>
                    <a:ext uri="{FF2B5EF4-FFF2-40B4-BE49-F238E27FC236}">
                      <a16:creationId xmlns:a16="http://schemas.microsoft.com/office/drawing/2014/main" id="{B34CF2DA-C33D-1D4A-83E2-F46E6B426324}"/>
                    </a:ext>
                  </a:extLst>
                </p:cNvPr>
                <p:cNvSpPr txBox="1">
                  <a:spLocks noRot="1" noChangeAspect="1" noMove="1" noResize="1" noEditPoints="1" noAdjustHandles="1" noChangeArrowheads="1" noChangeShapeType="1" noTextEdit="1"/>
                </p:cNvSpPr>
                <p:nvPr/>
              </p:nvSpPr>
              <p:spPr>
                <a:xfrm>
                  <a:off x="945137" y="4104678"/>
                  <a:ext cx="479106" cy="276999"/>
                </a:xfrm>
                <a:prstGeom prst="rect">
                  <a:avLst/>
                </a:prstGeom>
                <a:blipFill>
                  <a:blip r:embed="rId6"/>
                  <a:stretch>
                    <a:fillRect l="-7692" b="-13043"/>
                  </a:stretch>
                </a:blipFill>
              </p:spPr>
              <p:txBody>
                <a:bodyPr/>
                <a:lstStyle/>
                <a:p>
                  <a:r>
                    <a:rPr lang="en-US">
                      <a:noFill/>
                    </a:rPr>
                    <a:t> </a:t>
                  </a:r>
                </a:p>
              </p:txBody>
            </p:sp>
          </mc:Fallback>
        </mc:AlternateContent>
        <p:sp>
          <p:nvSpPr>
            <p:cNvPr id="24" name="Arc 23">
              <a:extLst>
                <a:ext uri="{FF2B5EF4-FFF2-40B4-BE49-F238E27FC236}">
                  <a16:creationId xmlns:a16="http://schemas.microsoft.com/office/drawing/2014/main" id="{B2838C1F-3C66-544F-A657-979420890D17}"/>
                </a:ext>
              </a:extLst>
            </p:cNvPr>
            <p:cNvSpPr/>
            <p:nvPr/>
          </p:nvSpPr>
          <p:spPr>
            <a:xfrm rot="2700000">
              <a:off x="1364632" y="4790416"/>
              <a:ext cx="694325" cy="729576"/>
            </a:xfrm>
            <a:prstGeom prst="arc">
              <a:avLst>
                <a:gd name="adj1" fmla="val 16200000"/>
                <a:gd name="adj2" fmla="val 19675843"/>
              </a:avLst>
            </a:prstGeom>
            <a:ln w="28575">
              <a:solidFill>
                <a:schemeClr val="accent6"/>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7F81F751-6ACA-BA4C-BD68-D81BD124C97E}"/>
                    </a:ext>
                  </a:extLst>
                </p:cNvPr>
                <p:cNvSpPr txBox="1"/>
                <p:nvPr/>
              </p:nvSpPr>
              <p:spPr>
                <a:xfrm>
                  <a:off x="2039633" y="4855389"/>
                  <a:ext cx="481932" cy="307777"/>
                </a:xfrm>
                <a:prstGeom prst="rect">
                  <a:avLst/>
                </a:prstGeom>
                <a:noFill/>
              </p:spPr>
              <p:txBody>
                <a:bodyPr wrap="square" rtlCol="0">
                  <a:spAutoFit/>
                </a:bodyPr>
                <a:lstStyle/>
                <a:p>
                  <a14:m>
                    <m:oMath xmlns:m="http://schemas.openxmlformats.org/officeDocument/2006/math">
                      <m:r>
                        <a:rPr lang="en-GB" sz="1400" i="1" dirty="0" smtClean="0">
                          <a:solidFill>
                            <a:schemeClr val="accent6"/>
                          </a:solidFill>
                          <a:latin typeface="Cambria Math" panose="02040503050406030204" pitchFamily="18" charset="0"/>
                          <a:cs typeface="Times New Roman" panose="02020603050405020304" pitchFamily="18" charset="0"/>
                        </a:rPr>
                        <m:t>45</m:t>
                      </m:r>
                    </m:oMath>
                  </a14:m>
                  <a:r>
                    <a:rPr lang="en-GB" sz="1400" dirty="0">
                      <a:solidFill>
                        <a:schemeClr val="accent6"/>
                      </a:solidFill>
                      <a:latin typeface="Times New Roman" panose="02020603050405020304" pitchFamily="18" charset="0"/>
                      <a:cs typeface="Times New Roman" panose="02020603050405020304" pitchFamily="18" charset="0"/>
                    </a:rPr>
                    <a:t>°</a:t>
                  </a:r>
                </a:p>
              </p:txBody>
            </p:sp>
          </mc:Choice>
          <mc:Fallback xmlns="">
            <p:sp>
              <p:nvSpPr>
                <p:cNvPr id="25" name="TextBox 24">
                  <a:extLst>
                    <a:ext uri="{FF2B5EF4-FFF2-40B4-BE49-F238E27FC236}">
                      <a16:creationId xmlns:a16="http://schemas.microsoft.com/office/drawing/2014/main" id="{7F81F751-6ACA-BA4C-BD68-D81BD124C97E}"/>
                    </a:ext>
                  </a:extLst>
                </p:cNvPr>
                <p:cNvSpPr txBox="1">
                  <a:spLocks noRot="1" noChangeAspect="1" noMove="1" noResize="1" noEditPoints="1" noAdjustHandles="1" noChangeArrowheads="1" noChangeShapeType="1" noTextEdit="1"/>
                </p:cNvSpPr>
                <p:nvPr/>
              </p:nvSpPr>
              <p:spPr>
                <a:xfrm>
                  <a:off x="2039633" y="4855389"/>
                  <a:ext cx="481932" cy="307777"/>
                </a:xfrm>
                <a:prstGeom prst="rect">
                  <a:avLst/>
                </a:prstGeom>
                <a:blipFill>
                  <a:blip r:embed="rId7"/>
                  <a:stretch>
                    <a:fillRect t="-4000" b="-20000"/>
                  </a:stretch>
                </a:blipFill>
              </p:spPr>
              <p:txBody>
                <a:bodyPr/>
                <a:lstStyle/>
                <a:p>
                  <a:r>
                    <a:rPr lang="en-US">
                      <a:noFill/>
                    </a:rPr>
                    <a:t> </a:t>
                  </a:r>
                </a:p>
              </p:txBody>
            </p:sp>
          </mc:Fallback>
        </mc:AlternateContent>
        <p:sp>
          <p:nvSpPr>
            <p:cNvPr id="26" name="Rectangle 25">
              <a:extLst>
                <a:ext uri="{FF2B5EF4-FFF2-40B4-BE49-F238E27FC236}">
                  <a16:creationId xmlns:a16="http://schemas.microsoft.com/office/drawing/2014/main" id="{DA5400F4-9166-4340-B856-3AEDC30484E2}"/>
                </a:ext>
              </a:extLst>
            </p:cNvPr>
            <p:cNvSpPr/>
            <p:nvPr/>
          </p:nvSpPr>
          <p:spPr>
            <a:xfrm>
              <a:off x="1602433" y="5269945"/>
              <a:ext cx="3581090" cy="30717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4989832-7D2C-C44B-9B18-AD1970AA5AD2}"/>
                    </a:ext>
                  </a:extLst>
                </p:cNvPr>
                <p:cNvSpPr txBox="1"/>
                <p:nvPr/>
              </p:nvSpPr>
              <p:spPr>
                <a:xfrm>
                  <a:off x="1609050" y="5629907"/>
                  <a:ext cx="1279071" cy="215444"/>
                </a:xfrm>
                <a:prstGeom prst="rect">
                  <a:avLst/>
                </a:prstGeom>
                <a:noFill/>
              </p:spPr>
              <p:txBody>
                <a:bodyPr wrap="square" lIns="0" tIns="0" rIns="0" bIns="0" rtlCol="0">
                  <a:spAutoFit/>
                </a:bodyPr>
                <a:lstStyle/>
                <a:p>
                  <a:r>
                    <a:rPr lang="en-GB" sz="1400" dirty="0">
                      <a:solidFill>
                        <a:srgbClr val="0070C0"/>
                      </a:solidFill>
                    </a:rPr>
                    <a:t>Default </a:t>
                  </a:r>
                  <a14:m>
                    <m:oMath xmlns:m="http://schemas.openxmlformats.org/officeDocument/2006/math">
                      <m:r>
                        <a:rPr lang="en-GB" sz="1400" b="0" i="1" smtClean="0">
                          <a:solidFill>
                            <a:srgbClr val="0070C0"/>
                          </a:solidFill>
                          <a:latin typeface="Cambria Math" panose="02040503050406030204" pitchFamily="18" charset="0"/>
                        </a:rPr>
                        <m:t>𝑧</m:t>
                      </m:r>
                      <m:r>
                        <a:rPr lang="en-GB" sz="1400" b="0" i="1" smtClean="0">
                          <a:solidFill>
                            <a:srgbClr val="0070C0"/>
                          </a:solidFill>
                          <a:latin typeface="Cambria Math" panose="02040503050406030204" pitchFamily="18" charset="0"/>
                        </a:rPr>
                        <m:t>&lt;</m:t>
                      </m:r>
                      <m:sSub>
                        <m:sSubPr>
                          <m:ctrlPr>
                            <a:rPr lang="en-GB" sz="1400" i="1" smtClean="0">
                              <a:solidFill>
                                <a:srgbClr val="0070C0"/>
                              </a:solidFill>
                              <a:latin typeface="Cambria Math" panose="02040503050406030204" pitchFamily="18" charset="0"/>
                            </a:rPr>
                          </m:ctrlPr>
                        </m:sSubPr>
                        <m:e>
                          <m:r>
                            <a:rPr lang="en-GB" sz="1400" b="0" i="1" smtClean="0">
                              <a:solidFill>
                                <a:srgbClr val="0070C0"/>
                              </a:solidFill>
                              <a:latin typeface="Cambria Math" panose="02040503050406030204" pitchFamily="18" charset="0"/>
                            </a:rPr>
                            <m:t>𝐹</m:t>
                          </m:r>
                        </m:e>
                        <m:sub>
                          <m:r>
                            <a:rPr lang="en-GB" sz="1400" b="0" i="1" smtClean="0">
                              <a:solidFill>
                                <a:srgbClr val="0070C0"/>
                              </a:solidFill>
                              <a:latin typeface="Cambria Math" panose="02040503050406030204" pitchFamily="18" charset="0"/>
                            </a:rPr>
                            <m:t>𝑙𝑜𝑤</m:t>
                          </m:r>
                        </m:sub>
                      </m:sSub>
                    </m:oMath>
                  </a14:m>
                  <a:endParaRPr lang="en-GB" sz="1200" dirty="0">
                    <a:solidFill>
                      <a:srgbClr val="0070C0"/>
                    </a:solidFill>
                  </a:endParaRPr>
                </a:p>
              </p:txBody>
            </p:sp>
          </mc:Choice>
          <mc:Fallback xmlns="">
            <p:sp>
              <p:nvSpPr>
                <p:cNvPr id="27" name="TextBox 26">
                  <a:extLst>
                    <a:ext uri="{FF2B5EF4-FFF2-40B4-BE49-F238E27FC236}">
                      <a16:creationId xmlns:a16="http://schemas.microsoft.com/office/drawing/2014/main" id="{74989832-7D2C-C44B-9B18-AD1970AA5AD2}"/>
                    </a:ext>
                  </a:extLst>
                </p:cNvPr>
                <p:cNvSpPr txBox="1">
                  <a:spLocks noRot="1" noChangeAspect="1" noMove="1" noResize="1" noEditPoints="1" noAdjustHandles="1" noChangeArrowheads="1" noChangeShapeType="1" noTextEdit="1"/>
                </p:cNvSpPr>
                <p:nvPr/>
              </p:nvSpPr>
              <p:spPr>
                <a:xfrm>
                  <a:off x="1609050" y="5629907"/>
                  <a:ext cx="1279071" cy="215444"/>
                </a:xfrm>
                <a:prstGeom prst="rect">
                  <a:avLst/>
                </a:prstGeom>
                <a:blipFill>
                  <a:blip r:embed="rId8"/>
                  <a:stretch>
                    <a:fillRect l="-7921" t="-27778" b="-4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B6A4973-8976-DB49-86F9-9633A84CD1F1}"/>
                    </a:ext>
                  </a:extLst>
                </p:cNvPr>
                <p:cNvSpPr txBox="1"/>
                <p:nvPr/>
              </p:nvSpPr>
              <p:spPr>
                <a:xfrm>
                  <a:off x="2743573" y="5636669"/>
                  <a:ext cx="2584417" cy="215444"/>
                </a:xfrm>
                <a:prstGeom prst="rect">
                  <a:avLst/>
                </a:prstGeom>
                <a:noFill/>
              </p:spPr>
              <p:txBody>
                <a:bodyPr wrap="square" lIns="0" tIns="0" rIns="0" bIns="0" rtlCol="0">
                  <a:spAutoFit/>
                </a:bodyPr>
                <a:lstStyle/>
                <a:p>
                  <a:pPr algn="ctr"/>
                  <a:r>
                    <a:rPr lang="en-GB" sz="1400" dirty="0">
                      <a:solidFill>
                        <a:srgbClr val="0070C0"/>
                      </a:solidFill>
                    </a:rPr>
                    <a:t>Repayment of </a:t>
                  </a:r>
                  <a14:m>
                    <m:oMath xmlns:m="http://schemas.openxmlformats.org/officeDocument/2006/math">
                      <m:sSub>
                        <m:sSubPr>
                          <m:ctrlPr>
                            <a:rPr lang="en-GB" sz="1400" i="1" smtClean="0">
                              <a:solidFill>
                                <a:srgbClr val="0070C0"/>
                              </a:solidFill>
                              <a:latin typeface="Cambria Math" panose="02040503050406030204" pitchFamily="18" charset="0"/>
                            </a:rPr>
                          </m:ctrlPr>
                        </m:sSubPr>
                        <m:e>
                          <m:r>
                            <a:rPr lang="en-GB" sz="1400" b="0" i="1" smtClean="0">
                              <a:solidFill>
                                <a:srgbClr val="0070C0"/>
                              </a:solidFill>
                              <a:latin typeface="Cambria Math" panose="02040503050406030204" pitchFamily="18" charset="0"/>
                            </a:rPr>
                            <m:t>𝐹</m:t>
                          </m:r>
                        </m:e>
                        <m:sub>
                          <m:r>
                            <a:rPr lang="en-GB" sz="1400" b="0" i="1" smtClean="0">
                              <a:solidFill>
                                <a:srgbClr val="0070C0"/>
                              </a:solidFill>
                              <a:latin typeface="Cambria Math" panose="02040503050406030204" pitchFamily="18" charset="0"/>
                            </a:rPr>
                            <m:t>𝑙𝑜𝑤</m:t>
                          </m:r>
                        </m:sub>
                      </m:sSub>
                    </m:oMath>
                  </a14:m>
                  <a:endParaRPr lang="en-GB" sz="1200" dirty="0">
                    <a:solidFill>
                      <a:srgbClr val="0070C0"/>
                    </a:solidFill>
                    <a:latin typeface="Times New Roman" panose="02020603050405020304" pitchFamily="18" charset="0"/>
                    <a:cs typeface="Times New Roman" panose="02020603050405020304" pitchFamily="18" charset="0"/>
                  </a:endParaRPr>
                </a:p>
              </p:txBody>
            </p:sp>
          </mc:Choice>
          <mc:Fallback xmlns="">
            <p:sp>
              <p:nvSpPr>
                <p:cNvPr id="28" name="TextBox 27">
                  <a:extLst>
                    <a:ext uri="{FF2B5EF4-FFF2-40B4-BE49-F238E27FC236}">
                      <a16:creationId xmlns:a16="http://schemas.microsoft.com/office/drawing/2014/main" id="{CB6A4973-8976-DB49-86F9-9633A84CD1F1}"/>
                    </a:ext>
                  </a:extLst>
                </p:cNvPr>
                <p:cNvSpPr txBox="1">
                  <a:spLocks noRot="1" noChangeAspect="1" noMove="1" noResize="1" noEditPoints="1" noAdjustHandles="1" noChangeArrowheads="1" noChangeShapeType="1" noTextEdit="1"/>
                </p:cNvSpPr>
                <p:nvPr/>
              </p:nvSpPr>
              <p:spPr>
                <a:xfrm>
                  <a:off x="2743573" y="5636669"/>
                  <a:ext cx="2584417" cy="215444"/>
                </a:xfrm>
                <a:prstGeom prst="rect">
                  <a:avLst/>
                </a:prstGeom>
                <a:blipFill>
                  <a:blip r:embed="rId9"/>
                  <a:stretch>
                    <a:fillRect t="-22222" b="-4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EF4301C8-FF08-F54F-8BBF-22619B40FD0F}"/>
                    </a:ext>
                  </a:extLst>
                </p:cNvPr>
                <p:cNvSpPr txBox="1"/>
                <p:nvPr/>
              </p:nvSpPr>
              <p:spPr>
                <a:xfrm>
                  <a:off x="1584838" y="5932929"/>
                  <a:ext cx="2862171" cy="232949"/>
                </a:xfrm>
                <a:prstGeom prst="rect">
                  <a:avLst/>
                </a:prstGeom>
                <a:noFill/>
              </p:spPr>
              <p:txBody>
                <a:bodyPr wrap="square" lIns="0" tIns="0" rIns="0" bIns="0" rtlCol="0">
                  <a:spAutoFit/>
                </a:bodyPr>
                <a:lstStyle/>
                <a:p>
                  <a:pPr algn="ctr"/>
                  <a:r>
                    <a:rPr lang="en-GB" sz="1400" dirty="0">
                      <a:solidFill>
                        <a:srgbClr val="7030A0"/>
                      </a:solidFill>
                    </a:rPr>
                    <a:t>Default </a:t>
                  </a:r>
                  <a14:m>
                    <m:oMath xmlns:m="http://schemas.openxmlformats.org/officeDocument/2006/math">
                      <m:r>
                        <a:rPr lang="en-GB" sz="1400" b="0" i="1" smtClean="0">
                          <a:solidFill>
                            <a:srgbClr val="7030A0"/>
                          </a:solidFill>
                          <a:latin typeface="Cambria Math" panose="02040503050406030204" pitchFamily="18" charset="0"/>
                        </a:rPr>
                        <m:t>𝑧</m:t>
                      </m:r>
                      <m:r>
                        <a:rPr lang="en-GB" sz="1400" b="0" i="1" smtClean="0">
                          <a:solidFill>
                            <a:srgbClr val="7030A0"/>
                          </a:solidFill>
                          <a:latin typeface="Cambria Math" panose="02040503050406030204" pitchFamily="18" charset="0"/>
                        </a:rPr>
                        <m:t>&lt;</m:t>
                      </m:r>
                      <m:sSub>
                        <m:sSubPr>
                          <m:ctrlPr>
                            <a:rPr lang="en-GB" sz="1400" i="1" smtClean="0">
                              <a:solidFill>
                                <a:srgbClr val="7030A0"/>
                              </a:solidFill>
                              <a:latin typeface="Cambria Math" panose="02040503050406030204" pitchFamily="18" charset="0"/>
                            </a:rPr>
                          </m:ctrlPr>
                        </m:sSubPr>
                        <m:e>
                          <m:r>
                            <a:rPr lang="en-GB" sz="1400" b="0" i="1" smtClean="0">
                              <a:solidFill>
                                <a:srgbClr val="7030A0"/>
                              </a:solidFill>
                              <a:latin typeface="Cambria Math" panose="02040503050406030204" pitchFamily="18" charset="0"/>
                            </a:rPr>
                            <m:t>𝐹</m:t>
                          </m:r>
                        </m:e>
                        <m:sub>
                          <m:r>
                            <a:rPr lang="en-GB" sz="1400" b="0" i="1" smtClean="0">
                              <a:solidFill>
                                <a:srgbClr val="7030A0"/>
                              </a:solidFill>
                              <a:latin typeface="Cambria Math" panose="02040503050406030204" pitchFamily="18" charset="0"/>
                            </a:rPr>
                            <m:t>h𝑖𝑔h</m:t>
                          </m:r>
                        </m:sub>
                      </m:sSub>
                    </m:oMath>
                  </a14:m>
                  <a:endParaRPr lang="en-GB" sz="1600" dirty="0">
                    <a:solidFill>
                      <a:srgbClr val="7030A0"/>
                    </a:solidFill>
                  </a:endParaRPr>
                </a:p>
              </p:txBody>
            </p:sp>
          </mc:Choice>
          <mc:Fallback xmlns="">
            <p:sp>
              <p:nvSpPr>
                <p:cNvPr id="29" name="TextBox 28">
                  <a:extLst>
                    <a:ext uri="{FF2B5EF4-FFF2-40B4-BE49-F238E27FC236}">
                      <a16:creationId xmlns:a16="http://schemas.microsoft.com/office/drawing/2014/main" id="{EF4301C8-FF08-F54F-8BBF-22619B40FD0F}"/>
                    </a:ext>
                  </a:extLst>
                </p:cNvPr>
                <p:cNvSpPr txBox="1">
                  <a:spLocks noRot="1" noChangeAspect="1" noMove="1" noResize="1" noEditPoints="1" noAdjustHandles="1" noChangeArrowheads="1" noChangeShapeType="1" noTextEdit="1"/>
                </p:cNvSpPr>
                <p:nvPr/>
              </p:nvSpPr>
              <p:spPr>
                <a:xfrm>
                  <a:off x="1584838" y="5932929"/>
                  <a:ext cx="2862171" cy="232949"/>
                </a:xfrm>
                <a:prstGeom prst="rect">
                  <a:avLst/>
                </a:prstGeom>
                <a:blipFill>
                  <a:blip r:embed="rId10"/>
                  <a:stretch>
                    <a:fillRect t="-20000" b="-3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7F6BECA-8EF6-7E44-97D8-76D80B1883B8}"/>
                    </a:ext>
                  </a:extLst>
                </p:cNvPr>
                <p:cNvSpPr txBox="1"/>
                <p:nvPr/>
              </p:nvSpPr>
              <p:spPr>
                <a:xfrm>
                  <a:off x="4124480" y="5946531"/>
                  <a:ext cx="1543887" cy="448392"/>
                </a:xfrm>
                <a:prstGeom prst="rect">
                  <a:avLst/>
                </a:prstGeom>
                <a:noFill/>
              </p:spPr>
              <p:txBody>
                <a:bodyPr wrap="square" lIns="0" tIns="0" rIns="0" bIns="0" rtlCol="0">
                  <a:spAutoFit/>
                </a:bodyPr>
                <a:lstStyle/>
                <a:p>
                  <a:pPr algn="ctr"/>
                  <a:r>
                    <a:rPr lang="en-GB" sz="1400" dirty="0">
                      <a:solidFill>
                        <a:srgbClr val="7030A0"/>
                      </a:solidFill>
                    </a:rPr>
                    <a:t>Repayment </a:t>
                  </a:r>
                  <a:br>
                    <a:rPr lang="en-GB" sz="1400" dirty="0">
                      <a:solidFill>
                        <a:srgbClr val="7030A0"/>
                      </a:solidFill>
                    </a:rPr>
                  </a:br>
                  <a:r>
                    <a:rPr lang="en-GB" sz="1400" dirty="0">
                      <a:solidFill>
                        <a:srgbClr val="7030A0"/>
                      </a:solidFill>
                    </a:rPr>
                    <a:t>of </a:t>
                  </a:r>
                  <a14:m>
                    <m:oMath xmlns:m="http://schemas.openxmlformats.org/officeDocument/2006/math">
                      <m:sSub>
                        <m:sSubPr>
                          <m:ctrlPr>
                            <a:rPr lang="en-GB" sz="1400" i="1" smtClean="0">
                              <a:solidFill>
                                <a:srgbClr val="7030A0"/>
                              </a:solidFill>
                              <a:latin typeface="Cambria Math" panose="02040503050406030204" pitchFamily="18" charset="0"/>
                            </a:rPr>
                          </m:ctrlPr>
                        </m:sSubPr>
                        <m:e>
                          <m:r>
                            <a:rPr lang="en-GB" sz="1400" b="0" i="1" smtClean="0">
                              <a:solidFill>
                                <a:srgbClr val="7030A0"/>
                              </a:solidFill>
                              <a:latin typeface="Cambria Math" panose="02040503050406030204" pitchFamily="18" charset="0"/>
                            </a:rPr>
                            <m:t>𝐹</m:t>
                          </m:r>
                        </m:e>
                        <m:sub>
                          <m:r>
                            <a:rPr lang="en-GB" sz="1400" b="0" i="1" smtClean="0">
                              <a:solidFill>
                                <a:srgbClr val="7030A0"/>
                              </a:solidFill>
                              <a:latin typeface="Cambria Math" panose="02040503050406030204" pitchFamily="18" charset="0"/>
                            </a:rPr>
                            <m:t>h𝑖𝑔h</m:t>
                          </m:r>
                        </m:sub>
                      </m:sSub>
                    </m:oMath>
                  </a14:m>
                  <a:endParaRPr lang="en-GB" sz="1600" dirty="0">
                    <a:solidFill>
                      <a:srgbClr val="7030A0"/>
                    </a:solidFill>
                    <a:latin typeface="Times New Roman" panose="02020603050405020304" pitchFamily="18" charset="0"/>
                    <a:cs typeface="Times New Roman" panose="02020603050405020304" pitchFamily="18" charset="0"/>
                  </a:endParaRPr>
                </a:p>
              </p:txBody>
            </p:sp>
          </mc:Choice>
          <mc:Fallback xmlns="">
            <p:sp>
              <p:nvSpPr>
                <p:cNvPr id="30" name="TextBox 29">
                  <a:extLst>
                    <a:ext uri="{FF2B5EF4-FFF2-40B4-BE49-F238E27FC236}">
                      <a16:creationId xmlns:a16="http://schemas.microsoft.com/office/drawing/2014/main" id="{27F6BECA-8EF6-7E44-97D8-76D80B1883B8}"/>
                    </a:ext>
                  </a:extLst>
                </p:cNvPr>
                <p:cNvSpPr txBox="1">
                  <a:spLocks noRot="1" noChangeAspect="1" noMove="1" noResize="1" noEditPoints="1" noAdjustHandles="1" noChangeArrowheads="1" noChangeShapeType="1" noTextEdit="1"/>
                </p:cNvSpPr>
                <p:nvPr/>
              </p:nvSpPr>
              <p:spPr>
                <a:xfrm>
                  <a:off x="4124480" y="5946531"/>
                  <a:ext cx="1543887" cy="448392"/>
                </a:xfrm>
                <a:prstGeom prst="rect">
                  <a:avLst/>
                </a:prstGeom>
                <a:blipFill>
                  <a:blip r:embed="rId11"/>
                  <a:stretch>
                    <a:fillRect t="-10811" b="-18919"/>
                  </a:stretch>
                </a:blipFill>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DA9691C6-B79F-5847-9D6B-00695A292A44}"/>
                </a:ext>
              </a:extLst>
            </p:cNvPr>
            <p:cNvCxnSpPr>
              <a:cxnSpLocks/>
            </p:cNvCxnSpPr>
            <p:nvPr/>
          </p:nvCxnSpPr>
          <p:spPr>
            <a:xfrm flipH="1" flipV="1">
              <a:off x="4287949" y="5879869"/>
              <a:ext cx="905531" cy="0"/>
            </a:xfrm>
            <a:prstGeom prst="line">
              <a:avLst/>
            </a:prstGeom>
            <a:ln w="38100">
              <a:solidFill>
                <a:srgbClr val="7030A0"/>
              </a:solidFill>
              <a:prstDash val="solid"/>
            </a:ln>
          </p:spPr>
          <p:style>
            <a:lnRef idx="1">
              <a:schemeClr val="dk1"/>
            </a:lnRef>
            <a:fillRef idx="0">
              <a:schemeClr val="dk1"/>
            </a:fillRef>
            <a:effectRef idx="0">
              <a:schemeClr val="dk1"/>
            </a:effectRef>
            <a:fontRef idx="minor">
              <a:schemeClr val="tx1"/>
            </a:fontRef>
          </p:style>
        </p:cxnSp>
        <p:sp>
          <p:nvSpPr>
            <p:cNvPr id="32" name="Triangle 31">
              <a:extLst>
                <a:ext uri="{FF2B5EF4-FFF2-40B4-BE49-F238E27FC236}">
                  <a16:creationId xmlns:a16="http://schemas.microsoft.com/office/drawing/2014/main" id="{AD9849A5-5E0E-114D-A812-41F1913B27E5}"/>
                </a:ext>
              </a:extLst>
            </p:cNvPr>
            <p:cNvSpPr/>
            <p:nvPr/>
          </p:nvSpPr>
          <p:spPr>
            <a:xfrm>
              <a:off x="1670768" y="2569521"/>
              <a:ext cx="2644551" cy="2625969"/>
            </a:xfrm>
            <a:prstGeom prst="triangle">
              <a:avLst>
                <a:gd name="adj" fmla="val 100000"/>
              </a:avLst>
            </a:prstGeom>
            <a:solidFill>
              <a:srgbClr val="EFE5F7"/>
            </a:solidFill>
            <a:ln>
              <a:solidFill>
                <a:srgbClr val="EFE5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grpSp>
    </p:spTree>
    <p:extLst>
      <p:ext uri="{BB962C8B-B14F-4D97-AF65-F5344CB8AC3E}">
        <p14:creationId xmlns:p14="http://schemas.microsoft.com/office/powerpoint/2010/main" val="3893224562"/>
      </p:ext>
    </p:extLst>
  </p:cSld>
  <p:clrMapOvr>
    <a:masterClrMapping/>
  </p:clrMapOvr>
</p:sld>
</file>

<file path=ppt/theme/theme1.xml><?xml version="1.0" encoding="utf-8"?>
<a:theme xmlns:a="http://schemas.openxmlformats.org/drawingml/2006/main" name="Office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485</TotalTime>
  <Words>1825</Words>
  <Application>Microsoft Macintosh PowerPoint</Application>
  <PresentationFormat>Widescreen</PresentationFormat>
  <Paragraphs>242</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Cambria Math</vt:lpstr>
      <vt:lpstr>Times New Roman</vt:lpstr>
      <vt:lpstr>Office Theme</vt:lpstr>
      <vt:lpstr>A crash-course on the euro crisis</vt:lpstr>
      <vt:lpstr>Solvency versus Liquidity</vt:lpstr>
      <vt:lpstr>Debt and the challenging illiquidity-insolvency distinction </vt:lpstr>
      <vt:lpstr>Solvency and the interest rate</vt:lpstr>
      <vt:lpstr>Financial frictions and illiquidity</vt:lpstr>
      <vt:lpstr>A simple model of debt, solvency and liquidity</vt:lpstr>
      <vt:lpstr>A simple model of debt, solvency and liquidity</vt:lpstr>
      <vt:lpstr>Expected payment of debt</vt:lpstr>
      <vt:lpstr>Face value and expected payoff</vt:lpstr>
      <vt:lpstr>Financial frictions</vt:lpstr>
      <vt:lpstr>Financial frictions</vt:lpstr>
      <vt:lpstr>Plot now borrowing (q) against debt (F)</vt:lpstr>
      <vt:lpstr>With financial frictions</vt:lpstr>
      <vt:lpstr>Liquidity crisis</vt:lpstr>
      <vt:lpstr>Losses from insolvency</vt:lpstr>
      <vt:lpstr>Full analysis</vt:lpstr>
      <vt:lpstr>The solvency of sovereigns and the IMF</vt:lpstr>
      <vt:lpstr>The Greek sovereign debt crisis</vt:lpstr>
      <vt:lpstr>The perceived insolvency probability of Greek sovereign bonds </vt:lpstr>
      <vt:lpstr>The Greek sovereign debt crisis</vt:lpstr>
      <vt:lpstr>The perceived insolvency probability of Greek sovereign bonds </vt:lpstr>
      <vt:lpstr>Insolvency and illiquidity in practice</vt:lpstr>
      <vt:lpstr>Summary</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crash-course on the euro crisis</dc:title>
  <dc:creator>Lyu,K (pgt)</dc:creator>
  <cp:lastModifiedBy>Kaman Lyu</cp:lastModifiedBy>
  <cp:revision>84</cp:revision>
  <dcterms:created xsi:type="dcterms:W3CDTF">2019-08-12T17:55:08Z</dcterms:created>
  <dcterms:modified xsi:type="dcterms:W3CDTF">2019-08-20T03:29:41Z</dcterms:modified>
</cp:coreProperties>
</file>