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76" r:id="rId5"/>
    <p:sldId id="277" r:id="rId6"/>
    <p:sldId id="269" r:id="rId7"/>
    <p:sldId id="270" r:id="rId8"/>
    <p:sldId id="278" r:id="rId9"/>
    <p:sldId id="279" r:id="rId10"/>
    <p:sldId id="299" r:id="rId11"/>
    <p:sldId id="303" r:id="rId12"/>
    <p:sldId id="302" r:id="rId13"/>
    <p:sldId id="300" r:id="rId14"/>
    <p:sldId id="304" r:id="rId15"/>
    <p:sldId id="301"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u,K (pgt)" initials="L(" lastIdx="1" clrIdx="0">
    <p:extLst>
      <p:ext uri="{19B8F6BF-5375-455C-9EA6-DF929625EA0E}">
        <p15:presenceInfo xmlns:p15="http://schemas.microsoft.com/office/powerpoint/2012/main" userId="S::K.Liang@lse.ac.uk::220f9ceb-4686-4139-bd70-ccacfb205272" providerId="AD"/>
      </p:ext>
    </p:extLst>
  </p:cmAuthor>
  <p:cmAuthor id="2" name="Kaman Liang" initials="KL" lastIdx="2" clrIdx="1">
    <p:extLst>
      <p:ext uri="{19B8F6BF-5375-455C-9EA6-DF929625EA0E}">
        <p15:presenceInfo xmlns:p15="http://schemas.microsoft.com/office/powerpoint/2012/main" userId="9d29889e1914782b" providerId="Windows Live"/>
      </p:ext>
    </p:extLst>
  </p:cmAuthor>
  <p:cmAuthor id="3" name="Kaman Lyu" initials="KL" lastIdx="1" clrIdx="2">
    <p:extLst>
      <p:ext uri="{19B8F6BF-5375-455C-9EA6-DF929625EA0E}">
        <p15:presenceInfo xmlns:p15="http://schemas.microsoft.com/office/powerpoint/2012/main" userId="Kaman Ly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4" autoAdjust="0"/>
    <p:restoredTop sz="94660"/>
  </p:normalViewPr>
  <p:slideViewPr>
    <p:cSldViewPr snapToGrid="0">
      <p:cViewPr varScale="1">
        <p:scale>
          <a:sx n="98" d="100"/>
          <a:sy n="98" d="100"/>
        </p:scale>
        <p:origin x="224"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7E5175-3BB6-4ED4-B4A1-C9F6B3AA5296}"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14463F9F-49F8-475B-8402-F100B54B15E8}">
      <dgm:prSet custT="1"/>
      <dgm:spPr/>
      <dgm:t>
        <a:bodyPr/>
        <a:lstStyle/>
        <a:p>
          <a:r>
            <a:rPr lang="en-US" sz="1600" dirty="0"/>
            <a:t>Regulation forces banks to hold a fraction of their assets in safe securities. Government debt is treated as riskless and when the probability of default is high, the interest rate is higher and therefore becomes an attractive investment</a:t>
          </a:r>
        </a:p>
      </dgm:t>
    </dgm:pt>
    <dgm:pt modelId="{16C19AE9-4B8E-4C03-B2B2-0A29B0F163D3}" type="parTrans" cxnId="{128ABB24-B6BE-432A-85C4-422F6CEF74B4}">
      <dgm:prSet/>
      <dgm:spPr/>
      <dgm:t>
        <a:bodyPr/>
        <a:lstStyle/>
        <a:p>
          <a:endParaRPr lang="en-US" sz="1400"/>
        </a:p>
      </dgm:t>
    </dgm:pt>
    <dgm:pt modelId="{4050897B-40FC-4D0A-BCE3-BA47BDE8AF26}" type="sibTrans" cxnId="{128ABB24-B6BE-432A-85C4-422F6CEF74B4}">
      <dgm:prSet phldrT="01" phldr="0" custT="1"/>
      <dgm:spPr/>
      <dgm:t>
        <a:bodyPr/>
        <a:lstStyle/>
        <a:p>
          <a:r>
            <a:rPr lang="en-US" sz="5400"/>
            <a:t>01</a:t>
          </a:r>
          <a:endParaRPr lang="en-US" sz="5400" dirty="0"/>
        </a:p>
      </dgm:t>
    </dgm:pt>
    <dgm:pt modelId="{D0D85DC9-4346-4A53-BD61-99FE6CA17894}">
      <dgm:prSet custT="1"/>
      <dgm:spPr/>
      <dgm:t>
        <a:bodyPr/>
        <a:lstStyle/>
        <a:p>
          <a:r>
            <a:rPr lang="en-US" sz="1600" dirty="0"/>
            <a:t>By holding government bonds as assets, banks will have access to central bank liquidity. They do this especially during fiscal crises, exchanging risky government bonds for safe deposits at a central bank</a:t>
          </a:r>
        </a:p>
      </dgm:t>
    </dgm:pt>
    <dgm:pt modelId="{DDC37E53-4D4A-4D08-9D1C-6035D3BD526E}" type="parTrans" cxnId="{3067AC83-A1EF-47C5-B855-9F57FFA480A9}">
      <dgm:prSet/>
      <dgm:spPr/>
      <dgm:t>
        <a:bodyPr/>
        <a:lstStyle/>
        <a:p>
          <a:endParaRPr lang="en-US" sz="1400"/>
        </a:p>
      </dgm:t>
    </dgm:pt>
    <dgm:pt modelId="{369AF55B-302F-49C0-8131-0680E5B99745}" type="sibTrans" cxnId="{3067AC83-A1EF-47C5-B855-9F57FFA480A9}">
      <dgm:prSet phldrT="02" phldr="0" custT="1"/>
      <dgm:spPr/>
      <dgm:t>
        <a:bodyPr/>
        <a:lstStyle/>
        <a:p>
          <a:r>
            <a:rPr lang="en-US" sz="5400"/>
            <a:t>02</a:t>
          </a:r>
          <a:endParaRPr lang="en-US" sz="5400" dirty="0"/>
        </a:p>
      </dgm:t>
    </dgm:pt>
    <dgm:pt modelId="{7C62A994-6735-4F7D-86FF-C52C9518EFB2}">
      <dgm:prSet custT="1"/>
      <dgm:spPr/>
      <dgm:t>
        <a:bodyPr/>
        <a:lstStyle/>
        <a:p>
          <a:r>
            <a:rPr lang="en-US" sz="1600" dirty="0"/>
            <a:t>In public debt markets, banks buy bonds first after public issuance and then resell them over time. Banks are the primary dealers of government bonds and often take time to find buyers</a:t>
          </a:r>
        </a:p>
      </dgm:t>
    </dgm:pt>
    <dgm:pt modelId="{3D599016-CA4D-47E9-93CB-53772F517F0A}" type="parTrans" cxnId="{CAC9A7DA-07A2-4E3C-9176-B6B017457A63}">
      <dgm:prSet/>
      <dgm:spPr/>
      <dgm:t>
        <a:bodyPr/>
        <a:lstStyle/>
        <a:p>
          <a:endParaRPr lang="en-US" sz="1400"/>
        </a:p>
      </dgm:t>
    </dgm:pt>
    <dgm:pt modelId="{21BF7CC5-E183-48CA-B087-408843BBAAF0}" type="sibTrans" cxnId="{CAC9A7DA-07A2-4E3C-9176-B6B017457A63}">
      <dgm:prSet phldrT="03" phldr="0" custT="1"/>
      <dgm:spPr/>
      <dgm:t>
        <a:bodyPr/>
        <a:lstStyle/>
        <a:p>
          <a:r>
            <a:rPr lang="en-US" sz="5400"/>
            <a:t>03</a:t>
          </a:r>
          <a:endParaRPr lang="en-US" sz="5400" dirty="0"/>
        </a:p>
      </dgm:t>
    </dgm:pt>
    <dgm:pt modelId="{3B1CB6FF-8327-8943-B7A8-28DF99C006A0}">
      <dgm:prSet custT="1"/>
      <dgm:spPr/>
      <dgm:t>
        <a:bodyPr/>
        <a:lstStyle/>
        <a:p>
          <a:r>
            <a:rPr lang="en-US" sz="1600" dirty="0"/>
            <a:t>The government must find buyers for its risky debt and thus uses "moral suasion" to pressure banks into buying their bonds beyond their risk-return</a:t>
          </a:r>
        </a:p>
      </dgm:t>
    </dgm:pt>
    <dgm:pt modelId="{CC4E2E45-0F43-FA4D-AEF0-F64287ECCF35}" type="parTrans" cxnId="{F8127D39-5A3C-404D-AB1C-EA026CC6EB98}">
      <dgm:prSet/>
      <dgm:spPr/>
      <dgm:t>
        <a:bodyPr/>
        <a:lstStyle/>
        <a:p>
          <a:endParaRPr lang="en-US"/>
        </a:p>
      </dgm:t>
    </dgm:pt>
    <dgm:pt modelId="{0B03B568-E4F5-424F-A768-D1F463ADDDB6}" type="sibTrans" cxnId="{F8127D39-5A3C-404D-AB1C-EA026CC6EB98}">
      <dgm:prSet phldrT="04" phldr="0"/>
      <dgm:spPr/>
      <dgm:t>
        <a:bodyPr/>
        <a:lstStyle/>
        <a:p>
          <a:r>
            <a:rPr lang="en-US"/>
            <a:t>04</a:t>
          </a:r>
          <a:endParaRPr lang="en-US" dirty="0"/>
        </a:p>
      </dgm:t>
    </dgm:pt>
    <dgm:pt modelId="{74DF0C4C-35E8-D347-A279-0A6D9331A90A}" type="pres">
      <dgm:prSet presAssocID="{167E5175-3BB6-4ED4-B4A1-C9F6B3AA5296}" presName="Name0" presStyleCnt="0">
        <dgm:presLayoutVars>
          <dgm:animLvl val="lvl"/>
          <dgm:resizeHandles val="exact"/>
        </dgm:presLayoutVars>
      </dgm:prSet>
      <dgm:spPr/>
    </dgm:pt>
    <dgm:pt modelId="{D5909182-208B-544D-8A97-16BF6E10C1B8}" type="pres">
      <dgm:prSet presAssocID="{14463F9F-49F8-475B-8402-F100B54B15E8}" presName="compositeNode" presStyleCnt="0">
        <dgm:presLayoutVars>
          <dgm:bulletEnabled val="1"/>
        </dgm:presLayoutVars>
      </dgm:prSet>
      <dgm:spPr/>
    </dgm:pt>
    <dgm:pt modelId="{3C34A16A-2349-CF42-B223-D0DD0A9AD477}" type="pres">
      <dgm:prSet presAssocID="{14463F9F-49F8-475B-8402-F100B54B15E8}" presName="bgRect" presStyleLbl="alignNode1" presStyleIdx="0" presStyleCnt="4" custScaleY="145161"/>
      <dgm:spPr/>
    </dgm:pt>
    <dgm:pt modelId="{08F7A887-E1D1-A643-A9AF-370F67267AC8}" type="pres">
      <dgm:prSet presAssocID="{4050897B-40FC-4D0A-BCE3-BA47BDE8AF26}" presName="sibTransNodeRect" presStyleLbl="alignNode1" presStyleIdx="0" presStyleCnt="4" custLinFactNeighborX="-8" custLinFactNeighborY="-55663">
        <dgm:presLayoutVars>
          <dgm:chMax val="0"/>
          <dgm:bulletEnabled val="1"/>
        </dgm:presLayoutVars>
      </dgm:prSet>
      <dgm:spPr/>
    </dgm:pt>
    <dgm:pt modelId="{5F798FDC-83A5-694F-9276-86125068A0C3}" type="pres">
      <dgm:prSet presAssocID="{14463F9F-49F8-475B-8402-F100B54B15E8}" presName="nodeRect" presStyleLbl="alignNode1" presStyleIdx="0" presStyleCnt="4">
        <dgm:presLayoutVars>
          <dgm:bulletEnabled val="1"/>
        </dgm:presLayoutVars>
      </dgm:prSet>
      <dgm:spPr/>
    </dgm:pt>
    <dgm:pt modelId="{E97D170D-654E-F84E-AF4B-A654AF2C774D}" type="pres">
      <dgm:prSet presAssocID="{4050897B-40FC-4D0A-BCE3-BA47BDE8AF26}" presName="sibTrans" presStyleCnt="0"/>
      <dgm:spPr/>
    </dgm:pt>
    <dgm:pt modelId="{50076C27-632F-8C4E-AA3C-D199386466D3}" type="pres">
      <dgm:prSet presAssocID="{D0D85DC9-4346-4A53-BD61-99FE6CA17894}" presName="compositeNode" presStyleCnt="0">
        <dgm:presLayoutVars>
          <dgm:bulletEnabled val="1"/>
        </dgm:presLayoutVars>
      </dgm:prSet>
      <dgm:spPr/>
    </dgm:pt>
    <dgm:pt modelId="{BBE644B6-289F-0D48-9545-FFE31E406B53}" type="pres">
      <dgm:prSet presAssocID="{D0D85DC9-4346-4A53-BD61-99FE6CA17894}" presName="bgRect" presStyleLbl="alignNode1" presStyleIdx="1" presStyleCnt="4" custScaleY="145161"/>
      <dgm:spPr/>
    </dgm:pt>
    <dgm:pt modelId="{3BA99598-2CD7-3743-AB6E-02B4CBEC2425}" type="pres">
      <dgm:prSet presAssocID="{369AF55B-302F-49C0-8131-0680E5B99745}" presName="sibTransNodeRect" presStyleLbl="alignNode1" presStyleIdx="1" presStyleCnt="4" custLinFactNeighborY="-56776">
        <dgm:presLayoutVars>
          <dgm:chMax val="0"/>
          <dgm:bulletEnabled val="1"/>
        </dgm:presLayoutVars>
      </dgm:prSet>
      <dgm:spPr/>
    </dgm:pt>
    <dgm:pt modelId="{B4B805A6-D784-4C49-A11A-2DD9572F9D22}" type="pres">
      <dgm:prSet presAssocID="{D0D85DC9-4346-4A53-BD61-99FE6CA17894}" presName="nodeRect" presStyleLbl="alignNode1" presStyleIdx="1" presStyleCnt="4">
        <dgm:presLayoutVars>
          <dgm:bulletEnabled val="1"/>
        </dgm:presLayoutVars>
      </dgm:prSet>
      <dgm:spPr/>
    </dgm:pt>
    <dgm:pt modelId="{D251737C-2229-D04B-9384-1D7BD2869D8E}" type="pres">
      <dgm:prSet presAssocID="{369AF55B-302F-49C0-8131-0680E5B99745}" presName="sibTrans" presStyleCnt="0"/>
      <dgm:spPr/>
    </dgm:pt>
    <dgm:pt modelId="{50F7B4E4-0625-D048-A94D-B211CCBE0BF2}" type="pres">
      <dgm:prSet presAssocID="{7C62A994-6735-4F7D-86FF-C52C9518EFB2}" presName="compositeNode" presStyleCnt="0">
        <dgm:presLayoutVars>
          <dgm:bulletEnabled val="1"/>
        </dgm:presLayoutVars>
      </dgm:prSet>
      <dgm:spPr/>
    </dgm:pt>
    <dgm:pt modelId="{2620A269-D898-B14E-8504-01375E8F7295}" type="pres">
      <dgm:prSet presAssocID="{7C62A994-6735-4F7D-86FF-C52C9518EFB2}" presName="bgRect" presStyleLbl="alignNode1" presStyleIdx="2" presStyleCnt="4" custScaleY="145161"/>
      <dgm:spPr/>
    </dgm:pt>
    <dgm:pt modelId="{57D2D8E8-32FB-A247-B387-6E9BC219E8E9}" type="pres">
      <dgm:prSet presAssocID="{21BF7CC5-E183-48CA-B087-408843BBAAF0}" presName="sibTransNodeRect" presStyleLbl="alignNode1" presStyleIdx="2" presStyleCnt="4" custLinFactNeighborX="1069" custLinFactNeighborY="-57889">
        <dgm:presLayoutVars>
          <dgm:chMax val="0"/>
          <dgm:bulletEnabled val="1"/>
        </dgm:presLayoutVars>
      </dgm:prSet>
      <dgm:spPr/>
    </dgm:pt>
    <dgm:pt modelId="{C797A49A-92D3-2B49-BBCA-55AA30B25392}" type="pres">
      <dgm:prSet presAssocID="{7C62A994-6735-4F7D-86FF-C52C9518EFB2}" presName="nodeRect" presStyleLbl="alignNode1" presStyleIdx="2" presStyleCnt="4">
        <dgm:presLayoutVars>
          <dgm:bulletEnabled val="1"/>
        </dgm:presLayoutVars>
      </dgm:prSet>
      <dgm:spPr/>
    </dgm:pt>
    <dgm:pt modelId="{C4312186-B672-894F-803B-4BA095D2DBA5}" type="pres">
      <dgm:prSet presAssocID="{21BF7CC5-E183-48CA-B087-408843BBAAF0}" presName="sibTrans" presStyleCnt="0"/>
      <dgm:spPr/>
    </dgm:pt>
    <dgm:pt modelId="{FDC59E4F-7DA6-744A-998C-9941ADB358E6}" type="pres">
      <dgm:prSet presAssocID="{3B1CB6FF-8327-8943-B7A8-28DF99C006A0}" presName="compositeNode" presStyleCnt="0">
        <dgm:presLayoutVars>
          <dgm:bulletEnabled val="1"/>
        </dgm:presLayoutVars>
      </dgm:prSet>
      <dgm:spPr/>
    </dgm:pt>
    <dgm:pt modelId="{89CC8F2E-2F86-D148-92B2-ED23F775364A}" type="pres">
      <dgm:prSet presAssocID="{3B1CB6FF-8327-8943-B7A8-28DF99C006A0}" presName="bgRect" presStyleLbl="alignNode1" presStyleIdx="3" presStyleCnt="4" custScaleY="145161"/>
      <dgm:spPr/>
    </dgm:pt>
    <dgm:pt modelId="{B3294539-C226-2442-8617-C0E428423109}" type="pres">
      <dgm:prSet presAssocID="{0B03B568-E4F5-424F-A768-D1F463ADDDB6}" presName="sibTransNodeRect" presStyleLbl="alignNode1" presStyleIdx="3" presStyleCnt="4" custLinFactNeighborX="8" custLinFactNeighborY="-56776">
        <dgm:presLayoutVars>
          <dgm:chMax val="0"/>
          <dgm:bulletEnabled val="1"/>
        </dgm:presLayoutVars>
      </dgm:prSet>
      <dgm:spPr/>
    </dgm:pt>
    <dgm:pt modelId="{ACCEDA0C-FE3D-5349-8818-C5C6CF6F7B6E}" type="pres">
      <dgm:prSet presAssocID="{3B1CB6FF-8327-8943-B7A8-28DF99C006A0}" presName="nodeRect" presStyleLbl="alignNode1" presStyleIdx="3" presStyleCnt="4">
        <dgm:presLayoutVars>
          <dgm:bulletEnabled val="1"/>
        </dgm:presLayoutVars>
      </dgm:prSet>
      <dgm:spPr/>
    </dgm:pt>
  </dgm:ptLst>
  <dgm:cxnLst>
    <dgm:cxn modelId="{22DF3B20-1445-224B-BB3E-E8BD8651B4EC}" type="presOf" srcId="{167E5175-3BB6-4ED4-B4A1-C9F6B3AA5296}" destId="{74DF0C4C-35E8-D347-A279-0A6D9331A90A}" srcOrd="0" destOrd="0" presId="urn:microsoft.com/office/officeart/2016/7/layout/LinearBlockProcessNumbered"/>
    <dgm:cxn modelId="{128ABB24-B6BE-432A-85C4-422F6CEF74B4}" srcId="{167E5175-3BB6-4ED4-B4A1-C9F6B3AA5296}" destId="{14463F9F-49F8-475B-8402-F100B54B15E8}" srcOrd="0" destOrd="0" parTransId="{16C19AE9-4B8E-4C03-B2B2-0A29B0F163D3}" sibTransId="{4050897B-40FC-4D0A-BCE3-BA47BDE8AF26}"/>
    <dgm:cxn modelId="{4C13B234-0007-D14F-9BB3-30ADC55AA3DD}" type="presOf" srcId="{14463F9F-49F8-475B-8402-F100B54B15E8}" destId="{3C34A16A-2349-CF42-B223-D0DD0A9AD477}" srcOrd="0" destOrd="0" presId="urn:microsoft.com/office/officeart/2016/7/layout/LinearBlockProcessNumbered"/>
    <dgm:cxn modelId="{F8127D39-5A3C-404D-AB1C-EA026CC6EB98}" srcId="{167E5175-3BB6-4ED4-B4A1-C9F6B3AA5296}" destId="{3B1CB6FF-8327-8943-B7A8-28DF99C006A0}" srcOrd="3" destOrd="0" parTransId="{CC4E2E45-0F43-FA4D-AEF0-F64287ECCF35}" sibTransId="{0B03B568-E4F5-424F-A768-D1F463ADDDB6}"/>
    <dgm:cxn modelId="{BB650B3B-9DAB-734D-AA42-D7F9A7EA01FE}" type="presOf" srcId="{4050897B-40FC-4D0A-BCE3-BA47BDE8AF26}" destId="{08F7A887-E1D1-A643-A9AF-370F67267AC8}" srcOrd="0" destOrd="0" presId="urn:microsoft.com/office/officeart/2016/7/layout/LinearBlockProcessNumbered"/>
    <dgm:cxn modelId="{97E10A65-A5A0-B544-9462-78A1A2493106}" type="presOf" srcId="{369AF55B-302F-49C0-8131-0680E5B99745}" destId="{3BA99598-2CD7-3743-AB6E-02B4CBEC2425}" srcOrd="0" destOrd="0" presId="urn:microsoft.com/office/officeart/2016/7/layout/LinearBlockProcessNumbered"/>
    <dgm:cxn modelId="{5E695683-6213-6341-8D20-B51B917D2CB1}" type="presOf" srcId="{7C62A994-6735-4F7D-86FF-C52C9518EFB2}" destId="{2620A269-D898-B14E-8504-01375E8F7295}" srcOrd="0" destOrd="0" presId="urn:microsoft.com/office/officeart/2016/7/layout/LinearBlockProcessNumbered"/>
    <dgm:cxn modelId="{3067AC83-A1EF-47C5-B855-9F57FFA480A9}" srcId="{167E5175-3BB6-4ED4-B4A1-C9F6B3AA5296}" destId="{D0D85DC9-4346-4A53-BD61-99FE6CA17894}" srcOrd="1" destOrd="0" parTransId="{DDC37E53-4D4A-4D08-9D1C-6035D3BD526E}" sibTransId="{369AF55B-302F-49C0-8131-0680E5B99745}"/>
    <dgm:cxn modelId="{35E33188-0A51-DE4D-951C-CBA98EA438B4}" type="presOf" srcId="{7C62A994-6735-4F7D-86FF-C52C9518EFB2}" destId="{C797A49A-92D3-2B49-BBCA-55AA30B25392}" srcOrd="1" destOrd="0" presId="urn:microsoft.com/office/officeart/2016/7/layout/LinearBlockProcessNumbered"/>
    <dgm:cxn modelId="{0E630589-1BCA-5A42-9FB6-D2EB7169D77B}" type="presOf" srcId="{3B1CB6FF-8327-8943-B7A8-28DF99C006A0}" destId="{ACCEDA0C-FE3D-5349-8818-C5C6CF6F7B6E}" srcOrd="1" destOrd="0" presId="urn:microsoft.com/office/officeart/2016/7/layout/LinearBlockProcessNumbered"/>
    <dgm:cxn modelId="{80230196-6B74-5241-BBC8-A5D9B287F333}" type="presOf" srcId="{D0D85DC9-4346-4A53-BD61-99FE6CA17894}" destId="{BBE644B6-289F-0D48-9545-FFE31E406B53}" srcOrd="0" destOrd="0" presId="urn:microsoft.com/office/officeart/2016/7/layout/LinearBlockProcessNumbered"/>
    <dgm:cxn modelId="{741E8CAF-4C8D-BA48-981A-9CC6AA8D8F54}" type="presOf" srcId="{0B03B568-E4F5-424F-A768-D1F463ADDDB6}" destId="{B3294539-C226-2442-8617-C0E428423109}" srcOrd="0" destOrd="0" presId="urn:microsoft.com/office/officeart/2016/7/layout/LinearBlockProcessNumbered"/>
    <dgm:cxn modelId="{79D6C1D6-08A6-2D4A-A448-203F48472820}" type="presOf" srcId="{21BF7CC5-E183-48CA-B087-408843BBAAF0}" destId="{57D2D8E8-32FB-A247-B387-6E9BC219E8E9}" srcOrd="0" destOrd="0" presId="urn:microsoft.com/office/officeart/2016/7/layout/LinearBlockProcessNumbered"/>
    <dgm:cxn modelId="{CAC9A7DA-07A2-4E3C-9176-B6B017457A63}" srcId="{167E5175-3BB6-4ED4-B4A1-C9F6B3AA5296}" destId="{7C62A994-6735-4F7D-86FF-C52C9518EFB2}" srcOrd="2" destOrd="0" parTransId="{3D599016-CA4D-47E9-93CB-53772F517F0A}" sibTransId="{21BF7CC5-E183-48CA-B087-408843BBAAF0}"/>
    <dgm:cxn modelId="{08485EDE-5F3E-194A-8070-F10D16164101}" type="presOf" srcId="{14463F9F-49F8-475B-8402-F100B54B15E8}" destId="{5F798FDC-83A5-694F-9276-86125068A0C3}" srcOrd="1" destOrd="0" presId="urn:microsoft.com/office/officeart/2016/7/layout/LinearBlockProcessNumbered"/>
    <dgm:cxn modelId="{BD6126E9-7D5C-5448-AF41-DFB46AFA4AAE}" type="presOf" srcId="{D0D85DC9-4346-4A53-BD61-99FE6CA17894}" destId="{B4B805A6-D784-4C49-A11A-2DD9572F9D22}" srcOrd="1" destOrd="0" presId="urn:microsoft.com/office/officeart/2016/7/layout/LinearBlockProcessNumbered"/>
    <dgm:cxn modelId="{2C649FF1-36EA-F743-9A2B-BE1A9579722A}" type="presOf" srcId="{3B1CB6FF-8327-8943-B7A8-28DF99C006A0}" destId="{89CC8F2E-2F86-D148-92B2-ED23F775364A}" srcOrd="0" destOrd="0" presId="urn:microsoft.com/office/officeart/2016/7/layout/LinearBlockProcessNumbered"/>
    <dgm:cxn modelId="{70734B28-5B2B-484B-97D3-5AAD5ED771F8}" type="presParOf" srcId="{74DF0C4C-35E8-D347-A279-0A6D9331A90A}" destId="{D5909182-208B-544D-8A97-16BF6E10C1B8}" srcOrd="0" destOrd="0" presId="urn:microsoft.com/office/officeart/2016/7/layout/LinearBlockProcessNumbered"/>
    <dgm:cxn modelId="{45D1FC12-7803-4D46-AF60-880CE6947864}" type="presParOf" srcId="{D5909182-208B-544D-8A97-16BF6E10C1B8}" destId="{3C34A16A-2349-CF42-B223-D0DD0A9AD477}" srcOrd="0" destOrd="0" presId="urn:microsoft.com/office/officeart/2016/7/layout/LinearBlockProcessNumbered"/>
    <dgm:cxn modelId="{026DF0D9-7A21-1A4F-90EF-2441456541D9}" type="presParOf" srcId="{D5909182-208B-544D-8A97-16BF6E10C1B8}" destId="{08F7A887-E1D1-A643-A9AF-370F67267AC8}" srcOrd="1" destOrd="0" presId="urn:microsoft.com/office/officeart/2016/7/layout/LinearBlockProcessNumbered"/>
    <dgm:cxn modelId="{9E294C97-E374-8646-999B-4A29E69D3474}" type="presParOf" srcId="{D5909182-208B-544D-8A97-16BF6E10C1B8}" destId="{5F798FDC-83A5-694F-9276-86125068A0C3}" srcOrd="2" destOrd="0" presId="urn:microsoft.com/office/officeart/2016/7/layout/LinearBlockProcessNumbered"/>
    <dgm:cxn modelId="{A802C392-172B-BF4C-B35A-60037EB00EC8}" type="presParOf" srcId="{74DF0C4C-35E8-D347-A279-0A6D9331A90A}" destId="{E97D170D-654E-F84E-AF4B-A654AF2C774D}" srcOrd="1" destOrd="0" presId="urn:microsoft.com/office/officeart/2016/7/layout/LinearBlockProcessNumbered"/>
    <dgm:cxn modelId="{9B955137-932E-8249-812A-B928EA097B17}" type="presParOf" srcId="{74DF0C4C-35E8-D347-A279-0A6D9331A90A}" destId="{50076C27-632F-8C4E-AA3C-D199386466D3}" srcOrd="2" destOrd="0" presId="urn:microsoft.com/office/officeart/2016/7/layout/LinearBlockProcessNumbered"/>
    <dgm:cxn modelId="{67FBDFA2-086E-9042-910B-E4ED19D04B40}" type="presParOf" srcId="{50076C27-632F-8C4E-AA3C-D199386466D3}" destId="{BBE644B6-289F-0D48-9545-FFE31E406B53}" srcOrd="0" destOrd="0" presId="urn:microsoft.com/office/officeart/2016/7/layout/LinearBlockProcessNumbered"/>
    <dgm:cxn modelId="{5C7F517D-4DD1-C043-A212-911A44B3B20C}" type="presParOf" srcId="{50076C27-632F-8C4E-AA3C-D199386466D3}" destId="{3BA99598-2CD7-3743-AB6E-02B4CBEC2425}" srcOrd="1" destOrd="0" presId="urn:microsoft.com/office/officeart/2016/7/layout/LinearBlockProcessNumbered"/>
    <dgm:cxn modelId="{88E5E47A-F66E-8E4C-A6E1-45E985B144A3}" type="presParOf" srcId="{50076C27-632F-8C4E-AA3C-D199386466D3}" destId="{B4B805A6-D784-4C49-A11A-2DD9572F9D22}" srcOrd="2" destOrd="0" presId="urn:microsoft.com/office/officeart/2016/7/layout/LinearBlockProcessNumbered"/>
    <dgm:cxn modelId="{0E7233A1-8E81-4E46-87A7-3878B76AFD1B}" type="presParOf" srcId="{74DF0C4C-35E8-D347-A279-0A6D9331A90A}" destId="{D251737C-2229-D04B-9384-1D7BD2869D8E}" srcOrd="3" destOrd="0" presId="urn:microsoft.com/office/officeart/2016/7/layout/LinearBlockProcessNumbered"/>
    <dgm:cxn modelId="{2364E866-5731-D345-A3F8-F08C21A47124}" type="presParOf" srcId="{74DF0C4C-35E8-D347-A279-0A6D9331A90A}" destId="{50F7B4E4-0625-D048-A94D-B211CCBE0BF2}" srcOrd="4" destOrd="0" presId="urn:microsoft.com/office/officeart/2016/7/layout/LinearBlockProcessNumbered"/>
    <dgm:cxn modelId="{0DA0B545-D028-CC4E-911A-5822CFDB47EC}" type="presParOf" srcId="{50F7B4E4-0625-D048-A94D-B211CCBE0BF2}" destId="{2620A269-D898-B14E-8504-01375E8F7295}" srcOrd="0" destOrd="0" presId="urn:microsoft.com/office/officeart/2016/7/layout/LinearBlockProcessNumbered"/>
    <dgm:cxn modelId="{623B8799-7C87-B943-BD45-B5DF2E7E8336}" type="presParOf" srcId="{50F7B4E4-0625-D048-A94D-B211CCBE0BF2}" destId="{57D2D8E8-32FB-A247-B387-6E9BC219E8E9}" srcOrd="1" destOrd="0" presId="urn:microsoft.com/office/officeart/2016/7/layout/LinearBlockProcessNumbered"/>
    <dgm:cxn modelId="{B7383F33-0B27-1747-B84A-D1F666905EE3}" type="presParOf" srcId="{50F7B4E4-0625-D048-A94D-B211CCBE0BF2}" destId="{C797A49A-92D3-2B49-BBCA-55AA30B25392}" srcOrd="2" destOrd="0" presId="urn:microsoft.com/office/officeart/2016/7/layout/LinearBlockProcessNumbered"/>
    <dgm:cxn modelId="{3524EA7A-85A8-1A42-A23E-353DB8E70A36}" type="presParOf" srcId="{74DF0C4C-35E8-D347-A279-0A6D9331A90A}" destId="{C4312186-B672-894F-803B-4BA095D2DBA5}" srcOrd="5" destOrd="0" presId="urn:microsoft.com/office/officeart/2016/7/layout/LinearBlockProcessNumbered"/>
    <dgm:cxn modelId="{A1F940F6-18CC-9143-99A3-C864F17A309B}" type="presParOf" srcId="{74DF0C4C-35E8-D347-A279-0A6D9331A90A}" destId="{FDC59E4F-7DA6-744A-998C-9941ADB358E6}" srcOrd="6" destOrd="0" presId="urn:microsoft.com/office/officeart/2016/7/layout/LinearBlockProcessNumbered"/>
    <dgm:cxn modelId="{C03E1F60-2DAD-DF45-B649-0E32B9ACECBB}" type="presParOf" srcId="{FDC59E4F-7DA6-744A-998C-9941ADB358E6}" destId="{89CC8F2E-2F86-D148-92B2-ED23F775364A}" srcOrd="0" destOrd="0" presId="urn:microsoft.com/office/officeart/2016/7/layout/LinearBlockProcessNumbered"/>
    <dgm:cxn modelId="{3FB98B14-8ADB-1644-95FC-7BC9ADA1AE6D}" type="presParOf" srcId="{FDC59E4F-7DA6-744A-998C-9941ADB358E6}" destId="{B3294539-C226-2442-8617-C0E428423109}" srcOrd="1" destOrd="0" presId="urn:microsoft.com/office/officeart/2016/7/layout/LinearBlockProcessNumbered"/>
    <dgm:cxn modelId="{25014FBE-794C-954A-8B26-9EEE390BA0FD}" type="presParOf" srcId="{FDC59E4F-7DA6-744A-998C-9941ADB358E6}" destId="{ACCEDA0C-FE3D-5349-8818-C5C6CF6F7B6E}"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4A16A-2349-CF42-B223-D0DD0A9AD477}">
      <dsp:nvSpPr>
        <dsp:cNvPr id="0" name=""/>
        <dsp:cNvSpPr/>
      </dsp:nvSpPr>
      <dsp:spPr>
        <a:xfrm>
          <a:off x="205" y="15675"/>
          <a:ext cx="2479997" cy="431998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711200">
            <a:lnSpc>
              <a:spcPct val="90000"/>
            </a:lnSpc>
            <a:spcBef>
              <a:spcPct val="0"/>
            </a:spcBef>
            <a:spcAft>
              <a:spcPct val="35000"/>
            </a:spcAft>
            <a:buNone/>
          </a:pPr>
          <a:r>
            <a:rPr lang="en-US" sz="1600" kern="1200" dirty="0"/>
            <a:t>Regulation forces banks to hold a fraction of their assets in safe securities. Government debt is treated as riskless and when the probability of default is high, the interest rate is higher and therefore becomes an attractive investment</a:t>
          </a:r>
        </a:p>
      </dsp:txBody>
      <dsp:txXfrm>
        <a:off x="205" y="1743670"/>
        <a:ext cx="2479997" cy="2591992"/>
      </dsp:txXfrm>
    </dsp:sp>
    <dsp:sp modelId="{08F7A887-E1D1-A643-A9AF-370F67267AC8}">
      <dsp:nvSpPr>
        <dsp:cNvPr id="0" name=""/>
        <dsp:cNvSpPr/>
      </dsp:nvSpPr>
      <dsp:spPr>
        <a:xfrm>
          <a:off x="6" y="25058"/>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400300">
            <a:lnSpc>
              <a:spcPct val="90000"/>
            </a:lnSpc>
            <a:spcBef>
              <a:spcPct val="0"/>
            </a:spcBef>
            <a:spcAft>
              <a:spcPct val="35000"/>
            </a:spcAft>
            <a:buNone/>
          </a:pPr>
          <a:r>
            <a:rPr lang="en-US" sz="5400" kern="1200"/>
            <a:t>01</a:t>
          </a:r>
          <a:endParaRPr lang="en-US" sz="5400" kern="1200" dirty="0"/>
        </a:p>
      </dsp:txBody>
      <dsp:txXfrm>
        <a:off x="6" y="25058"/>
        <a:ext cx="2479997" cy="1190398"/>
      </dsp:txXfrm>
    </dsp:sp>
    <dsp:sp modelId="{BBE644B6-289F-0D48-9545-FFE31E406B53}">
      <dsp:nvSpPr>
        <dsp:cNvPr id="0" name=""/>
        <dsp:cNvSpPr/>
      </dsp:nvSpPr>
      <dsp:spPr>
        <a:xfrm>
          <a:off x="2678602" y="15675"/>
          <a:ext cx="2479997" cy="4319986"/>
        </a:xfrm>
        <a:prstGeom prst="rect">
          <a:avLst/>
        </a:prstGeom>
        <a:solidFill>
          <a:schemeClr val="accent5">
            <a:hueOff val="-627571"/>
            <a:satOff val="-8336"/>
            <a:lumOff val="131"/>
            <a:alphaOff val="0"/>
          </a:schemeClr>
        </a:solidFill>
        <a:ln w="12700" cap="flat" cmpd="sng" algn="ctr">
          <a:solidFill>
            <a:schemeClr val="accent5">
              <a:hueOff val="-627571"/>
              <a:satOff val="-8336"/>
              <a:lumOff val="1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711200">
            <a:lnSpc>
              <a:spcPct val="90000"/>
            </a:lnSpc>
            <a:spcBef>
              <a:spcPct val="0"/>
            </a:spcBef>
            <a:spcAft>
              <a:spcPct val="35000"/>
            </a:spcAft>
            <a:buNone/>
          </a:pPr>
          <a:r>
            <a:rPr lang="en-US" sz="1600" kern="1200" dirty="0"/>
            <a:t>By holding government bonds as assets, banks will have access to central bank liquidity. They do this especially during fiscal crises, exchanging risky government bonds for safe deposits at a central bank</a:t>
          </a:r>
        </a:p>
      </dsp:txBody>
      <dsp:txXfrm>
        <a:off x="2678602" y="1743670"/>
        <a:ext cx="2479997" cy="2591992"/>
      </dsp:txXfrm>
    </dsp:sp>
    <dsp:sp modelId="{3BA99598-2CD7-3743-AB6E-02B4CBEC2425}">
      <dsp:nvSpPr>
        <dsp:cNvPr id="0" name=""/>
        <dsp:cNvSpPr/>
      </dsp:nvSpPr>
      <dsp:spPr>
        <a:xfrm>
          <a:off x="2678602" y="11809"/>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400300">
            <a:lnSpc>
              <a:spcPct val="90000"/>
            </a:lnSpc>
            <a:spcBef>
              <a:spcPct val="0"/>
            </a:spcBef>
            <a:spcAft>
              <a:spcPct val="35000"/>
            </a:spcAft>
            <a:buNone/>
          </a:pPr>
          <a:r>
            <a:rPr lang="en-US" sz="5400" kern="1200"/>
            <a:t>02</a:t>
          </a:r>
          <a:endParaRPr lang="en-US" sz="5400" kern="1200" dirty="0"/>
        </a:p>
      </dsp:txBody>
      <dsp:txXfrm>
        <a:off x="2678602" y="11809"/>
        <a:ext cx="2479997" cy="1190398"/>
      </dsp:txXfrm>
    </dsp:sp>
    <dsp:sp modelId="{2620A269-D898-B14E-8504-01375E8F7295}">
      <dsp:nvSpPr>
        <dsp:cNvPr id="0" name=""/>
        <dsp:cNvSpPr/>
      </dsp:nvSpPr>
      <dsp:spPr>
        <a:xfrm>
          <a:off x="5356999" y="15675"/>
          <a:ext cx="2479997" cy="4319986"/>
        </a:xfrm>
        <a:prstGeom prst="rect">
          <a:avLst/>
        </a:prstGeom>
        <a:solidFill>
          <a:schemeClr val="accent5">
            <a:hueOff val="-1255141"/>
            <a:satOff val="-16671"/>
            <a:lumOff val="262"/>
            <a:alphaOff val="0"/>
          </a:schemeClr>
        </a:solidFill>
        <a:ln w="12700" cap="flat" cmpd="sng" algn="ctr">
          <a:solidFill>
            <a:schemeClr val="accent5">
              <a:hueOff val="-1255141"/>
              <a:satOff val="-16671"/>
              <a:lumOff val="2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711200">
            <a:lnSpc>
              <a:spcPct val="90000"/>
            </a:lnSpc>
            <a:spcBef>
              <a:spcPct val="0"/>
            </a:spcBef>
            <a:spcAft>
              <a:spcPct val="35000"/>
            </a:spcAft>
            <a:buNone/>
          </a:pPr>
          <a:r>
            <a:rPr lang="en-US" sz="1600" kern="1200" dirty="0"/>
            <a:t>In public debt markets, banks buy bonds first after public issuance and then resell them over time. Banks are the primary dealers of government bonds and often take time to find buyers</a:t>
          </a:r>
        </a:p>
      </dsp:txBody>
      <dsp:txXfrm>
        <a:off x="5356999" y="1743670"/>
        <a:ext cx="2479997" cy="2591992"/>
      </dsp:txXfrm>
    </dsp:sp>
    <dsp:sp modelId="{57D2D8E8-32FB-A247-B387-6E9BC219E8E9}">
      <dsp:nvSpPr>
        <dsp:cNvPr id="0" name=""/>
        <dsp:cNvSpPr/>
      </dsp:nvSpPr>
      <dsp:spPr>
        <a:xfrm>
          <a:off x="5383511" y="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400300">
            <a:lnSpc>
              <a:spcPct val="90000"/>
            </a:lnSpc>
            <a:spcBef>
              <a:spcPct val="0"/>
            </a:spcBef>
            <a:spcAft>
              <a:spcPct val="35000"/>
            </a:spcAft>
            <a:buNone/>
          </a:pPr>
          <a:r>
            <a:rPr lang="en-US" sz="5400" kern="1200"/>
            <a:t>03</a:t>
          </a:r>
          <a:endParaRPr lang="en-US" sz="5400" kern="1200" dirty="0"/>
        </a:p>
      </dsp:txBody>
      <dsp:txXfrm>
        <a:off x="5383511" y="0"/>
        <a:ext cx="2479997" cy="1190398"/>
      </dsp:txXfrm>
    </dsp:sp>
    <dsp:sp modelId="{89CC8F2E-2F86-D148-92B2-ED23F775364A}">
      <dsp:nvSpPr>
        <dsp:cNvPr id="0" name=""/>
        <dsp:cNvSpPr/>
      </dsp:nvSpPr>
      <dsp:spPr>
        <a:xfrm>
          <a:off x="8035397" y="15675"/>
          <a:ext cx="2479997" cy="4319986"/>
        </a:xfrm>
        <a:prstGeom prst="rect">
          <a:avLst/>
        </a:prstGeom>
        <a:solidFill>
          <a:schemeClr val="accent5">
            <a:hueOff val="-1882712"/>
            <a:satOff val="-25007"/>
            <a:lumOff val="393"/>
            <a:alphaOff val="0"/>
          </a:schemeClr>
        </a:solidFill>
        <a:ln w="12700" cap="flat" cmpd="sng" algn="ctr">
          <a:solidFill>
            <a:schemeClr val="accent5">
              <a:hueOff val="-1882712"/>
              <a:satOff val="-25007"/>
              <a:lumOff val="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711200">
            <a:lnSpc>
              <a:spcPct val="90000"/>
            </a:lnSpc>
            <a:spcBef>
              <a:spcPct val="0"/>
            </a:spcBef>
            <a:spcAft>
              <a:spcPct val="35000"/>
            </a:spcAft>
            <a:buNone/>
          </a:pPr>
          <a:r>
            <a:rPr lang="en-US" sz="1600" kern="1200" dirty="0"/>
            <a:t>The government must find buyers for its risky debt and thus uses "moral suasion" to pressure banks into buying their bonds beyond their risk-return</a:t>
          </a:r>
        </a:p>
      </dsp:txBody>
      <dsp:txXfrm>
        <a:off x="8035397" y="1743670"/>
        <a:ext cx="2479997" cy="2591992"/>
      </dsp:txXfrm>
    </dsp:sp>
    <dsp:sp modelId="{B3294539-C226-2442-8617-C0E428423109}">
      <dsp:nvSpPr>
        <dsp:cNvPr id="0" name=""/>
        <dsp:cNvSpPr/>
      </dsp:nvSpPr>
      <dsp:spPr>
        <a:xfrm>
          <a:off x="8035595" y="11809"/>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r>
            <a:rPr lang="en-US" sz="6100" kern="1200"/>
            <a:t>04</a:t>
          </a:r>
          <a:endParaRPr lang="en-US" sz="6100" kern="1200" dirty="0"/>
        </a:p>
      </dsp:txBody>
      <dsp:txXfrm>
        <a:off x="8035595" y="11809"/>
        <a:ext cx="2479997" cy="1190398"/>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A223C-C3BC-4A13-873A-ED9477F100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2E85A9-A344-4787-927B-9F2A4AEDE5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743AF5D-39A0-436F-A22D-74F02D1647CA}"/>
              </a:ext>
            </a:extLst>
          </p:cNvPr>
          <p:cNvSpPr>
            <a:spLocks noGrp="1"/>
          </p:cNvSpPr>
          <p:nvPr>
            <p:ph type="dt" sz="half" idx="10"/>
          </p:nvPr>
        </p:nvSpPr>
        <p:spPr/>
        <p:txBody>
          <a:bodyPr/>
          <a:lstStyle/>
          <a:p>
            <a:fld id="{5B2D55FB-0606-49DB-8B59-E56DA85E7CB2}" type="datetimeFigureOut">
              <a:rPr lang="en-GB" smtClean="0"/>
              <a:t>19/08/2019</a:t>
            </a:fld>
            <a:endParaRPr lang="en-GB"/>
          </a:p>
        </p:txBody>
      </p:sp>
      <p:sp>
        <p:nvSpPr>
          <p:cNvPr id="5" name="Footer Placeholder 4">
            <a:extLst>
              <a:ext uri="{FF2B5EF4-FFF2-40B4-BE49-F238E27FC236}">
                <a16:creationId xmlns:a16="http://schemas.microsoft.com/office/drawing/2014/main" id="{3D076BD9-6898-4D5B-AB98-D59BCC03D8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889CFA-95A3-4CDC-B06B-ECD0BDF6248C}"/>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404645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167EA-5FDC-4911-AB8B-FA4C460507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9CFBAC-EDDB-4EA5-8D18-74B2668AEF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558399-FE00-40BE-86AF-9DB7590D6752}"/>
              </a:ext>
            </a:extLst>
          </p:cNvPr>
          <p:cNvSpPr>
            <a:spLocks noGrp="1"/>
          </p:cNvSpPr>
          <p:nvPr>
            <p:ph type="dt" sz="half" idx="10"/>
          </p:nvPr>
        </p:nvSpPr>
        <p:spPr/>
        <p:txBody>
          <a:bodyPr/>
          <a:lstStyle/>
          <a:p>
            <a:fld id="{5B2D55FB-0606-49DB-8B59-E56DA85E7CB2}" type="datetimeFigureOut">
              <a:rPr lang="en-GB" smtClean="0"/>
              <a:t>19/08/2019</a:t>
            </a:fld>
            <a:endParaRPr lang="en-GB"/>
          </a:p>
        </p:txBody>
      </p:sp>
      <p:sp>
        <p:nvSpPr>
          <p:cNvPr id="5" name="Footer Placeholder 4">
            <a:extLst>
              <a:ext uri="{FF2B5EF4-FFF2-40B4-BE49-F238E27FC236}">
                <a16:creationId xmlns:a16="http://schemas.microsoft.com/office/drawing/2014/main" id="{C4F982F3-ED43-4D14-9271-AAF3C54620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FA0ACC-959D-4244-9B34-50820F613B0E}"/>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179379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B732DC-E99D-45B6-823F-5668EA79FC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021DC7-FA40-4101-8486-7F6C7854C7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AE6BEB-AD16-4EAF-BD6A-0F4DDDA476CA}"/>
              </a:ext>
            </a:extLst>
          </p:cNvPr>
          <p:cNvSpPr>
            <a:spLocks noGrp="1"/>
          </p:cNvSpPr>
          <p:nvPr>
            <p:ph type="dt" sz="half" idx="10"/>
          </p:nvPr>
        </p:nvSpPr>
        <p:spPr/>
        <p:txBody>
          <a:bodyPr/>
          <a:lstStyle/>
          <a:p>
            <a:fld id="{5B2D55FB-0606-49DB-8B59-E56DA85E7CB2}" type="datetimeFigureOut">
              <a:rPr lang="en-GB" smtClean="0"/>
              <a:t>19/08/2019</a:t>
            </a:fld>
            <a:endParaRPr lang="en-GB"/>
          </a:p>
        </p:txBody>
      </p:sp>
      <p:sp>
        <p:nvSpPr>
          <p:cNvPr id="5" name="Footer Placeholder 4">
            <a:extLst>
              <a:ext uri="{FF2B5EF4-FFF2-40B4-BE49-F238E27FC236}">
                <a16:creationId xmlns:a16="http://schemas.microsoft.com/office/drawing/2014/main" id="{35BA9AFD-230A-43E5-9E27-1374049225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A3A310-7351-489C-8A16-7F0B6A8C54B2}"/>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215350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DD990-7E38-42B3-93E8-34605AE67B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21E6EB-F0BC-4B79-9097-E461CC20C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B68923-C9D6-4CC7-B885-C1B7921CEA27}"/>
              </a:ext>
            </a:extLst>
          </p:cNvPr>
          <p:cNvSpPr>
            <a:spLocks noGrp="1"/>
          </p:cNvSpPr>
          <p:nvPr>
            <p:ph type="dt" sz="half" idx="10"/>
          </p:nvPr>
        </p:nvSpPr>
        <p:spPr/>
        <p:txBody>
          <a:bodyPr/>
          <a:lstStyle/>
          <a:p>
            <a:fld id="{5B2D55FB-0606-49DB-8B59-E56DA85E7CB2}" type="datetimeFigureOut">
              <a:rPr lang="en-GB" smtClean="0"/>
              <a:t>19/08/2019</a:t>
            </a:fld>
            <a:endParaRPr lang="en-GB"/>
          </a:p>
        </p:txBody>
      </p:sp>
      <p:sp>
        <p:nvSpPr>
          <p:cNvPr id="5" name="Footer Placeholder 4">
            <a:extLst>
              <a:ext uri="{FF2B5EF4-FFF2-40B4-BE49-F238E27FC236}">
                <a16:creationId xmlns:a16="http://schemas.microsoft.com/office/drawing/2014/main" id="{2418E05A-18E0-4F29-B002-A82C2DE69B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909B78-5622-4FB9-A303-EC587EC927D4}"/>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2164215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19282-E524-4B76-94F6-4F92AD946A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B2FED9C-AA61-46FC-A50F-0D17C191CC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823084-6052-4263-81E6-D4D9D3D653FA}"/>
              </a:ext>
            </a:extLst>
          </p:cNvPr>
          <p:cNvSpPr>
            <a:spLocks noGrp="1"/>
          </p:cNvSpPr>
          <p:nvPr>
            <p:ph type="dt" sz="half" idx="10"/>
          </p:nvPr>
        </p:nvSpPr>
        <p:spPr/>
        <p:txBody>
          <a:bodyPr/>
          <a:lstStyle/>
          <a:p>
            <a:fld id="{5B2D55FB-0606-49DB-8B59-E56DA85E7CB2}" type="datetimeFigureOut">
              <a:rPr lang="en-GB" smtClean="0"/>
              <a:t>19/08/2019</a:t>
            </a:fld>
            <a:endParaRPr lang="en-GB"/>
          </a:p>
        </p:txBody>
      </p:sp>
      <p:sp>
        <p:nvSpPr>
          <p:cNvPr id="5" name="Footer Placeholder 4">
            <a:extLst>
              <a:ext uri="{FF2B5EF4-FFF2-40B4-BE49-F238E27FC236}">
                <a16:creationId xmlns:a16="http://schemas.microsoft.com/office/drawing/2014/main" id="{BE0B9E6C-2FCD-41B9-A96B-DF49874474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17A548-4CF6-4723-A487-32C727A1D38B}"/>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3025448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DF90-E4D2-4246-B98D-E7CD28D709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44CEC0-8D1A-4EA3-9750-4F5F41E409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C9F978-585A-4B30-B8FA-AD0286CBE3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47E24F4-3A79-4901-BE56-83456DC13F15}"/>
              </a:ext>
            </a:extLst>
          </p:cNvPr>
          <p:cNvSpPr>
            <a:spLocks noGrp="1"/>
          </p:cNvSpPr>
          <p:nvPr>
            <p:ph type="dt" sz="half" idx="10"/>
          </p:nvPr>
        </p:nvSpPr>
        <p:spPr/>
        <p:txBody>
          <a:bodyPr/>
          <a:lstStyle/>
          <a:p>
            <a:fld id="{5B2D55FB-0606-49DB-8B59-E56DA85E7CB2}" type="datetimeFigureOut">
              <a:rPr lang="en-GB" smtClean="0"/>
              <a:t>19/08/2019</a:t>
            </a:fld>
            <a:endParaRPr lang="en-GB"/>
          </a:p>
        </p:txBody>
      </p:sp>
      <p:sp>
        <p:nvSpPr>
          <p:cNvPr id="6" name="Footer Placeholder 5">
            <a:extLst>
              <a:ext uri="{FF2B5EF4-FFF2-40B4-BE49-F238E27FC236}">
                <a16:creationId xmlns:a16="http://schemas.microsoft.com/office/drawing/2014/main" id="{3AB8AE11-DD5A-4FEF-A39C-D64A504412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E78593-ABA9-4BC4-8D76-DF4CBB0D9EAE}"/>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2224501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3D00-8DDC-4BAA-BB35-266289F291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A173FC-7C6E-46EC-A35A-421BD89582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E3A971-F49B-4DC8-A424-A23DD0A5CC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A9B3B7-8FC0-42E6-8C8B-DDE55C0FD5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EDD566-B9C2-4CFD-B08B-435C0F340D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5D17A8B-A5AF-4B64-8013-76B42F661E21}"/>
              </a:ext>
            </a:extLst>
          </p:cNvPr>
          <p:cNvSpPr>
            <a:spLocks noGrp="1"/>
          </p:cNvSpPr>
          <p:nvPr>
            <p:ph type="dt" sz="half" idx="10"/>
          </p:nvPr>
        </p:nvSpPr>
        <p:spPr/>
        <p:txBody>
          <a:bodyPr/>
          <a:lstStyle/>
          <a:p>
            <a:fld id="{5B2D55FB-0606-49DB-8B59-E56DA85E7CB2}" type="datetimeFigureOut">
              <a:rPr lang="en-GB" smtClean="0"/>
              <a:t>19/08/2019</a:t>
            </a:fld>
            <a:endParaRPr lang="en-GB"/>
          </a:p>
        </p:txBody>
      </p:sp>
      <p:sp>
        <p:nvSpPr>
          <p:cNvPr id="8" name="Footer Placeholder 7">
            <a:extLst>
              <a:ext uri="{FF2B5EF4-FFF2-40B4-BE49-F238E27FC236}">
                <a16:creationId xmlns:a16="http://schemas.microsoft.com/office/drawing/2014/main" id="{1366939A-933E-4536-868B-1D1906BBA7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AC1A0A-3292-47B0-86CC-75094EBAE6F7}"/>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2384167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21B8-E437-4045-BC20-EDB0160E401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9F1EF67-1176-49D0-8B7D-EED9DC82377C}"/>
              </a:ext>
            </a:extLst>
          </p:cNvPr>
          <p:cNvSpPr>
            <a:spLocks noGrp="1"/>
          </p:cNvSpPr>
          <p:nvPr>
            <p:ph type="dt" sz="half" idx="10"/>
          </p:nvPr>
        </p:nvSpPr>
        <p:spPr/>
        <p:txBody>
          <a:bodyPr/>
          <a:lstStyle/>
          <a:p>
            <a:fld id="{5B2D55FB-0606-49DB-8B59-E56DA85E7CB2}" type="datetimeFigureOut">
              <a:rPr lang="en-GB" smtClean="0"/>
              <a:t>19/08/2019</a:t>
            </a:fld>
            <a:endParaRPr lang="en-GB"/>
          </a:p>
        </p:txBody>
      </p:sp>
      <p:sp>
        <p:nvSpPr>
          <p:cNvPr id="4" name="Footer Placeholder 3">
            <a:extLst>
              <a:ext uri="{FF2B5EF4-FFF2-40B4-BE49-F238E27FC236}">
                <a16:creationId xmlns:a16="http://schemas.microsoft.com/office/drawing/2014/main" id="{C560E553-17EF-431F-8BF3-43ADCE078BC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2981FC-BEC2-4B35-BDD0-9DD2CEB9A7D8}"/>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327311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2C5C70-390C-4678-BE28-FAE168583E2F}"/>
              </a:ext>
            </a:extLst>
          </p:cNvPr>
          <p:cNvSpPr>
            <a:spLocks noGrp="1"/>
          </p:cNvSpPr>
          <p:nvPr>
            <p:ph type="dt" sz="half" idx="10"/>
          </p:nvPr>
        </p:nvSpPr>
        <p:spPr/>
        <p:txBody>
          <a:bodyPr/>
          <a:lstStyle/>
          <a:p>
            <a:fld id="{5B2D55FB-0606-49DB-8B59-E56DA85E7CB2}" type="datetimeFigureOut">
              <a:rPr lang="en-GB" smtClean="0"/>
              <a:t>19/08/2019</a:t>
            </a:fld>
            <a:endParaRPr lang="en-GB"/>
          </a:p>
        </p:txBody>
      </p:sp>
      <p:sp>
        <p:nvSpPr>
          <p:cNvPr id="3" name="Footer Placeholder 2">
            <a:extLst>
              <a:ext uri="{FF2B5EF4-FFF2-40B4-BE49-F238E27FC236}">
                <a16:creationId xmlns:a16="http://schemas.microsoft.com/office/drawing/2014/main" id="{622C38C1-5223-4C8E-B25D-36249952953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02BB3A-6247-499D-826B-B27BA824A262}"/>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13022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06050-510F-44CA-8EEB-C8DE97F902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46B951-484D-40C7-B708-10BE5ABAD4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BB011E-D26A-44C2-AE85-EFB690A0ED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CD3DC8-59BF-4DD4-ADA2-B065A001365D}"/>
              </a:ext>
            </a:extLst>
          </p:cNvPr>
          <p:cNvSpPr>
            <a:spLocks noGrp="1"/>
          </p:cNvSpPr>
          <p:nvPr>
            <p:ph type="dt" sz="half" idx="10"/>
          </p:nvPr>
        </p:nvSpPr>
        <p:spPr/>
        <p:txBody>
          <a:bodyPr/>
          <a:lstStyle/>
          <a:p>
            <a:fld id="{5B2D55FB-0606-49DB-8B59-E56DA85E7CB2}" type="datetimeFigureOut">
              <a:rPr lang="en-GB" smtClean="0"/>
              <a:t>19/08/2019</a:t>
            </a:fld>
            <a:endParaRPr lang="en-GB"/>
          </a:p>
        </p:txBody>
      </p:sp>
      <p:sp>
        <p:nvSpPr>
          <p:cNvPr id="6" name="Footer Placeholder 5">
            <a:extLst>
              <a:ext uri="{FF2B5EF4-FFF2-40B4-BE49-F238E27FC236}">
                <a16:creationId xmlns:a16="http://schemas.microsoft.com/office/drawing/2014/main" id="{B61D5251-A1D6-4A27-B5ED-9AB7A4D0C6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B9539D-5AFD-4019-B73C-305CD8BBAAF9}"/>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174884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F647-3F1E-4C70-978F-1D6CC1E381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41463C5-D33A-43F2-B037-343417577B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C7E907A-E24C-4CFC-B7A5-36F5BCC44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AEEA8-07EB-4092-A229-AFCFE0BAC8B2}"/>
              </a:ext>
            </a:extLst>
          </p:cNvPr>
          <p:cNvSpPr>
            <a:spLocks noGrp="1"/>
          </p:cNvSpPr>
          <p:nvPr>
            <p:ph type="dt" sz="half" idx="10"/>
          </p:nvPr>
        </p:nvSpPr>
        <p:spPr/>
        <p:txBody>
          <a:bodyPr/>
          <a:lstStyle/>
          <a:p>
            <a:fld id="{5B2D55FB-0606-49DB-8B59-E56DA85E7CB2}" type="datetimeFigureOut">
              <a:rPr lang="en-GB" smtClean="0"/>
              <a:t>19/08/2019</a:t>
            </a:fld>
            <a:endParaRPr lang="en-GB"/>
          </a:p>
        </p:txBody>
      </p:sp>
      <p:sp>
        <p:nvSpPr>
          <p:cNvPr id="6" name="Footer Placeholder 5">
            <a:extLst>
              <a:ext uri="{FF2B5EF4-FFF2-40B4-BE49-F238E27FC236}">
                <a16:creationId xmlns:a16="http://schemas.microsoft.com/office/drawing/2014/main" id="{77150366-5385-4BFD-844A-DAB9634F78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96EB54-C4BE-4B00-9EF7-E7D55999237F}"/>
              </a:ext>
            </a:extLst>
          </p:cNvPr>
          <p:cNvSpPr>
            <a:spLocks noGrp="1"/>
          </p:cNvSpPr>
          <p:nvPr>
            <p:ph type="sldNum" sz="quarter" idx="12"/>
          </p:nvPr>
        </p:nvSpPr>
        <p:spPr/>
        <p:txBody>
          <a:bodyPr/>
          <a:lstStyle/>
          <a:p>
            <a:fld id="{E8A2D4B4-B94B-4FDD-9E9A-6DDD49A70060}" type="slidenum">
              <a:rPr lang="en-GB" smtClean="0"/>
              <a:t>‹#›</a:t>
            </a:fld>
            <a:endParaRPr lang="en-GB"/>
          </a:p>
        </p:txBody>
      </p:sp>
    </p:spTree>
    <p:extLst>
      <p:ext uri="{BB962C8B-B14F-4D97-AF65-F5344CB8AC3E}">
        <p14:creationId xmlns:p14="http://schemas.microsoft.com/office/powerpoint/2010/main" val="279525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4B952D-D71D-462A-AF98-0D59BCF9D2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C56330-0831-4FE7-B9CB-0042E97C82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FC1874-C220-4B14-8B6A-38CC5ACBC6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D55FB-0606-49DB-8B59-E56DA85E7CB2}" type="datetimeFigureOut">
              <a:rPr lang="en-GB" smtClean="0"/>
              <a:t>19/08/2019</a:t>
            </a:fld>
            <a:endParaRPr lang="en-GB"/>
          </a:p>
        </p:txBody>
      </p:sp>
      <p:sp>
        <p:nvSpPr>
          <p:cNvPr id="5" name="Footer Placeholder 4">
            <a:extLst>
              <a:ext uri="{FF2B5EF4-FFF2-40B4-BE49-F238E27FC236}">
                <a16:creationId xmlns:a16="http://schemas.microsoft.com/office/drawing/2014/main" id="{AE67BF1E-4C2A-4F68-A23D-C0AC902CB3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1FC6ECA-A0B4-4015-9AD3-5EA0AA85A8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2D4B4-B94B-4FDD-9E9A-6DDD49A70060}" type="slidenum">
              <a:rPr lang="en-GB" smtClean="0"/>
              <a:t>‹#›</a:t>
            </a:fld>
            <a:endParaRPr lang="en-GB"/>
          </a:p>
        </p:txBody>
      </p:sp>
    </p:spTree>
    <p:extLst>
      <p:ext uri="{BB962C8B-B14F-4D97-AF65-F5344CB8AC3E}">
        <p14:creationId xmlns:p14="http://schemas.microsoft.com/office/powerpoint/2010/main" val="904552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B959A9-C6CB-4B3F-9131-481439DD90B7}"/>
              </a:ext>
            </a:extLst>
          </p:cNvPr>
          <p:cNvSpPr>
            <a:spLocks noGrp="1"/>
          </p:cNvSpPr>
          <p:nvPr>
            <p:ph type="ctrTitle"/>
          </p:nvPr>
        </p:nvSpPr>
        <p:spPr>
          <a:xfrm>
            <a:off x="6585882" y="4267832"/>
            <a:ext cx="4805996" cy="1401448"/>
          </a:xfrm>
        </p:spPr>
        <p:txBody>
          <a:bodyPr anchor="t">
            <a:normAutofit/>
          </a:bodyPr>
          <a:lstStyle/>
          <a:p>
            <a:pPr algn="l"/>
            <a:r>
              <a:rPr lang="en-GB" sz="4400" dirty="0">
                <a:solidFill>
                  <a:srgbClr val="000000"/>
                </a:solidFill>
              </a:rPr>
              <a:t>A crash-course on the euro crisis</a:t>
            </a:r>
          </a:p>
        </p:txBody>
      </p:sp>
      <p:sp>
        <p:nvSpPr>
          <p:cNvPr id="3" name="Subtitle 2">
            <a:extLst>
              <a:ext uri="{FF2B5EF4-FFF2-40B4-BE49-F238E27FC236}">
                <a16:creationId xmlns:a16="http://schemas.microsoft.com/office/drawing/2014/main" id="{0B191526-1482-4233-9DA1-918932AA7BF3}"/>
              </a:ext>
            </a:extLst>
          </p:cNvPr>
          <p:cNvSpPr>
            <a:spLocks noGrp="1"/>
          </p:cNvSpPr>
          <p:nvPr>
            <p:ph type="subTitle" idx="1"/>
          </p:nvPr>
        </p:nvSpPr>
        <p:spPr>
          <a:xfrm>
            <a:off x="6586186" y="3428999"/>
            <a:ext cx="4805691" cy="838831"/>
          </a:xfrm>
        </p:spPr>
        <p:txBody>
          <a:bodyPr anchor="b">
            <a:normAutofit/>
          </a:bodyPr>
          <a:lstStyle/>
          <a:p>
            <a:pPr algn="l"/>
            <a:r>
              <a:rPr lang="en-US" sz="1800">
                <a:solidFill>
                  <a:srgbClr val="000000"/>
                </a:solidFill>
              </a:rPr>
              <a:t>Markus K. Brunnermeier &amp; Ricardo Reis</a:t>
            </a:r>
          </a:p>
        </p:txBody>
      </p:sp>
      <p:sp>
        <p:nvSpPr>
          <p:cNvPr id="2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BCCED07F-6076-40AA-8843-601273DF96D6}"/>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t="11217" r="2" b="5644"/>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solidFill>
            <a:srgbClr val="FFFFFF">
              <a:shade val="85000"/>
            </a:srgbClr>
          </a:solidFill>
          <a:effectLst>
            <a:softEdge rad="0"/>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11710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9D6D-AD5C-2A41-8CA7-C4D53DF9F277}"/>
              </a:ext>
            </a:extLst>
          </p:cNvPr>
          <p:cNvSpPr>
            <a:spLocks noGrp="1"/>
          </p:cNvSpPr>
          <p:nvPr>
            <p:ph type="title"/>
          </p:nvPr>
        </p:nvSpPr>
        <p:spPr/>
        <p:txBody>
          <a:bodyPr/>
          <a:lstStyle/>
          <a:p>
            <a:r>
              <a:rPr lang="en-US" dirty="0"/>
              <a:t>Sovereign holdings of banks</a:t>
            </a:r>
          </a:p>
        </p:txBody>
      </p:sp>
      <p:sp>
        <p:nvSpPr>
          <p:cNvPr id="4" name="TextBox 3">
            <a:extLst>
              <a:ext uri="{FF2B5EF4-FFF2-40B4-BE49-F238E27FC236}">
                <a16:creationId xmlns:a16="http://schemas.microsoft.com/office/drawing/2014/main" id="{48205A58-0D1A-804A-B8A5-47F06EDBE0A1}"/>
              </a:ext>
            </a:extLst>
          </p:cNvPr>
          <p:cNvSpPr txBox="1"/>
          <p:nvPr/>
        </p:nvSpPr>
        <p:spPr>
          <a:xfrm>
            <a:off x="3716882" y="6354375"/>
            <a:ext cx="8276112" cy="276999"/>
          </a:xfrm>
          <a:prstGeom prst="rect">
            <a:avLst/>
          </a:prstGeom>
          <a:noFill/>
        </p:spPr>
        <p:txBody>
          <a:bodyPr wrap="none" rtlCol="0">
            <a:spAutoFit/>
          </a:bodyPr>
          <a:lstStyle/>
          <a:p>
            <a:r>
              <a:rPr lang="en-US" sz="1200" i="1" dirty="0"/>
              <a:t>Source: </a:t>
            </a:r>
            <a:r>
              <a:rPr lang="en-US" sz="1200" i="1" dirty="0" err="1"/>
              <a:t>Brunnermeier</a:t>
            </a:r>
            <a:r>
              <a:rPr lang="en-US" sz="1200" i="1" dirty="0"/>
              <a:t>, </a:t>
            </a:r>
            <a:r>
              <a:rPr lang="en-US" sz="1200" i="1" dirty="0" err="1"/>
              <a:t>Langfield</a:t>
            </a:r>
            <a:r>
              <a:rPr lang="en-US" sz="1200" i="1" dirty="0"/>
              <a:t>, Pagano, Reis, Van </a:t>
            </a:r>
            <a:r>
              <a:rPr lang="en-US" sz="1200" i="1" dirty="0" err="1"/>
              <a:t>Nieuwerburgh</a:t>
            </a:r>
            <a:r>
              <a:rPr lang="en-US" sz="1200" i="1" dirty="0"/>
              <a:t>, </a:t>
            </a:r>
            <a:r>
              <a:rPr lang="en-US" sz="1200" i="1" dirty="0" err="1"/>
              <a:t>Vayanos</a:t>
            </a:r>
            <a:r>
              <a:rPr lang="en-US" sz="1200" i="1" dirty="0"/>
              <a:t> (2017) “</a:t>
            </a:r>
            <a:r>
              <a:rPr lang="en-US" sz="1200" i="1" dirty="0" err="1"/>
              <a:t>ESBies</a:t>
            </a:r>
            <a:r>
              <a:rPr lang="en-US" sz="1200" i="1" dirty="0"/>
              <a:t>: Safety in the Tranches”, Economic Policy</a:t>
            </a:r>
          </a:p>
        </p:txBody>
      </p:sp>
      <p:pic>
        <p:nvPicPr>
          <p:cNvPr id="5" name="Picture 4">
            <a:extLst>
              <a:ext uri="{FF2B5EF4-FFF2-40B4-BE49-F238E27FC236}">
                <a16:creationId xmlns:a16="http://schemas.microsoft.com/office/drawing/2014/main" id="{224FE316-526C-0341-9BAC-641A9D1FE97A}"/>
              </a:ext>
            </a:extLst>
          </p:cNvPr>
          <p:cNvPicPr>
            <a:picLocks noChangeAspect="1"/>
          </p:cNvPicPr>
          <p:nvPr/>
        </p:nvPicPr>
        <p:blipFill>
          <a:blip r:embed="rId2"/>
          <a:stretch>
            <a:fillRect/>
          </a:stretch>
        </p:blipFill>
        <p:spPr>
          <a:xfrm>
            <a:off x="2224668" y="1349223"/>
            <a:ext cx="7742663" cy="5005152"/>
          </a:xfrm>
          <a:prstGeom prst="rect">
            <a:avLst/>
          </a:prstGeom>
        </p:spPr>
      </p:pic>
    </p:spTree>
    <p:extLst>
      <p:ext uri="{BB962C8B-B14F-4D97-AF65-F5344CB8AC3E}">
        <p14:creationId xmlns:p14="http://schemas.microsoft.com/office/powerpoint/2010/main" val="1849067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9D6D-AD5C-2A41-8CA7-C4D53DF9F277}"/>
              </a:ext>
            </a:extLst>
          </p:cNvPr>
          <p:cNvSpPr>
            <a:spLocks noGrp="1"/>
          </p:cNvSpPr>
          <p:nvPr>
            <p:ph type="title"/>
          </p:nvPr>
        </p:nvSpPr>
        <p:spPr/>
        <p:txBody>
          <a:bodyPr/>
          <a:lstStyle/>
          <a:p>
            <a:r>
              <a:rPr lang="en-US" dirty="0"/>
              <a:t>Sovereign holdings of banks</a:t>
            </a:r>
          </a:p>
        </p:txBody>
      </p:sp>
      <p:sp>
        <p:nvSpPr>
          <p:cNvPr id="4" name="TextBox 3">
            <a:extLst>
              <a:ext uri="{FF2B5EF4-FFF2-40B4-BE49-F238E27FC236}">
                <a16:creationId xmlns:a16="http://schemas.microsoft.com/office/drawing/2014/main" id="{48205A58-0D1A-804A-B8A5-47F06EDBE0A1}"/>
              </a:ext>
            </a:extLst>
          </p:cNvPr>
          <p:cNvSpPr txBox="1"/>
          <p:nvPr/>
        </p:nvSpPr>
        <p:spPr>
          <a:xfrm>
            <a:off x="8946803" y="6215876"/>
            <a:ext cx="1908792" cy="276999"/>
          </a:xfrm>
          <a:prstGeom prst="rect">
            <a:avLst/>
          </a:prstGeom>
          <a:noFill/>
        </p:spPr>
        <p:txBody>
          <a:bodyPr wrap="none" rtlCol="0">
            <a:spAutoFit/>
          </a:bodyPr>
          <a:lstStyle/>
          <a:p>
            <a:r>
              <a:rPr lang="en-US" sz="1200" i="1" dirty="0"/>
              <a:t>Source: </a:t>
            </a:r>
            <a:r>
              <a:rPr lang="en-US" sz="1200" i="1" dirty="0" err="1"/>
              <a:t>Corsetti</a:t>
            </a:r>
            <a:r>
              <a:rPr lang="en-US" sz="1200" i="1" dirty="0"/>
              <a:t> et al (2016)</a:t>
            </a:r>
          </a:p>
        </p:txBody>
      </p:sp>
      <p:pic>
        <p:nvPicPr>
          <p:cNvPr id="6" name="Picture 5">
            <a:extLst>
              <a:ext uri="{FF2B5EF4-FFF2-40B4-BE49-F238E27FC236}">
                <a16:creationId xmlns:a16="http://schemas.microsoft.com/office/drawing/2014/main" id="{F6563E66-CE39-1647-BFB2-2C991629E2EA}"/>
              </a:ext>
            </a:extLst>
          </p:cNvPr>
          <p:cNvPicPr>
            <a:picLocks noChangeAspect="1"/>
          </p:cNvPicPr>
          <p:nvPr/>
        </p:nvPicPr>
        <p:blipFill>
          <a:blip r:embed="rId2"/>
          <a:stretch>
            <a:fillRect/>
          </a:stretch>
        </p:blipFill>
        <p:spPr>
          <a:xfrm>
            <a:off x="1739474" y="1393903"/>
            <a:ext cx="7772400" cy="4849631"/>
          </a:xfrm>
          <a:prstGeom prst="rect">
            <a:avLst/>
          </a:prstGeom>
        </p:spPr>
      </p:pic>
    </p:spTree>
    <p:extLst>
      <p:ext uri="{BB962C8B-B14F-4D97-AF65-F5344CB8AC3E}">
        <p14:creationId xmlns:p14="http://schemas.microsoft.com/office/powerpoint/2010/main" val="1923582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9D6D-AD5C-2A41-8CA7-C4D53DF9F277}"/>
              </a:ext>
            </a:extLst>
          </p:cNvPr>
          <p:cNvSpPr>
            <a:spLocks noGrp="1"/>
          </p:cNvSpPr>
          <p:nvPr>
            <p:ph type="title"/>
          </p:nvPr>
        </p:nvSpPr>
        <p:spPr/>
        <p:txBody>
          <a:bodyPr/>
          <a:lstStyle/>
          <a:p>
            <a:r>
              <a:rPr lang="en-US" dirty="0"/>
              <a:t>One example of the diabolic loop at play </a:t>
            </a:r>
          </a:p>
        </p:txBody>
      </p:sp>
      <p:pic>
        <p:nvPicPr>
          <p:cNvPr id="3" name="Picture 2">
            <a:extLst>
              <a:ext uri="{FF2B5EF4-FFF2-40B4-BE49-F238E27FC236}">
                <a16:creationId xmlns:a16="http://schemas.microsoft.com/office/drawing/2014/main" id="{B7F56141-B4E7-A944-A677-4ACEE1158F5B}"/>
              </a:ext>
            </a:extLst>
          </p:cNvPr>
          <p:cNvPicPr>
            <a:picLocks noChangeAspect="1"/>
          </p:cNvPicPr>
          <p:nvPr/>
        </p:nvPicPr>
        <p:blipFill>
          <a:blip r:embed="rId2"/>
          <a:stretch>
            <a:fillRect/>
          </a:stretch>
        </p:blipFill>
        <p:spPr>
          <a:xfrm>
            <a:off x="2112348" y="1485171"/>
            <a:ext cx="7355037" cy="4946370"/>
          </a:xfrm>
          <a:prstGeom prst="rect">
            <a:avLst/>
          </a:prstGeom>
        </p:spPr>
      </p:pic>
    </p:spTree>
    <p:extLst>
      <p:ext uri="{BB962C8B-B14F-4D97-AF65-F5344CB8AC3E}">
        <p14:creationId xmlns:p14="http://schemas.microsoft.com/office/powerpoint/2010/main" val="968400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9D6D-AD5C-2A41-8CA7-C4D53DF9F277}"/>
              </a:ext>
            </a:extLst>
          </p:cNvPr>
          <p:cNvSpPr>
            <a:spLocks noGrp="1"/>
          </p:cNvSpPr>
          <p:nvPr>
            <p:ph type="title"/>
          </p:nvPr>
        </p:nvSpPr>
        <p:spPr/>
        <p:txBody>
          <a:bodyPr/>
          <a:lstStyle/>
          <a:p>
            <a:r>
              <a:rPr lang="en-US" dirty="0"/>
              <a:t>During crisis, diabolic loop gets worse</a:t>
            </a:r>
          </a:p>
        </p:txBody>
      </p:sp>
      <p:sp>
        <p:nvSpPr>
          <p:cNvPr id="5" name="TextBox 4">
            <a:extLst>
              <a:ext uri="{FF2B5EF4-FFF2-40B4-BE49-F238E27FC236}">
                <a16:creationId xmlns:a16="http://schemas.microsoft.com/office/drawing/2014/main" id="{46F16AAB-EBEB-7143-B331-C520B323DD59}"/>
              </a:ext>
            </a:extLst>
          </p:cNvPr>
          <p:cNvSpPr txBox="1"/>
          <p:nvPr/>
        </p:nvSpPr>
        <p:spPr>
          <a:xfrm>
            <a:off x="9593574" y="6363704"/>
            <a:ext cx="1934440" cy="276999"/>
          </a:xfrm>
          <a:prstGeom prst="rect">
            <a:avLst/>
          </a:prstGeom>
          <a:noFill/>
        </p:spPr>
        <p:txBody>
          <a:bodyPr wrap="none" rtlCol="0">
            <a:spAutoFit/>
          </a:bodyPr>
          <a:lstStyle/>
          <a:p>
            <a:r>
              <a:rPr lang="en-US" sz="1200" i="1" dirty="0"/>
              <a:t>Source: </a:t>
            </a:r>
            <a:r>
              <a:rPr lang="en-US" sz="1200" i="1" dirty="0" err="1"/>
              <a:t>Altavilla</a:t>
            </a:r>
            <a:r>
              <a:rPr lang="en-US" sz="1200" i="1" dirty="0"/>
              <a:t> et al (2016)</a:t>
            </a:r>
          </a:p>
        </p:txBody>
      </p:sp>
      <p:pic>
        <p:nvPicPr>
          <p:cNvPr id="6" name="Picture 5">
            <a:extLst>
              <a:ext uri="{FF2B5EF4-FFF2-40B4-BE49-F238E27FC236}">
                <a16:creationId xmlns:a16="http://schemas.microsoft.com/office/drawing/2014/main" id="{78108621-7215-C64C-9B0D-554916EEE0D1}"/>
              </a:ext>
            </a:extLst>
          </p:cNvPr>
          <p:cNvPicPr>
            <a:picLocks noChangeAspect="1"/>
          </p:cNvPicPr>
          <p:nvPr/>
        </p:nvPicPr>
        <p:blipFill>
          <a:blip r:embed="rId2"/>
          <a:stretch>
            <a:fillRect/>
          </a:stretch>
        </p:blipFill>
        <p:spPr>
          <a:xfrm>
            <a:off x="2178205" y="1407957"/>
            <a:ext cx="7086600" cy="5084918"/>
          </a:xfrm>
          <a:prstGeom prst="rect">
            <a:avLst/>
          </a:prstGeom>
        </p:spPr>
      </p:pic>
    </p:spTree>
    <p:extLst>
      <p:ext uri="{BB962C8B-B14F-4D97-AF65-F5344CB8AC3E}">
        <p14:creationId xmlns:p14="http://schemas.microsoft.com/office/powerpoint/2010/main" val="411594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9D6D-AD5C-2A41-8CA7-C4D53DF9F277}"/>
              </a:ext>
            </a:extLst>
          </p:cNvPr>
          <p:cNvSpPr>
            <a:spLocks noGrp="1"/>
          </p:cNvSpPr>
          <p:nvPr>
            <p:ph type="title"/>
          </p:nvPr>
        </p:nvSpPr>
        <p:spPr/>
        <p:txBody>
          <a:bodyPr/>
          <a:lstStyle/>
          <a:p>
            <a:r>
              <a:rPr lang="en-US" dirty="0"/>
              <a:t>During crisis, diabolic loop gets worse</a:t>
            </a:r>
          </a:p>
        </p:txBody>
      </p:sp>
      <p:sp>
        <p:nvSpPr>
          <p:cNvPr id="5" name="TextBox 4">
            <a:extLst>
              <a:ext uri="{FF2B5EF4-FFF2-40B4-BE49-F238E27FC236}">
                <a16:creationId xmlns:a16="http://schemas.microsoft.com/office/drawing/2014/main" id="{46F16AAB-EBEB-7143-B331-C520B323DD59}"/>
              </a:ext>
            </a:extLst>
          </p:cNvPr>
          <p:cNvSpPr txBox="1"/>
          <p:nvPr/>
        </p:nvSpPr>
        <p:spPr>
          <a:xfrm>
            <a:off x="9593574" y="6363704"/>
            <a:ext cx="2350965" cy="276999"/>
          </a:xfrm>
          <a:prstGeom prst="rect">
            <a:avLst/>
          </a:prstGeom>
          <a:noFill/>
        </p:spPr>
        <p:txBody>
          <a:bodyPr wrap="none" rtlCol="0">
            <a:spAutoFit/>
          </a:bodyPr>
          <a:lstStyle/>
          <a:p>
            <a:r>
              <a:rPr lang="en-US" sz="1200" i="1" dirty="0"/>
              <a:t>Source: IMF report on Spain (2012)</a:t>
            </a:r>
          </a:p>
        </p:txBody>
      </p:sp>
      <p:pic>
        <p:nvPicPr>
          <p:cNvPr id="3" name="Picture 2">
            <a:extLst>
              <a:ext uri="{FF2B5EF4-FFF2-40B4-BE49-F238E27FC236}">
                <a16:creationId xmlns:a16="http://schemas.microsoft.com/office/drawing/2014/main" id="{A59FDA4E-B0FA-7244-A38C-7F2D206B22A3}"/>
              </a:ext>
            </a:extLst>
          </p:cNvPr>
          <p:cNvPicPr>
            <a:picLocks noChangeAspect="1"/>
          </p:cNvPicPr>
          <p:nvPr/>
        </p:nvPicPr>
        <p:blipFill>
          <a:blip r:embed="rId2"/>
          <a:stretch>
            <a:fillRect/>
          </a:stretch>
        </p:blipFill>
        <p:spPr>
          <a:xfrm>
            <a:off x="2694760" y="1371403"/>
            <a:ext cx="6159500" cy="5130800"/>
          </a:xfrm>
          <a:prstGeom prst="rect">
            <a:avLst/>
          </a:prstGeom>
        </p:spPr>
      </p:pic>
    </p:spTree>
    <p:extLst>
      <p:ext uri="{BB962C8B-B14F-4D97-AF65-F5344CB8AC3E}">
        <p14:creationId xmlns:p14="http://schemas.microsoft.com/office/powerpoint/2010/main" val="3561267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9D6D-AD5C-2A41-8CA7-C4D53DF9F277}"/>
              </a:ext>
            </a:extLst>
          </p:cNvPr>
          <p:cNvSpPr>
            <a:spLocks noGrp="1"/>
          </p:cNvSpPr>
          <p:nvPr>
            <p:ph type="title"/>
          </p:nvPr>
        </p:nvSpPr>
        <p:spPr/>
        <p:txBody>
          <a:bodyPr/>
          <a:lstStyle/>
          <a:p>
            <a:r>
              <a:rPr lang="en-US" dirty="0"/>
              <a:t>Holders of Portuguese debt</a:t>
            </a:r>
          </a:p>
        </p:txBody>
      </p:sp>
      <p:sp>
        <p:nvSpPr>
          <p:cNvPr id="5" name="TextBox 4">
            <a:extLst>
              <a:ext uri="{FF2B5EF4-FFF2-40B4-BE49-F238E27FC236}">
                <a16:creationId xmlns:a16="http://schemas.microsoft.com/office/drawing/2014/main" id="{46F16AAB-EBEB-7143-B331-C520B323DD59}"/>
              </a:ext>
            </a:extLst>
          </p:cNvPr>
          <p:cNvSpPr txBox="1"/>
          <p:nvPr/>
        </p:nvSpPr>
        <p:spPr>
          <a:xfrm>
            <a:off x="9158677" y="6354375"/>
            <a:ext cx="2873735" cy="276999"/>
          </a:xfrm>
          <a:prstGeom prst="rect">
            <a:avLst/>
          </a:prstGeom>
          <a:noFill/>
        </p:spPr>
        <p:txBody>
          <a:bodyPr wrap="none" rtlCol="0">
            <a:spAutoFit/>
          </a:bodyPr>
          <a:lstStyle/>
          <a:p>
            <a:r>
              <a:rPr lang="en-US" sz="1200" i="1" dirty="0"/>
              <a:t>Source: Reis (2015) “</a:t>
            </a:r>
            <a:r>
              <a:rPr lang="en-US" sz="1200" i="1" dirty="0" err="1"/>
              <a:t>Gerir</a:t>
            </a:r>
            <a:r>
              <a:rPr lang="en-US" sz="1200" i="1" dirty="0"/>
              <a:t> a </a:t>
            </a:r>
            <a:r>
              <a:rPr lang="en-US" sz="1200" i="1" dirty="0" err="1"/>
              <a:t>Dívida</a:t>
            </a:r>
            <a:r>
              <a:rPr lang="en-US" sz="1200" i="1" dirty="0"/>
              <a:t> </a:t>
            </a:r>
            <a:r>
              <a:rPr lang="en-US" sz="1200" i="1" dirty="0" err="1"/>
              <a:t>Pública</a:t>
            </a:r>
            <a:r>
              <a:rPr lang="en-US" sz="1200" i="1" dirty="0"/>
              <a:t>”</a:t>
            </a:r>
          </a:p>
        </p:txBody>
      </p:sp>
      <p:pic>
        <p:nvPicPr>
          <p:cNvPr id="4" name="Picture 3">
            <a:extLst>
              <a:ext uri="{FF2B5EF4-FFF2-40B4-BE49-F238E27FC236}">
                <a16:creationId xmlns:a16="http://schemas.microsoft.com/office/drawing/2014/main" id="{5EE24450-6072-FB4F-9850-E2A02C7A52E5}"/>
              </a:ext>
            </a:extLst>
          </p:cNvPr>
          <p:cNvPicPr>
            <a:picLocks noChangeAspect="1"/>
          </p:cNvPicPr>
          <p:nvPr/>
        </p:nvPicPr>
        <p:blipFill>
          <a:blip r:embed="rId2"/>
          <a:stretch>
            <a:fillRect/>
          </a:stretch>
        </p:blipFill>
        <p:spPr>
          <a:xfrm>
            <a:off x="2709127" y="1554046"/>
            <a:ext cx="6350000" cy="4597400"/>
          </a:xfrm>
          <a:prstGeom prst="rect">
            <a:avLst/>
          </a:prstGeom>
        </p:spPr>
      </p:pic>
    </p:spTree>
    <p:extLst>
      <p:ext uri="{BB962C8B-B14F-4D97-AF65-F5344CB8AC3E}">
        <p14:creationId xmlns:p14="http://schemas.microsoft.com/office/powerpoint/2010/main" val="2207203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09B959A9-C6CB-4B3F-9131-481439DD90B7}"/>
              </a:ext>
            </a:extLst>
          </p:cNvPr>
          <p:cNvSpPr>
            <a:spLocks noGrp="1"/>
          </p:cNvSpPr>
          <p:nvPr>
            <p:ph type="title"/>
          </p:nvPr>
        </p:nvSpPr>
        <p:spPr>
          <a:xfrm>
            <a:off x="804483" y="581159"/>
            <a:ext cx="4805996" cy="781246"/>
          </a:xfrm>
        </p:spPr>
        <p:txBody>
          <a:bodyPr vert="horz" lIns="91440" tIns="45720" rIns="91440" bIns="45720" rtlCol="0" anchor="t">
            <a:normAutofit/>
          </a:bodyPr>
          <a:lstStyle/>
          <a:p>
            <a:r>
              <a:rPr lang="en-US" sz="4400" kern="1200" dirty="0">
                <a:solidFill>
                  <a:schemeClr val="accent1"/>
                </a:solidFill>
                <a:latin typeface="+mj-lt"/>
                <a:ea typeface="+mj-ea"/>
                <a:cs typeface="+mj-cs"/>
              </a:rPr>
              <a:t>Summary</a:t>
            </a:r>
          </a:p>
        </p:txBody>
      </p:sp>
      <p:sp>
        <p:nvSpPr>
          <p:cNvPr id="5" name="Text Placeholder 4">
            <a:extLst>
              <a:ext uri="{FF2B5EF4-FFF2-40B4-BE49-F238E27FC236}">
                <a16:creationId xmlns:a16="http://schemas.microsoft.com/office/drawing/2014/main" id="{94A9389F-3AF8-AF4A-9F47-FACBB760C436}"/>
              </a:ext>
            </a:extLst>
          </p:cNvPr>
          <p:cNvSpPr>
            <a:spLocks noGrp="1"/>
          </p:cNvSpPr>
          <p:nvPr>
            <p:ph type="body" idx="1"/>
          </p:nvPr>
        </p:nvSpPr>
        <p:spPr>
          <a:xfrm>
            <a:off x="804788" y="1643270"/>
            <a:ext cx="4805691" cy="5214730"/>
          </a:xfrm>
        </p:spPr>
        <p:txBody>
          <a:bodyPr vert="horz" lIns="91440" tIns="45720" rIns="91440" bIns="45720" rtlCol="0" anchor="b">
            <a:normAutofit lnSpcReduction="10000"/>
          </a:bodyPr>
          <a:lstStyle/>
          <a:p>
            <a:pPr marL="342900" indent="-342900">
              <a:buFont typeface="Arial" panose="020B0604020202020204" pitchFamily="34" charset="0"/>
              <a:buChar char="•"/>
            </a:pPr>
            <a:r>
              <a:rPr lang="en-US" kern="1200" dirty="0">
                <a:solidFill>
                  <a:srgbClr val="000000"/>
                </a:solidFill>
                <a:latin typeface="+mn-lt"/>
                <a:ea typeface="+mn-ea"/>
                <a:cs typeface="+mn-cs"/>
              </a:rPr>
              <a:t>Due to the four reasons mentioned, banks are large holders of government debt</a:t>
            </a:r>
          </a:p>
          <a:p>
            <a:pPr marL="342900" indent="-342900">
              <a:buFont typeface="Arial" panose="020B0604020202020204" pitchFamily="34" charset="0"/>
              <a:buChar char="•"/>
            </a:pPr>
            <a:r>
              <a:rPr lang="en-US" dirty="0">
                <a:solidFill>
                  <a:srgbClr val="000000"/>
                </a:solidFill>
              </a:rPr>
              <a:t>Combined with government guarantees to banks, this creates a </a:t>
            </a:r>
            <a:r>
              <a:rPr lang="en-US" dirty="0">
                <a:solidFill>
                  <a:schemeClr val="accent3"/>
                </a:solidFill>
              </a:rPr>
              <a:t>diabolic loop</a:t>
            </a:r>
          </a:p>
          <a:p>
            <a:pPr marL="342900" indent="-342900">
              <a:buFont typeface="Arial" panose="020B0604020202020204" pitchFamily="34" charset="0"/>
              <a:buChar char="•"/>
            </a:pPr>
            <a:r>
              <a:rPr lang="en-US" kern="1200" dirty="0">
                <a:solidFill>
                  <a:srgbClr val="000000"/>
                </a:solidFill>
                <a:latin typeface="+mn-lt"/>
                <a:ea typeface="+mn-ea"/>
                <a:cs typeface="+mn-cs"/>
              </a:rPr>
              <a:t>In a diabolic loop, a higher default risk leads to lower lending and thus worsening government finances and bank equity causing prices to fall further</a:t>
            </a:r>
          </a:p>
          <a:p>
            <a:pPr marL="342900" indent="-342900">
              <a:buFont typeface="Arial" panose="020B0604020202020204" pitchFamily="34" charset="0"/>
              <a:buChar char="•"/>
            </a:pPr>
            <a:r>
              <a:rPr lang="en-US" dirty="0">
                <a:solidFill>
                  <a:srgbClr val="000000"/>
                </a:solidFill>
              </a:rPr>
              <a:t>This was particularly evident in the European crisis where </a:t>
            </a:r>
            <a:r>
              <a:rPr lang="en-US" dirty="0">
                <a:solidFill>
                  <a:schemeClr val="accent3"/>
                </a:solidFill>
              </a:rPr>
              <a:t>sovereign risk </a:t>
            </a:r>
            <a:r>
              <a:rPr lang="en-US" dirty="0">
                <a:solidFill>
                  <a:srgbClr val="000000"/>
                </a:solidFill>
              </a:rPr>
              <a:t>and </a:t>
            </a:r>
            <a:r>
              <a:rPr lang="en-US" dirty="0">
                <a:solidFill>
                  <a:schemeClr val="accent3"/>
                </a:solidFill>
              </a:rPr>
              <a:t>bank risk </a:t>
            </a:r>
            <a:r>
              <a:rPr lang="en-US" dirty="0">
                <a:solidFill>
                  <a:srgbClr val="000000"/>
                </a:solidFill>
              </a:rPr>
              <a:t>were strongly correlated</a:t>
            </a:r>
            <a:endParaRPr lang="en-US" kern="1200" dirty="0">
              <a:solidFill>
                <a:srgbClr val="000000"/>
              </a:solidFill>
              <a:latin typeface="+mn-lt"/>
              <a:ea typeface="+mn-ea"/>
              <a:cs typeface="+mn-cs"/>
            </a:endParaRPr>
          </a:p>
          <a:p>
            <a:pPr marL="342900" indent="-342900">
              <a:buFont typeface="Arial" panose="020B0604020202020204" pitchFamily="34" charset="0"/>
              <a:buChar char="•"/>
            </a:pPr>
            <a:endParaRPr lang="en-US" kern="1200" dirty="0">
              <a:solidFill>
                <a:srgbClr val="000000"/>
              </a:solidFill>
              <a:latin typeface="+mn-lt"/>
              <a:ea typeface="+mn-ea"/>
              <a:cs typeface="+mn-cs"/>
            </a:endParaRPr>
          </a:p>
        </p:txBody>
      </p:sp>
      <p:sp>
        <p:nvSpPr>
          <p:cNvPr id="23"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6A3509BE-3CAA-3346-9532-7664AD2DEA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046" b="12704"/>
          <a:stretch/>
        </p:blipFill>
        <p:spPr>
          <a:xfrm>
            <a:off x="7709770" y="1815320"/>
            <a:ext cx="4141760" cy="4141760"/>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60253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959A9-C6CB-4B3F-9131-481439DD90B7}"/>
              </a:ext>
            </a:extLst>
          </p:cNvPr>
          <p:cNvSpPr>
            <a:spLocks noGrp="1"/>
          </p:cNvSpPr>
          <p:nvPr>
            <p:ph type="title"/>
          </p:nvPr>
        </p:nvSpPr>
        <p:spPr>
          <a:xfrm>
            <a:off x="1382597" y="3424348"/>
            <a:ext cx="9426806" cy="1424410"/>
          </a:xfrm>
        </p:spPr>
        <p:txBody>
          <a:bodyPr vert="horz" lIns="91440" tIns="45720" rIns="91440" bIns="45720" rtlCol="0" anchor="b">
            <a:normAutofit/>
          </a:bodyPr>
          <a:lstStyle/>
          <a:p>
            <a:pPr algn="ctr"/>
            <a:r>
              <a:rPr lang="en-US" sz="4600" dirty="0">
                <a:solidFill>
                  <a:srgbClr val="1B1B1B"/>
                </a:solidFill>
              </a:rPr>
              <a:t>The nexus between the private and public sectors</a:t>
            </a:r>
          </a:p>
        </p:txBody>
      </p:sp>
      <p:sp>
        <p:nvSpPr>
          <p:cNvPr id="3" name="Subtitle 2">
            <a:extLst>
              <a:ext uri="{FF2B5EF4-FFF2-40B4-BE49-F238E27FC236}">
                <a16:creationId xmlns:a16="http://schemas.microsoft.com/office/drawing/2014/main" id="{0B191526-1482-4233-9DA1-918932AA7BF3}"/>
              </a:ext>
            </a:extLst>
          </p:cNvPr>
          <p:cNvSpPr>
            <a:spLocks noGrp="1"/>
          </p:cNvSpPr>
          <p:nvPr>
            <p:ph type="body" idx="1"/>
          </p:nvPr>
        </p:nvSpPr>
        <p:spPr>
          <a:xfrm>
            <a:off x="1382597" y="5121033"/>
            <a:ext cx="9426806" cy="564199"/>
          </a:xfrm>
        </p:spPr>
        <p:txBody>
          <a:bodyPr vert="horz" lIns="91440" tIns="45720" rIns="91440" bIns="45720" rtlCol="0">
            <a:normAutofit/>
          </a:bodyPr>
          <a:lstStyle/>
          <a:p>
            <a:pPr algn="ctr"/>
            <a:r>
              <a:rPr lang="en-US" sz="2200" dirty="0">
                <a:solidFill>
                  <a:srgbClr val="1B1B1B"/>
                </a:solidFill>
              </a:rPr>
              <a:t>Section 6</a:t>
            </a:r>
          </a:p>
        </p:txBody>
      </p:sp>
      <p:sp>
        <p:nvSpPr>
          <p:cNvPr id="37" name="Oval 36">
            <a:extLst>
              <a:ext uri="{FF2B5EF4-FFF2-40B4-BE49-F238E27FC236}">
                <a16:creationId xmlns:a16="http://schemas.microsoft.com/office/drawing/2014/main" id="{FBC3EAFD-A275-4F9B-8F62-72B6678F3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8526" y="933319"/>
            <a:ext cx="2463430" cy="24860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6E64A6D-2B9F-4AAD-AB42-A61BAF01A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92" y="1268361"/>
            <a:ext cx="1956816" cy="1953058"/>
          </a:xfrm>
          <a:prstGeom prst="ellipse">
            <a:avLst/>
          </a:prstGeom>
          <a:solidFill>
            <a:srgbClr val="FFFF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CCED07F-6076-40AA-8843-601273DF96D6}"/>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16664" b="11086"/>
          <a:stretch/>
        </p:blipFill>
        <p:spPr>
          <a:xfrm>
            <a:off x="5181600" y="1330490"/>
            <a:ext cx="1828800" cy="1828800"/>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solidFill>
            <a:srgbClr val="FFFFFF">
              <a:shade val="85000"/>
            </a:srgbClr>
          </a:solidFill>
          <a:effectLst>
            <a:softEdge rad="0"/>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 name="Picture 40">
            <a:extLst>
              <a:ext uri="{FF2B5EF4-FFF2-40B4-BE49-F238E27FC236}">
                <a16:creationId xmlns:a16="http://schemas.microsoft.com/office/drawing/2014/main" id="{C51881DD-AD85-41BE-8A49-C2FB45800E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rcRect l="33525" t="5243" r="33525" b="36180"/>
          <a:stretch>
            <a:fillRect/>
          </a:stretch>
        </p:blipFill>
        <p:spPr>
          <a:xfrm>
            <a:off x="4860081" y="896194"/>
            <a:ext cx="2560320" cy="2560320"/>
          </a:xfrm>
          <a:custGeom>
            <a:avLst/>
            <a:gdLst>
              <a:gd name="connsiteX0" fmla="*/ 2008598 w 4017196"/>
              <a:gd name="connsiteY0" fmla="*/ 0 h 4017196"/>
              <a:gd name="connsiteX1" fmla="*/ 4017196 w 4017196"/>
              <a:gd name="connsiteY1" fmla="*/ 2008598 h 4017196"/>
              <a:gd name="connsiteX2" fmla="*/ 2008598 w 4017196"/>
              <a:gd name="connsiteY2" fmla="*/ 4017196 h 4017196"/>
              <a:gd name="connsiteX3" fmla="*/ 0 w 4017196"/>
              <a:gd name="connsiteY3" fmla="*/ 2008598 h 4017196"/>
              <a:gd name="connsiteX4" fmla="*/ 2008598 w 4017196"/>
              <a:gd name="connsiteY4" fmla="*/ 0 h 401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196" h="4017196">
                <a:moveTo>
                  <a:pt x="2008598" y="0"/>
                </a:moveTo>
                <a:cubicBezTo>
                  <a:pt x="3117916" y="0"/>
                  <a:pt x="4017196" y="899280"/>
                  <a:pt x="4017196" y="2008598"/>
                </a:cubicBezTo>
                <a:cubicBezTo>
                  <a:pt x="4017196" y="3117916"/>
                  <a:pt x="3117916" y="4017196"/>
                  <a:pt x="2008598" y="4017196"/>
                </a:cubicBezTo>
                <a:cubicBezTo>
                  <a:pt x="899280" y="4017196"/>
                  <a:pt x="0" y="3117916"/>
                  <a:pt x="0" y="2008598"/>
                </a:cubicBezTo>
                <a:cubicBezTo>
                  <a:pt x="0" y="899280"/>
                  <a:pt x="899280" y="0"/>
                  <a:pt x="2008598" y="0"/>
                </a:cubicBezTo>
                <a:close/>
              </a:path>
            </a:pathLst>
          </a:custGeom>
        </p:spPr>
      </p:pic>
      <p:cxnSp>
        <p:nvCxnSpPr>
          <p:cNvPr id="43" name="Straight Connector 42">
            <a:extLst>
              <a:ext uri="{FF2B5EF4-FFF2-40B4-BE49-F238E27FC236}">
                <a16:creationId xmlns:a16="http://schemas.microsoft.com/office/drawing/2014/main" id="{9AD20FE8-ED02-4CDE-83B1-A1436305C3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5960" y="4971278"/>
            <a:ext cx="640080" cy="0"/>
          </a:xfrm>
          <a:prstGeom prst="line">
            <a:avLst/>
          </a:prstGeom>
          <a:ln w="28575">
            <a:solidFill>
              <a:srgbClr val="4040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605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5E07-699C-7743-A83B-4A4B0F4EFBAA}"/>
              </a:ext>
            </a:extLst>
          </p:cNvPr>
          <p:cNvSpPr>
            <a:spLocks noGrp="1"/>
          </p:cNvSpPr>
          <p:nvPr>
            <p:ph type="title"/>
          </p:nvPr>
        </p:nvSpPr>
        <p:spPr>
          <a:xfrm>
            <a:off x="838200" y="365125"/>
            <a:ext cx="10515600" cy="1325563"/>
          </a:xfrm>
        </p:spPr>
        <p:txBody>
          <a:bodyPr>
            <a:normAutofit/>
          </a:bodyPr>
          <a:lstStyle/>
          <a:p>
            <a:r>
              <a:rPr lang="en-US" dirty="0"/>
              <a:t>Why banks hold government debt?</a:t>
            </a:r>
          </a:p>
        </p:txBody>
      </p:sp>
      <p:graphicFrame>
        <p:nvGraphicFramePr>
          <p:cNvPr id="5" name="Content Placeholder 2">
            <a:extLst>
              <a:ext uri="{FF2B5EF4-FFF2-40B4-BE49-F238E27FC236}">
                <a16:creationId xmlns:a16="http://schemas.microsoft.com/office/drawing/2014/main" id="{8D11B824-59A0-4221-A32D-EEB434BC899D}"/>
              </a:ext>
            </a:extLst>
          </p:cNvPr>
          <p:cNvGraphicFramePr>
            <a:graphicFrameLocks noGrp="1"/>
          </p:cNvGraphicFramePr>
          <p:nvPr>
            <p:ph idx="1"/>
            <p:extLst>
              <p:ext uri="{D42A27DB-BD31-4B8C-83A1-F6EECF244321}">
                <p14:modId xmlns:p14="http://schemas.microsoft.com/office/powerpoint/2010/main" val="36489511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4748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161118-C465-44C1-98C3-78D0D3B612C2}"/>
              </a:ext>
            </a:extLst>
          </p:cNvPr>
          <p:cNvSpPr>
            <a:spLocks noGrp="1"/>
          </p:cNvSpPr>
          <p:nvPr>
            <p:ph type="title"/>
          </p:nvPr>
        </p:nvSpPr>
        <p:spPr>
          <a:xfrm>
            <a:off x="1179226" y="826680"/>
            <a:ext cx="9833548" cy="1325563"/>
          </a:xfrm>
        </p:spPr>
        <p:txBody>
          <a:bodyPr>
            <a:normAutofit/>
          </a:bodyPr>
          <a:lstStyle/>
          <a:p>
            <a:pPr algn="ctr"/>
            <a:r>
              <a:rPr lang="en-GB" sz="4000" dirty="0">
                <a:solidFill>
                  <a:srgbClr val="FFFFFF"/>
                </a:solidFill>
              </a:rPr>
              <a:t>The diabolic loop</a:t>
            </a:r>
          </a:p>
        </p:txBody>
      </p:sp>
      <p:sp>
        <p:nvSpPr>
          <p:cNvPr id="3" name="Content Placeholder 2">
            <a:extLst>
              <a:ext uri="{FF2B5EF4-FFF2-40B4-BE49-F238E27FC236}">
                <a16:creationId xmlns:a16="http://schemas.microsoft.com/office/drawing/2014/main" id="{0E294C21-1F2E-423F-83D6-6BD5D5C39FC6}"/>
              </a:ext>
            </a:extLst>
          </p:cNvPr>
          <p:cNvSpPr>
            <a:spLocks noGrp="1"/>
          </p:cNvSpPr>
          <p:nvPr>
            <p:ph idx="1"/>
          </p:nvPr>
        </p:nvSpPr>
        <p:spPr>
          <a:xfrm>
            <a:off x="1179226" y="2753936"/>
            <a:ext cx="9833548" cy="3474586"/>
          </a:xfrm>
        </p:spPr>
        <p:txBody>
          <a:bodyPr>
            <a:normAutofit/>
          </a:bodyPr>
          <a:lstStyle/>
          <a:p>
            <a:pPr marL="0" indent="0">
              <a:buNone/>
            </a:pPr>
            <a:r>
              <a:rPr lang="en-GB" sz="2000" dirty="0">
                <a:solidFill>
                  <a:srgbClr val="000000"/>
                </a:solidFill>
              </a:rPr>
              <a:t>This concentration of national bonds held by national banks and government guarantees to banks creates a </a:t>
            </a:r>
            <a:r>
              <a:rPr lang="en-GB" sz="2000" dirty="0">
                <a:solidFill>
                  <a:schemeClr val="accent3"/>
                </a:solidFill>
              </a:rPr>
              <a:t>diabolic loop</a:t>
            </a:r>
            <a:endParaRPr lang="en-US" sz="2000" dirty="0">
              <a:solidFill>
                <a:schemeClr val="accent3"/>
              </a:solidFill>
            </a:endParaRPr>
          </a:p>
          <a:p>
            <a:pPr lvl="0"/>
            <a:r>
              <a:rPr lang="en-GB" sz="2000" dirty="0">
                <a:solidFill>
                  <a:srgbClr val="000000"/>
                </a:solidFill>
              </a:rPr>
              <a:t>Consider a liquidity crisis causing investors to raise their perceived risk of default on government bonds</a:t>
            </a:r>
          </a:p>
          <a:p>
            <a:pPr lvl="0"/>
            <a:r>
              <a:rPr lang="en-GB" sz="2000" dirty="0">
                <a:solidFill>
                  <a:srgbClr val="000000"/>
                </a:solidFill>
              </a:rPr>
              <a:t>This rise in the interest rate of new bonds means that the old bonds are now worth less</a:t>
            </a:r>
          </a:p>
          <a:p>
            <a:pPr lvl="0"/>
            <a:r>
              <a:rPr lang="en-GB" sz="2000" dirty="0">
                <a:solidFill>
                  <a:srgbClr val="000000"/>
                </a:solidFill>
              </a:rPr>
              <a:t>This loss gets amplified by the liquidity spirals and thus leading to further cuts in lending</a:t>
            </a:r>
          </a:p>
          <a:p>
            <a:pPr lvl="0"/>
            <a:r>
              <a:rPr lang="en-GB" sz="2000" dirty="0">
                <a:solidFill>
                  <a:srgbClr val="000000"/>
                </a:solidFill>
              </a:rPr>
              <a:t>Less lending lowers economic activity which lowers tax revenues and raises spending through automatic stabilisers</a:t>
            </a:r>
          </a:p>
          <a:p>
            <a:pPr lvl="0"/>
            <a:r>
              <a:rPr lang="en-GB" sz="2000" dirty="0">
                <a:solidFill>
                  <a:srgbClr val="000000"/>
                </a:solidFill>
              </a:rPr>
              <a:t>Government finances deteriorate whilst bank equity drops and thus raising the likelihood of triggering government guarantees</a:t>
            </a:r>
            <a:endParaRPr lang="en-US" sz="2000" dirty="0">
              <a:solidFill>
                <a:srgbClr val="000000"/>
              </a:solidFill>
            </a:endParaRPr>
          </a:p>
          <a:p>
            <a:endParaRPr lang="en-GB" sz="2000" dirty="0">
              <a:solidFill>
                <a:srgbClr val="000000"/>
              </a:solidFill>
            </a:endParaRPr>
          </a:p>
        </p:txBody>
      </p:sp>
    </p:spTree>
    <p:extLst>
      <p:ext uri="{BB962C8B-B14F-4D97-AF65-F5344CB8AC3E}">
        <p14:creationId xmlns:p14="http://schemas.microsoft.com/office/powerpoint/2010/main" val="1204708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83179-BE85-4A45-A078-E6433B84B621}"/>
              </a:ext>
            </a:extLst>
          </p:cNvPr>
          <p:cNvSpPr>
            <a:spLocks noGrp="1"/>
          </p:cNvSpPr>
          <p:nvPr>
            <p:ph type="title"/>
          </p:nvPr>
        </p:nvSpPr>
        <p:spPr>
          <a:xfrm>
            <a:off x="838199" y="0"/>
            <a:ext cx="10515600" cy="1325563"/>
          </a:xfrm>
        </p:spPr>
        <p:txBody>
          <a:bodyPr>
            <a:normAutofit/>
          </a:bodyPr>
          <a:lstStyle/>
          <a:p>
            <a:pPr algn="ctr"/>
            <a:r>
              <a:rPr lang="en-US" sz="3600" dirty="0"/>
              <a:t>Diabolic loop between sovereign risk and financial risk</a:t>
            </a:r>
          </a:p>
        </p:txBody>
      </p:sp>
      <p:pic>
        <p:nvPicPr>
          <p:cNvPr id="5" name="Content Placeholder 4">
            <a:extLst>
              <a:ext uri="{FF2B5EF4-FFF2-40B4-BE49-F238E27FC236}">
                <a16:creationId xmlns:a16="http://schemas.microsoft.com/office/drawing/2014/main" id="{08D176CA-EE8E-AA49-9F70-7DD36EF539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3246" y="1208082"/>
            <a:ext cx="6765507" cy="5326689"/>
          </a:xfrm>
        </p:spPr>
      </p:pic>
    </p:spTree>
    <p:extLst>
      <p:ext uri="{BB962C8B-B14F-4D97-AF65-F5344CB8AC3E}">
        <p14:creationId xmlns:p14="http://schemas.microsoft.com/office/powerpoint/2010/main" val="999107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161118-C465-44C1-98C3-78D0D3B612C2}"/>
              </a:ext>
            </a:extLst>
          </p:cNvPr>
          <p:cNvSpPr>
            <a:spLocks noGrp="1"/>
          </p:cNvSpPr>
          <p:nvPr>
            <p:ph type="title"/>
          </p:nvPr>
        </p:nvSpPr>
        <p:spPr>
          <a:xfrm>
            <a:off x="1179226" y="826680"/>
            <a:ext cx="9833548" cy="1325563"/>
          </a:xfrm>
        </p:spPr>
        <p:txBody>
          <a:bodyPr>
            <a:normAutofit/>
          </a:bodyPr>
          <a:lstStyle/>
          <a:p>
            <a:pPr algn="ctr"/>
            <a:r>
              <a:rPr lang="en-GB" sz="3600" dirty="0">
                <a:solidFill>
                  <a:srgbClr val="FFFFFF"/>
                </a:solidFill>
              </a:rPr>
              <a:t>European banks and their sovereigns</a:t>
            </a:r>
          </a:p>
        </p:txBody>
      </p:sp>
      <p:sp>
        <p:nvSpPr>
          <p:cNvPr id="3" name="Content Placeholder 2">
            <a:extLst>
              <a:ext uri="{FF2B5EF4-FFF2-40B4-BE49-F238E27FC236}">
                <a16:creationId xmlns:a16="http://schemas.microsoft.com/office/drawing/2014/main" id="{0E294C21-1F2E-423F-83D6-6BD5D5C39FC6}"/>
              </a:ext>
            </a:extLst>
          </p:cNvPr>
          <p:cNvSpPr>
            <a:spLocks noGrp="1"/>
          </p:cNvSpPr>
          <p:nvPr>
            <p:ph idx="1"/>
          </p:nvPr>
        </p:nvSpPr>
        <p:spPr>
          <a:xfrm>
            <a:off x="1179226" y="2753935"/>
            <a:ext cx="9833548" cy="3607107"/>
          </a:xfrm>
        </p:spPr>
        <p:txBody>
          <a:bodyPr>
            <a:normAutofit fontScale="92500" lnSpcReduction="20000"/>
          </a:bodyPr>
          <a:lstStyle/>
          <a:p>
            <a:pPr lvl="0"/>
            <a:r>
              <a:rPr lang="en-GB" sz="2400" dirty="0">
                <a:solidFill>
                  <a:srgbClr val="000000"/>
                </a:solidFill>
              </a:rPr>
              <a:t>In Europe, banks were more likely to hold national sovereign bonds across all four motives</a:t>
            </a:r>
            <a:endParaRPr lang="en-US" sz="2400" dirty="0">
              <a:solidFill>
                <a:srgbClr val="000000"/>
              </a:solidFill>
            </a:endParaRPr>
          </a:p>
          <a:p>
            <a:pPr lvl="0"/>
            <a:r>
              <a:rPr lang="en-GB" sz="2400" dirty="0">
                <a:solidFill>
                  <a:srgbClr val="000000"/>
                </a:solidFill>
              </a:rPr>
              <a:t>These sovereign bonds were treated as fully safe by regulators throughout the crisis even if the country was near insolvency</a:t>
            </a:r>
          </a:p>
          <a:p>
            <a:pPr lvl="0"/>
            <a:r>
              <a:rPr lang="en-GB" sz="2400" dirty="0">
                <a:solidFill>
                  <a:srgbClr val="000000"/>
                </a:solidFill>
              </a:rPr>
              <a:t>In the absence of a euro-wide safe bond, the ECB accepted sovereign bonds of every country in exchange for reserves</a:t>
            </a:r>
          </a:p>
          <a:p>
            <a:pPr lvl="0"/>
            <a:r>
              <a:rPr lang="en-GB" sz="2400" dirty="0">
                <a:solidFill>
                  <a:srgbClr val="000000"/>
                </a:solidFill>
              </a:rPr>
              <a:t>Public debt markets were not very liquid and relied heavily on banks as primary dealers</a:t>
            </a:r>
          </a:p>
          <a:p>
            <a:pPr lvl="0"/>
            <a:r>
              <a:rPr lang="en-GB" sz="2400" dirty="0">
                <a:solidFill>
                  <a:srgbClr val="000000"/>
                </a:solidFill>
              </a:rPr>
              <a:t>Banks were often very large, with assets crossing borders, such that their sovereign committing to bail them out was not credible</a:t>
            </a:r>
          </a:p>
          <a:p>
            <a:pPr lvl="0"/>
            <a:r>
              <a:rPr lang="en-GB" sz="2400" dirty="0">
                <a:solidFill>
                  <a:srgbClr val="000000"/>
                </a:solidFill>
              </a:rPr>
              <a:t>The </a:t>
            </a:r>
            <a:r>
              <a:rPr lang="en-GB" sz="2400" dirty="0">
                <a:solidFill>
                  <a:schemeClr val="accent3"/>
                </a:solidFill>
              </a:rPr>
              <a:t>diabolic loop was therefore particularly acute </a:t>
            </a:r>
            <a:r>
              <a:rPr lang="en-GB" sz="2400" dirty="0">
                <a:solidFill>
                  <a:srgbClr val="000000"/>
                </a:solidFill>
              </a:rPr>
              <a:t>during the European crisis</a:t>
            </a:r>
            <a:endParaRPr lang="en-US" sz="2400" dirty="0">
              <a:solidFill>
                <a:srgbClr val="000000"/>
              </a:solidFill>
            </a:endParaRPr>
          </a:p>
          <a:p>
            <a:endParaRPr lang="en-GB" sz="2400" dirty="0">
              <a:solidFill>
                <a:srgbClr val="000000"/>
              </a:solidFill>
            </a:endParaRPr>
          </a:p>
        </p:txBody>
      </p:sp>
    </p:spTree>
    <p:extLst>
      <p:ext uri="{BB962C8B-B14F-4D97-AF65-F5344CB8AC3E}">
        <p14:creationId xmlns:p14="http://schemas.microsoft.com/office/powerpoint/2010/main" val="165287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BE79-F637-C647-9AA9-320F17DBB3CD}"/>
              </a:ext>
            </a:extLst>
          </p:cNvPr>
          <p:cNvSpPr>
            <a:spLocks noGrp="1"/>
          </p:cNvSpPr>
          <p:nvPr>
            <p:ph type="title"/>
          </p:nvPr>
        </p:nvSpPr>
        <p:spPr>
          <a:xfrm>
            <a:off x="4943060" y="19843"/>
            <a:ext cx="7248939" cy="1325563"/>
          </a:xfrm>
        </p:spPr>
        <p:txBody>
          <a:bodyPr>
            <a:normAutofit/>
          </a:bodyPr>
          <a:lstStyle/>
          <a:p>
            <a:pPr algn="ctr"/>
            <a:r>
              <a:rPr lang="en-US" sz="3200" dirty="0"/>
              <a:t>Sovereign and banks CDS spreads</a:t>
            </a:r>
          </a:p>
        </p:txBody>
      </p:sp>
      <p:sp>
        <p:nvSpPr>
          <p:cNvPr id="4" name="Text Placeholder 6">
            <a:extLst>
              <a:ext uri="{FF2B5EF4-FFF2-40B4-BE49-F238E27FC236}">
                <a16:creationId xmlns:a16="http://schemas.microsoft.com/office/drawing/2014/main" id="{D2C7EE63-FCE0-8A40-8181-35DD4A16B63F}"/>
              </a:ext>
            </a:extLst>
          </p:cNvPr>
          <p:cNvSpPr txBox="1">
            <a:spLocks/>
          </p:cNvSpPr>
          <p:nvPr/>
        </p:nvSpPr>
        <p:spPr>
          <a:xfrm>
            <a:off x="229080" y="1345406"/>
            <a:ext cx="4546738" cy="4406210"/>
          </a:xfrm>
          <a:prstGeom prst="rect">
            <a:avLst/>
          </a:prstGeom>
        </p:spPr>
        <p:txBody>
          <a:bodyPr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GB" sz="2400" dirty="0"/>
              <a:t>This figure measures </a:t>
            </a:r>
            <a:r>
              <a:rPr lang="en-GB" sz="2400" dirty="0">
                <a:solidFill>
                  <a:schemeClr val="accent3"/>
                </a:solidFill>
              </a:rPr>
              <a:t>default risk </a:t>
            </a:r>
            <a:r>
              <a:rPr lang="en-GB" sz="2400" dirty="0"/>
              <a:t>for Irish and Greek sovereigns and banks</a:t>
            </a:r>
          </a:p>
          <a:p>
            <a:pPr marL="285750" indent="-285750"/>
            <a:r>
              <a:rPr lang="en-GB" sz="2400" dirty="0"/>
              <a:t>Large Irish banks suffered losses in 2007-2008 due to losses in the US sub-prime market which were amplified by funding spirals</a:t>
            </a:r>
          </a:p>
          <a:p>
            <a:pPr marL="285750" indent="-285750"/>
            <a:r>
              <a:rPr lang="en-GB" sz="2400" dirty="0"/>
              <a:t>In September 2008, Ireland issued a guarantee to banks worsening the diabolic loop</a:t>
            </a:r>
          </a:p>
          <a:p>
            <a:pPr marL="285750" indent="-285750"/>
            <a:r>
              <a:rPr lang="en-GB" sz="2400" dirty="0"/>
              <a:t>At the same time, Greece had trouble borrowing and Greek banks were large holders of Greek debt</a:t>
            </a:r>
          </a:p>
        </p:txBody>
      </p:sp>
      <p:pic>
        <p:nvPicPr>
          <p:cNvPr id="5" name="Picture 4">
            <a:extLst>
              <a:ext uri="{FF2B5EF4-FFF2-40B4-BE49-F238E27FC236}">
                <a16:creationId xmlns:a16="http://schemas.microsoft.com/office/drawing/2014/main" id="{A795060C-18FA-8D4D-BCE7-A6A504E3D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818" y="1345406"/>
            <a:ext cx="7378147" cy="4807891"/>
          </a:xfrm>
          <a:prstGeom prst="rect">
            <a:avLst/>
          </a:prstGeom>
        </p:spPr>
      </p:pic>
    </p:spTree>
    <p:extLst>
      <p:ext uri="{BB962C8B-B14F-4D97-AF65-F5344CB8AC3E}">
        <p14:creationId xmlns:p14="http://schemas.microsoft.com/office/powerpoint/2010/main" val="1224200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BE79-F637-C647-9AA9-320F17DBB3CD}"/>
              </a:ext>
            </a:extLst>
          </p:cNvPr>
          <p:cNvSpPr>
            <a:spLocks noGrp="1"/>
          </p:cNvSpPr>
          <p:nvPr>
            <p:ph type="title"/>
          </p:nvPr>
        </p:nvSpPr>
        <p:spPr>
          <a:xfrm>
            <a:off x="4943060" y="19843"/>
            <a:ext cx="7248939" cy="1325563"/>
          </a:xfrm>
        </p:spPr>
        <p:txBody>
          <a:bodyPr>
            <a:normAutofit/>
          </a:bodyPr>
          <a:lstStyle/>
          <a:p>
            <a:pPr algn="ctr"/>
            <a:r>
              <a:rPr lang="en-US" sz="2800" dirty="0"/>
              <a:t>Correlation between sovereign and bank risk</a:t>
            </a:r>
          </a:p>
        </p:txBody>
      </p:sp>
      <p:sp>
        <p:nvSpPr>
          <p:cNvPr id="4" name="Text Placeholder 6">
            <a:extLst>
              <a:ext uri="{FF2B5EF4-FFF2-40B4-BE49-F238E27FC236}">
                <a16:creationId xmlns:a16="http://schemas.microsoft.com/office/drawing/2014/main" id="{D2C7EE63-FCE0-8A40-8181-35DD4A16B63F}"/>
              </a:ext>
            </a:extLst>
          </p:cNvPr>
          <p:cNvSpPr txBox="1">
            <a:spLocks/>
          </p:cNvSpPr>
          <p:nvPr/>
        </p:nvSpPr>
        <p:spPr>
          <a:xfrm>
            <a:off x="229080" y="1246204"/>
            <a:ext cx="4357771" cy="4406210"/>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GB" sz="2400" dirty="0"/>
              <a:t>This figure plots the monthly averages of the default risk of banks against that of the sovereigns</a:t>
            </a:r>
          </a:p>
          <a:p>
            <a:pPr marL="285750" indent="-285750"/>
            <a:r>
              <a:rPr lang="en-GB" sz="2400" dirty="0"/>
              <a:t>The </a:t>
            </a:r>
            <a:r>
              <a:rPr lang="en-GB" sz="2400" dirty="0">
                <a:solidFill>
                  <a:schemeClr val="accent3"/>
                </a:solidFill>
              </a:rPr>
              <a:t>correlation is strong </a:t>
            </a:r>
            <a:r>
              <a:rPr lang="en-GB" sz="2400" dirty="0"/>
              <a:t>for Greece and Ireland</a:t>
            </a:r>
          </a:p>
          <a:p>
            <a:pPr marL="285750" indent="-285750"/>
            <a:r>
              <a:rPr lang="en-GB" sz="2400" dirty="0"/>
              <a:t>Italy in the more recent 2014-2017 is also included and despite having low default risk, the correlation is still high</a:t>
            </a:r>
          </a:p>
          <a:p>
            <a:pPr marL="285750" indent="-285750"/>
            <a:r>
              <a:rPr lang="en-GB" sz="2400" dirty="0"/>
              <a:t>The diabolic loop is an unsolved problem in the euro area</a:t>
            </a:r>
          </a:p>
        </p:txBody>
      </p:sp>
      <p:pic>
        <p:nvPicPr>
          <p:cNvPr id="10" name="Picture 9">
            <a:extLst>
              <a:ext uri="{FF2B5EF4-FFF2-40B4-BE49-F238E27FC236}">
                <a16:creationId xmlns:a16="http://schemas.microsoft.com/office/drawing/2014/main" id="{501724B4-49EC-874B-BF44-24EA0E821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851" y="1246204"/>
            <a:ext cx="7605148" cy="4955813"/>
          </a:xfrm>
          <a:prstGeom prst="rect">
            <a:avLst/>
          </a:prstGeom>
        </p:spPr>
      </p:pic>
    </p:spTree>
    <p:extLst>
      <p:ext uri="{BB962C8B-B14F-4D97-AF65-F5344CB8AC3E}">
        <p14:creationId xmlns:p14="http://schemas.microsoft.com/office/powerpoint/2010/main" val="434654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161118-C465-44C1-98C3-78D0D3B612C2}"/>
              </a:ext>
            </a:extLst>
          </p:cNvPr>
          <p:cNvSpPr>
            <a:spLocks noGrp="1"/>
          </p:cNvSpPr>
          <p:nvPr>
            <p:ph type="title"/>
          </p:nvPr>
        </p:nvSpPr>
        <p:spPr>
          <a:xfrm>
            <a:off x="1179226" y="826680"/>
            <a:ext cx="9833548" cy="1325563"/>
          </a:xfrm>
        </p:spPr>
        <p:txBody>
          <a:bodyPr>
            <a:normAutofit/>
          </a:bodyPr>
          <a:lstStyle/>
          <a:p>
            <a:pPr algn="ctr"/>
            <a:r>
              <a:rPr lang="en-GB" sz="3600" dirty="0">
                <a:solidFill>
                  <a:srgbClr val="FFFFFF"/>
                </a:solidFill>
              </a:rPr>
              <a:t>More euro-area data</a:t>
            </a:r>
          </a:p>
        </p:txBody>
      </p:sp>
      <p:sp>
        <p:nvSpPr>
          <p:cNvPr id="3" name="Content Placeholder 2">
            <a:extLst>
              <a:ext uri="{FF2B5EF4-FFF2-40B4-BE49-F238E27FC236}">
                <a16:creationId xmlns:a16="http://schemas.microsoft.com/office/drawing/2014/main" id="{0E294C21-1F2E-423F-83D6-6BD5D5C39FC6}"/>
              </a:ext>
            </a:extLst>
          </p:cNvPr>
          <p:cNvSpPr>
            <a:spLocks noGrp="1"/>
          </p:cNvSpPr>
          <p:nvPr>
            <p:ph idx="1"/>
          </p:nvPr>
        </p:nvSpPr>
        <p:spPr>
          <a:xfrm>
            <a:off x="1179226" y="2753935"/>
            <a:ext cx="9833548" cy="3607107"/>
          </a:xfrm>
        </p:spPr>
        <p:txBody>
          <a:bodyPr>
            <a:normAutofit/>
          </a:bodyPr>
          <a:lstStyle/>
          <a:p>
            <a:pPr lvl="0"/>
            <a:r>
              <a:rPr lang="en-US" sz="2400" dirty="0">
                <a:solidFill>
                  <a:srgbClr val="000000"/>
                </a:solidFill>
              </a:rPr>
              <a:t>On the diabolic loop</a:t>
            </a:r>
          </a:p>
          <a:p>
            <a:pPr lvl="0"/>
            <a:r>
              <a:rPr lang="en-US" sz="2400" dirty="0">
                <a:solidFill>
                  <a:srgbClr val="000000"/>
                </a:solidFill>
              </a:rPr>
              <a:t>And the concentration of sovereign bonds in bank balance sheets</a:t>
            </a:r>
            <a:endParaRPr lang="en-GB" sz="2400" dirty="0">
              <a:solidFill>
                <a:srgbClr val="000000"/>
              </a:solidFill>
            </a:endParaRPr>
          </a:p>
        </p:txBody>
      </p:sp>
    </p:spTree>
    <p:extLst>
      <p:ext uri="{BB962C8B-B14F-4D97-AF65-F5344CB8AC3E}">
        <p14:creationId xmlns:p14="http://schemas.microsoft.com/office/powerpoint/2010/main" val="3946796336"/>
      </p:ext>
    </p:extLst>
  </p:cSld>
  <p:clrMapOvr>
    <a:masterClrMapping/>
  </p:clrMapOvr>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TotalTime>
  <Words>707</Words>
  <Application>Microsoft Macintosh PowerPoint</Application>
  <PresentationFormat>Widescreen</PresentationFormat>
  <Paragraphs>57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A crash-course on the euro crisis</vt:lpstr>
      <vt:lpstr>The nexus between the private and public sectors</vt:lpstr>
      <vt:lpstr>Why banks hold government debt?</vt:lpstr>
      <vt:lpstr>The diabolic loop</vt:lpstr>
      <vt:lpstr>Diabolic loop between sovereign risk and financial risk</vt:lpstr>
      <vt:lpstr>European banks and their sovereigns</vt:lpstr>
      <vt:lpstr>Sovereign and banks CDS spreads</vt:lpstr>
      <vt:lpstr>Correlation between sovereign and bank risk</vt:lpstr>
      <vt:lpstr>More euro-area data</vt:lpstr>
      <vt:lpstr>Sovereign holdings of banks</vt:lpstr>
      <vt:lpstr>Sovereign holdings of banks</vt:lpstr>
      <vt:lpstr>One example of the diabolic loop at play </vt:lpstr>
      <vt:lpstr>During crisis, diabolic loop gets worse</vt:lpstr>
      <vt:lpstr>During crisis, diabolic loop gets worse</vt:lpstr>
      <vt:lpstr>Holders of Portuguese debt</vt:lpstr>
      <vt:lpstr>Summary</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crash-course on the euro crisis</dc:title>
  <dc:creator>Lyu,K (pgt)</dc:creator>
  <cp:lastModifiedBy>Kaman Lyu</cp:lastModifiedBy>
  <cp:revision>46</cp:revision>
  <dcterms:created xsi:type="dcterms:W3CDTF">2019-08-12T17:55:08Z</dcterms:created>
  <dcterms:modified xsi:type="dcterms:W3CDTF">2019-08-20T03:30:00Z</dcterms:modified>
</cp:coreProperties>
</file>