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85" r:id="rId5"/>
    <p:sldId id="276" r:id="rId6"/>
    <p:sldId id="295" r:id="rId7"/>
    <p:sldId id="300" r:id="rId8"/>
    <p:sldId id="301" r:id="rId9"/>
    <p:sldId id="299" r:id="rId10"/>
    <p:sldId id="298" r:id="rId11"/>
    <p:sldId id="302" r:id="rId12"/>
    <p:sldId id="303" r:id="rId13"/>
    <p:sldId id="305" r:id="rId14"/>
    <p:sldId id="304" r:id="rId15"/>
    <p:sldId id="306" r:id="rId16"/>
    <p:sldId id="282" r:id="rId17"/>
    <p:sldId id="269" r:id="rId18"/>
    <p:sldId id="284" r:id="rId19"/>
    <p:sldId id="310" r:id="rId20"/>
    <p:sldId id="311" r:id="rId21"/>
    <p:sldId id="309" r:id="rId22"/>
    <p:sldId id="312" r:id="rId23"/>
    <p:sldId id="313" r:id="rId24"/>
    <p:sldId id="314" r:id="rId25"/>
    <p:sldId id="315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u,K (pgt)" initials="L(" lastIdx="1" clrIdx="0">
    <p:extLst>
      <p:ext uri="{19B8F6BF-5375-455C-9EA6-DF929625EA0E}">
        <p15:presenceInfo xmlns:p15="http://schemas.microsoft.com/office/powerpoint/2012/main" userId="S::K.Liang@lse.ac.uk::220f9ceb-4686-4139-bd70-ccacfb205272" providerId="AD"/>
      </p:ext>
    </p:extLst>
  </p:cmAuthor>
  <p:cmAuthor id="2" name="Kaman Liang" initials="KL" lastIdx="2" clrIdx="1">
    <p:extLst>
      <p:ext uri="{19B8F6BF-5375-455C-9EA6-DF929625EA0E}">
        <p15:presenceInfo xmlns:p15="http://schemas.microsoft.com/office/powerpoint/2012/main" userId="9d29889e1914782b" providerId="Windows Live"/>
      </p:ext>
    </p:extLst>
  </p:cmAuthor>
  <p:cmAuthor id="3" name="Kaman Lyu" initials="KL" lastIdx="3" clrIdx="2">
    <p:extLst>
      <p:ext uri="{19B8F6BF-5375-455C-9EA6-DF929625EA0E}">
        <p15:presenceInfo xmlns:p15="http://schemas.microsoft.com/office/powerpoint/2012/main" userId="Kaman Ly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CE337-204B-4431-BF36-C70320A628D0}" type="doc">
      <dgm:prSet loTypeId="urn:microsoft.com/office/officeart/2005/8/layout/venn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85951C-CDFF-784E-A0C3-F4CE25D8DF69}">
      <dgm:prSet/>
      <dgm:spPr/>
      <dgm:t>
        <a:bodyPr/>
        <a:lstStyle/>
        <a:p>
          <a:r>
            <a:rPr lang="en-US" dirty="0"/>
            <a:t>Buying government bonds to shift beliefs and fight liquidity crises</a:t>
          </a:r>
        </a:p>
      </dgm:t>
    </dgm:pt>
    <dgm:pt modelId="{65DA509A-EA40-4145-90A6-48183E945D2F}" type="parTrans" cxnId="{C4599CC7-B7D4-6F41-9335-6AD791873D5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631167D-897E-F44C-8BAF-205D762517B0}" type="sibTrans" cxnId="{C4599CC7-B7D4-6F41-9335-6AD791873D5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871AE73-A223-0F41-BE49-9A9D11F3AFCA}">
      <dgm:prSet/>
      <dgm:spPr/>
      <dgm:t>
        <a:bodyPr anchor="ctr"/>
        <a:lstStyle/>
        <a:p>
          <a:pPr algn="ctr"/>
          <a:r>
            <a:rPr lang="en-US" dirty="0"/>
            <a:t>Revert capital flows across regions using its balance sheet</a:t>
          </a:r>
        </a:p>
      </dgm:t>
    </dgm:pt>
    <dgm:pt modelId="{72E921FA-D42B-5143-AE57-837DFE05BFB5}" type="parTrans" cxnId="{5E962313-4285-494E-AE1F-0A44BA7BECB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176B644-0EAA-BD42-9EB7-9327BD648925}" type="sibTrans" cxnId="{5E962313-4285-494E-AE1F-0A44BA7BECB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EA059A9-4929-4EF4-8CA5-5C6A685EA67A}">
      <dgm:prSet/>
      <dgm:spPr/>
      <dgm:t>
        <a:bodyPr/>
        <a:lstStyle/>
        <a:p>
          <a:r>
            <a:rPr lang="en-US" dirty="0"/>
            <a:t>Lending to banks to replace missing funding from wholesale interbank markets</a:t>
          </a:r>
        </a:p>
      </dgm:t>
    </dgm:pt>
    <dgm:pt modelId="{A7B92804-1218-4E2B-9AB7-17011C435536}" type="sibTrans" cxnId="{69C55560-DE49-4ECA-9902-B74D96A0635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0B00EC-93B2-4A6F-9AA6-EA533A7DE5CC}" type="parTrans" cxnId="{69C55560-DE49-4ECA-9902-B74D96A0635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F644EA1-CF27-844C-BC56-42B5787189D0}" type="pres">
      <dgm:prSet presAssocID="{287CE337-204B-4431-BF36-C70320A628D0}" presName="Name0" presStyleCnt="0">
        <dgm:presLayoutVars>
          <dgm:dir/>
          <dgm:resizeHandles val="exact"/>
        </dgm:presLayoutVars>
      </dgm:prSet>
      <dgm:spPr/>
    </dgm:pt>
    <dgm:pt modelId="{F8CE09FC-C314-034D-865B-7613AFB81F7C}" type="pres">
      <dgm:prSet presAssocID="{6EA059A9-4929-4EF4-8CA5-5C6A685EA67A}" presName="Name5" presStyleLbl="vennNode1" presStyleIdx="0" presStyleCnt="3">
        <dgm:presLayoutVars>
          <dgm:bulletEnabled val="1"/>
        </dgm:presLayoutVars>
      </dgm:prSet>
      <dgm:spPr/>
    </dgm:pt>
    <dgm:pt modelId="{D13C1873-D6FC-A140-8A27-251BB5E5AEC6}" type="pres">
      <dgm:prSet presAssocID="{A7B92804-1218-4E2B-9AB7-17011C435536}" presName="space" presStyleCnt="0"/>
      <dgm:spPr/>
    </dgm:pt>
    <dgm:pt modelId="{6F8DFC95-E9A2-D247-B5AA-45165D594A17}" type="pres">
      <dgm:prSet presAssocID="{CD85951C-CDFF-784E-A0C3-F4CE25D8DF69}" presName="Name5" presStyleLbl="vennNode1" presStyleIdx="1" presStyleCnt="3">
        <dgm:presLayoutVars>
          <dgm:bulletEnabled val="1"/>
        </dgm:presLayoutVars>
      </dgm:prSet>
      <dgm:spPr/>
    </dgm:pt>
    <dgm:pt modelId="{F14A8DCB-2A65-004C-9FAC-98609484314B}" type="pres">
      <dgm:prSet presAssocID="{9631167D-897E-F44C-8BAF-205D762517B0}" presName="space" presStyleCnt="0"/>
      <dgm:spPr/>
    </dgm:pt>
    <dgm:pt modelId="{70DAD558-4413-F34B-B6D4-57FBA03D736F}" type="pres">
      <dgm:prSet presAssocID="{8871AE73-A223-0F41-BE49-9A9D11F3AFCA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5E962313-4285-494E-AE1F-0A44BA7BECBA}" srcId="{287CE337-204B-4431-BF36-C70320A628D0}" destId="{8871AE73-A223-0F41-BE49-9A9D11F3AFCA}" srcOrd="2" destOrd="0" parTransId="{72E921FA-D42B-5143-AE57-837DFE05BFB5}" sibTransId="{C176B644-0EAA-BD42-9EB7-9327BD648925}"/>
    <dgm:cxn modelId="{69C55560-DE49-4ECA-9902-B74D96A06356}" srcId="{287CE337-204B-4431-BF36-C70320A628D0}" destId="{6EA059A9-4929-4EF4-8CA5-5C6A685EA67A}" srcOrd="0" destOrd="0" parTransId="{240B00EC-93B2-4A6F-9AA6-EA533A7DE5CC}" sibTransId="{A7B92804-1218-4E2B-9AB7-17011C435536}"/>
    <dgm:cxn modelId="{EF8C006A-9368-BD45-9BAF-E0BF0FAFDB51}" type="presOf" srcId="{287CE337-204B-4431-BF36-C70320A628D0}" destId="{AF644EA1-CF27-844C-BC56-42B5787189D0}" srcOrd="0" destOrd="0" presId="urn:microsoft.com/office/officeart/2005/8/layout/venn3"/>
    <dgm:cxn modelId="{B82D0EB7-9B65-C142-8561-184813AAB741}" type="presOf" srcId="{8871AE73-A223-0F41-BE49-9A9D11F3AFCA}" destId="{70DAD558-4413-F34B-B6D4-57FBA03D736F}" srcOrd="0" destOrd="0" presId="urn:microsoft.com/office/officeart/2005/8/layout/venn3"/>
    <dgm:cxn modelId="{C4599CC7-B7D4-6F41-9335-6AD791873D57}" srcId="{287CE337-204B-4431-BF36-C70320A628D0}" destId="{CD85951C-CDFF-784E-A0C3-F4CE25D8DF69}" srcOrd="1" destOrd="0" parTransId="{65DA509A-EA40-4145-90A6-48183E945D2F}" sibTransId="{9631167D-897E-F44C-8BAF-205D762517B0}"/>
    <dgm:cxn modelId="{512639EF-F553-C944-B010-38959CE7C9EC}" type="presOf" srcId="{CD85951C-CDFF-784E-A0C3-F4CE25D8DF69}" destId="{6F8DFC95-E9A2-D247-B5AA-45165D594A17}" srcOrd="0" destOrd="0" presId="urn:microsoft.com/office/officeart/2005/8/layout/venn3"/>
    <dgm:cxn modelId="{98F34AFD-A19D-8449-89DB-284E313838A7}" type="presOf" srcId="{6EA059A9-4929-4EF4-8CA5-5C6A685EA67A}" destId="{F8CE09FC-C314-034D-865B-7613AFB81F7C}" srcOrd="0" destOrd="0" presId="urn:microsoft.com/office/officeart/2005/8/layout/venn3"/>
    <dgm:cxn modelId="{DEDD1E4F-0D76-F04A-B9FE-DC632AD781F4}" type="presParOf" srcId="{AF644EA1-CF27-844C-BC56-42B5787189D0}" destId="{F8CE09FC-C314-034D-865B-7613AFB81F7C}" srcOrd="0" destOrd="0" presId="urn:microsoft.com/office/officeart/2005/8/layout/venn3"/>
    <dgm:cxn modelId="{7C9147D0-5C36-484C-A254-6953E2DF1DCF}" type="presParOf" srcId="{AF644EA1-CF27-844C-BC56-42B5787189D0}" destId="{D13C1873-D6FC-A140-8A27-251BB5E5AEC6}" srcOrd="1" destOrd="0" presId="urn:microsoft.com/office/officeart/2005/8/layout/venn3"/>
    <dgm:cxn modelId="{A6EDE854-B00E-7D46-83CF-6971DFB55D8B}" type="presParOf" srcId="{AF644EA1-CF27-844C-BC56-42B5787189D0}" destId="{6F8DFC95-E9A2-D247-B5AA-45165D594A17}" srcOrd="2" destOrd="0" presId="urn:microsoft.com/office/officeart/2005/8/layout/venn3"/>
    <dgm:cxn modelId="{590996D5-72BA-3141-9C5B-72B489FDA243}" type="presParOf" srcId="{AF644EA1-CF27-844C-BC56-42B5787189D0}" destId="{F14A8DCB-2A65-004C-9FAC-98609484314B}" srcOrd="3" destOrd="0" presId="urn:microsoft.com/office/officeart/2005/8/layout/venn3"/>
    <dgm:cxn modelId="{04F9DB15-5661-A14E-B814-EF96638FBD82}" type="presParOf" srcId="{AF644EA1-CF27-844C-BC56-42B5787189D0}" destId="{70DAD558-4413-F34B-B6D4-57FBA03D736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77B3DF-18CE-4EE1-BE02-9280FA712CF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357DB9B-21F5-4846-BAFF-5121ACDE7BFB}">
      <dgm:prSet phldrT="[Text]"/>
      <dgm:spPr/>
      <dgm:t>
        <a:bodyPr/>
        <a:lstStyle/>
        <a:p>
          <a:r>
            <a:rPr lang="en-GB" dirty="0"/>
            <a:t>In 2005, the yield curve is upward-sloping as the euro </a:t>
          </a:r>
          <a:r>
            <a:rPr lang="en-GB"/>
            <a:t>area is expanding at a regular pace and the opportunity cost of reserves is high</a:t>
          </a:r>
          <a:endParaRPr lang="en-GB" dirty="0"/>
        </a:p>
      </dgm:t>
    </dgm:pt>
    <dgm:pt modelId="{A5AA68C5-CA6A-4C97-BAE8-3FE7B0723D72}" type="parTrans" cxnId="{F769F101-8CF4-4330-B9E7-777475F000CB}">
      <dgm:prSet/>
      <dgm:spPr/>
      <dgm:t>
        <a:bodyPr/>
        <a:lstStyle/>
        <a:p>
          <a:endParaRPr lang="en-GB"/>
        </a:p>
      </dgm:t>
    </dgm:pt>
    <dgm:pt modelId="{CBB4C442-0ACD-4350-8B7D-14C3A89A8154}" type="sibTrans" cxnId="{F769F101-8CF4-4330-B9E7-777475F000CB}">
      <dgm:prSet/>
      <dgm:spPr/>
      <dgm:t>
        <a:bodyPr/>
        <a:lstStyle/>
        <a:p>
          <a:endParaRPr lang="en-GB"/>
        </a:p>
      </dgm:t>
    </dgm:pt>
    <dgm:pt modelId="{75FD1D38-8CE6-494A-ABC9-1043BF1C2DE1}">
      <dgm:prSet phldrT="[Text]"/>
      <dgm:spPr/>
      <dgm:t>
        <a:bodyPr/>
        <a:lstStyle/>
        <a:p>
          <a:r>
            <a:rPr lang="en-GB" dirty="0"/>
            <a:t>In 2008, the US financial crisis caused funding problems for European banks. The ECB responded by increasing the deposit rate from 1% to 3%</a:t>
          </a:r>
        </a:p>
      </dgm:t>
    </dgm:pt>
    <dgm:pt modelId="{11A21109-278A-499E-83C6-0C92BE39521B}" type="parTrans" cxnId="{6A3B5AF9-ED83-4784-BA49-7B8DF303B05D}">
      <dgm:prSet/>
      <dgm:spPr/>
      <dgm:t>
        <a:bodyPr/>
        <a:lstStyle/>
        <a:p>
          <a:endParaRPr lang="en-GB"/>
        </a:p>
      </dgm:t>
    </dgm:pt>
    <dgm:pt modelId="{53A99E4E-A03F-41BD-A875-AEC1DC42BDBD}" type="sibTrans" cxnId="{6A3B5AF9-ED83-4784-BA49-7B8DF303B05D}">
      <dgm:prSet/>
      <dgm:spPr/>
      <dgm:t>
        <a:bodyPr/>
        <a:lstStyle/>
        <a:p>
          <a:endParaRPr lang="en-GB"/>
        </a:p>
      </dgm:t>
    </dgm:pt>
    <dgm:pt modelId="{E63A3B95-8562-4DAE-B3BB-32276F06540E}">
      <dgm:prSet phldrT="[Text]"/>
      <dgm:spPr/>
      <dgm:t>
        <a:bodyPr/>
        <a:lstStyle/>
        <a:p>
          <a:r>
            <a:rPr lang="en-GB" dirty="0"/>
            <a:t>But it did little to its normal interest rate policy. Hence, the entire yield curve was just shifted upwards with little change in the slope</a:t>
          </a:r>
        </a:p>
      </dgm:t>
    </dgm:pt>
    <dgm:pt modelId="{188A5601-D856-4F92-B30D-3AFED4208E82}" type="parTrans" cxnId="{EAFF5113-4AFB-4B13-9D8E-234000E20D5F}">
      <dgm:prSet/>
      <dgm:spPr/>
      <dgm:t>
        <a:bodyPr/>
        <a:lstStyle/>
        <a:p>
          <a:endParaRPr lang="en-GB"/>
        </a:p>
      </dgm:t>
    </dgm:pt>
    <dgm:pt modelId="{412CBE0C-A95D-49FA-9A6A-5E40405AAD71}" type="sibTrans" cxnId="{EAFF5113-4AFB-4B13-9D8E-234000E20D5F}">
      <dgm:prSet/>
      <dgm:spPr/>
      <dgm:t>
        <a:bodyPr/>
        <a:lstStyle/>
        <a:p>
          <a:endParaRPr lang="en-GB"/>
        </a:p>
      </dgm:t>
    </dgm:pt>
    <dgm:pt modelId="{F1A5217D-414F-42F7-84F1-431C9301E201}">
      <dgm:prSet/>
      <dgm:spPr/>
      <dgm:t>
        <a:bodyPr/>
        <a:lstStyle/>
        <a:p>
          <a:r>
            <a:rPr lang="en-GB" dirty="0"/>
            <a:t>By 2010, the yield curve steepened as the ECB employed conventional tools by cutting short-term rates to boost stimulus</a:t>
          </a:r>
        </a:p>
      </dgm:t>
    </dgm:pt>
    <dgm:pt modelId="{774C72B2-3EF4-468D-8770-19149A5E72EA}" type="parTrans" cxnId="{684DABC6-166F-409A-8BB8-F315AD04D999}">
      <dgm:prSet/>
      <dgm:spPr/>
      <dgm:t>
        <a:bodyPr/>
        <a:lstStyle/>
        <a:p>
          <a:endParaRPr lang="en-GB"/>
        </a:p>
      </dgm:t>
    </dgm:pt>
    <dgm:pt modelId="{25279D80-13DC-4AFE-A59F-6EB5F1CA6F58}" type="sibTrans" cxnId="{684DABC6-166F-409A-8BB8-F315AD04D999}">
      <dgm:prSet/>
      <dgm:spPr/>
      <dgm:t>
        <a:bodyPr/>
        <a:lstStyle/>
        <a:p>
          <a:endParaRPr lang="en-GB"/>
        </a:p>
      </dgm:t>
    </dgm:pt>
    <dgm:pt modelId="{D4FC7EE8-3CF2-41BC-82D6-936B94320FF9}">
      <dgm:prSet/>
      <dgm:spPr/>
      <dgm:t>
        <a:bodyPr/>
        <a:lstStyle/>
        <a:p>
          <a:r>
            <a:rPr lang="en-GB" dirty="0"/>
            <a:t>Due to the sovereign debt crisis in 2010, the ECB created the LTRO and signalled that future interest rates would remain low causing a parallel shift downwards by 2012</a:t>
          </a:r>
        </a:p>
      </dgm:t>
    </dgm:pt>
    <dgm:pt modelId="{DA30DA8A-65B5-45B3-BC07-D923D3BB0A9A}" type="parTrans" cxnId="{500C3DD4-CA14-4ADF-AF1B-BBEA32CB5AAF}">
      <dgm:prSet/>
      <dgm:spPr/>
      <dgm:t>
        <a:bodyPr/>
        <a:lstStyle/>
        <a:p>
          <a:endParaRPr lang="en-GB"/>
        </a:p>
      </dgm:t>
    </dgm:pt>
    <dgm:pt modelId="{74B745DB-8C8B-4986-9CA2-B5B1B73E04F3}" type="sibTrans" cxnId="{500C3DD4-CA14-4ADF-AF1B-BBEA32CB5AAF}">
      <dgm:prSet/>
      <dgm:spPr/>
      <dgm:t>
        <a:bodyPr/>
        <a:lstStyle/>
        <a:p>
          <a:endParaRPr lang="en-GB"/>
        </a:p>
      </dgm:t>
    </dgm:pt>
    <dgm:pt modelId="{C75B39C2-4F96-471A-B038-AF8F7FE941E6}">
      <dgm:prSet phldrT="[Text]"/>
      <dgm:spPr/>
      <dgm:t>
        <a:bodyPr/>
        <a:lstStyle/>
        <a:p>
          <a:r>
            <a:rPr lang="en-GB" dirty="0"/>
            <a:t>In 2012, the ECB announced the OMT program and explicitly pursued forward guidance by November 2013</a:t>
          </a:r>
        </a:p>
      </dgm:t>
    </dgm:pt>
    <dgm:pt modelId="{6F587C44-9AFE-471C-87B5-17838559DC80}" type="parTrans" cxnId="{2D894293-23FB-4030-971A-2BF831BDBFFA}">
      <dgm:prSet/>
      <dgm:spPr/>
      <dgm:t>
        <a:bodyPr/>
        <a:lstStyle/>
        <a:p>
          <a:endParaRPr lang="en-GB"/>
        </a:p>
      </dgm:t>
    </dgm:pt>
    <dgm:pt modelId="{2F2536CB-7B96-4484-8D2A-6C6B0061FD90}" type="sibTrans" cxnId="{2D894293-23FB-4030-971A-2BF831BDBFFA}">
      <dgm:prSet/>
      <dgm:spPr/>
      <dgm:t>
        <a:bodyPr/>
        <a:lstStyle/>
        <a:p>
          <a:endParaRPr lang="en-GB"/>
        </a:p>
      </dgm:t>
    </dgm:pt>
    <dgm:pt modelId="{07B3E86F-67B4-4694-88DB-751E33FFD60A}">
      <dgm:prSet phldrT="[Text]"/>
      <dgm:spPr/>
      <dgm:t>
        <a:bodyPr/>
        <a:lstStyle/>
        <a:p>
          <a:r>
            <a:rPr lang="en-GB" dirty="0"/>
            <a:t>From 2015 onwards, the ECB implemented large scale asset purchases and bought assets from across the euro area and thus flattening the yield curve</a:t>
          </a:r>
        </a:p>
      </dgm:t>
    </dgm:pt>
    <dgm:pt modelId="{E6449997-4F00-437D-A734-C86E001BA681}" type="parTrans" cxnId="{C10477D7-603D-4B44-A045-53A8EE000C26}">
      <dgm:prSet/>
      <dgm:spPr/>
      <dgm:t>
        <a:bodyPr/>
        <a:lstStyle/>
        <a:p>
          <a:endParaRPr lang="en-GB"/>
        </a:p>
      </dgm:t>
    </dgm:pt>
    <dgm:pt modelId="{1B3CAA70-D84E-4A7C-81B5-E492F067B535}" type="sibTrans" cxnId="{C10477D7-603D-4B44-A045-53A8EE000C26}">
      <dgm:prSet/>
      <dgm:spPr/>
      <dgm:t>
        <a:bodyPr/>
        <a:lstStyle/>
        <a:p>
          <a:endParaRPr lang="en-GB"/>
        </a:p>
      </dgm:t>
    </dgm:pt>
    <dgm:pt modelId="{C9176BA5-6A6A-504F-8640-63B0F2AD3A8D}">
      <dgm:prSet/>
      <dgm:spPr/>
      <dgm:t>
        <a:bodyPr/>
        <a:lstStyle/>
        <a:p>
          <a:r>
            <a:rPr lang="en-US" dirty="0"/>
            <a:t>The ECB's balance sheet grew through the satiation of reserves from 1.2 trillion in 2007 to 4.5 trillion by 2017</a:t>
          </a:r>
        </a:p>
      </dgm:t>
    </dgm:pt>
    <dgm:pt modelId="{24B7B517-6C3D-4541-B0AB-1A7C682D246F}" type="parTrans" cxnId="{0C95CC14-0C87-5544-8F2B-CE73F6CF1578}">
      <dgm:prSet/>
      <dgm:spPr/>
      <dgm:t>
        <a:bodyPr/>
        <a:lstStyle/>
        <a:p>
          <a:endParaRPr lang="en-US"/>
        </a:p>
      </dgm:t>
    </dgm:pt>
    <dgm:pt modelId="{F61EA2D4-1623-4D4E-AD88-211325FEA035}" type="sibTrans" cxnId="{0C95CC14-0C87-5544-8F2B-CE73F6CF1578}">
      <dgm:prSet/>
      <dgm:spPr/>
      <dgm:t>
        <a:bodyPr/>
        <a:lstStyle/>
        <a:p>
          <a:endParaRPr lang="en-US"/>
        </a:p>
      </dgm:t>
    </dgm:pt>
    <dgm:pt modelId="{6B901599-4AD8-40E1-A09B-4100108A192C}" type="pres">
      <dgm:prSet presAssocID="{3477B3DF-18CE-4EE1-BE02-9280FA712CF9}" presName="Name0" presStyleCnt="0">
        <dgm:presLayoutVars>
          <dgm:dir/>
          <dgm:resizeHandles val="exact"/>
        </dgm:presLayoutVars>
      </dgm:prSet>
      <dgm:spPr/>
    </dgm:pt>
    <dgm:pt modelId="{BED43A1C-AC64-4F5C-BD80-4B90F49799C2}" type="pres">
      <dgm:prSet presAssocID="{6357DB9B-21F5-4846-BAFF-5121ACDE7BFB}" presName="node" presStyleLbl="node1" presStyleIdx="0" presStyleCnt="8">
        <dgm:presLayoutVars>
          <dgm:bulletEnabled val="1"/>
        </dgm:presLayoutVars>
      </dgm:prSet>
      <dgm:spPr/>
    </dgm:pt>
    <dgm:pt modelId="{937868F6-3E76-4330-BC8B-5FF3195C7C35}" type="pres">
      <dgm:prSet presAssocID="{CBB4C442-0ACD-4350-8B7D-14C3A89A8154}" presName="sibTrans" presStyleLbl="sibTrans1D1" presStyleIdx="0" presStyleCnt="7"/>
      <dgm:spPr/>
    </dgm:pt>
    <dgm:pt modelId="{7AEB1017-0E41-465D-84BE-6D8149A39732}" type="pres">
      <dgm:prSet presAssocID="{CBB4C442-0ACD-4350-8B7D-14C3A89A8154}" presName="connectorText" presStyleLbl="sibTrans1D1" presStyleIdx="0" presStyleCnt="7"/>
      <dgm:spPr/>
    </dgm:pt>
    <dgm:pt modelId="{AB14C375-F678-4E0D-A643-B3ABDF65771F}" type="pres">
      <dgm:prSet presAssocID="{75FD1D38-8CE6-494A-ABC9-1043BF1C2DE1}" presName="node" presStyleLbl="node1" presStyleIdx="1" presStyleCnt="8">
        <dgm:presLayoutVars>
          <dgm:bulletEnabled val="1"/>
        </dgm:presLayoutVars>
      </dgm:prSet>
      <dgm:spPr/>
    </dgm:pt>
    <dgm:pt modelId="{2C522263-40A3-4529-B3F5-A32D01F0B7BF}" type="pres">
      <dgm:prSet presAssocID="{53A99E4E-A03F-41BD-A875-AEC1DC42BDBD}" presName="sibTrans" presStyleLbl="sibTrans1D1" presStyleIdx="1" presStyleCnt="7"/>
      <dgm:spPr/>
    </dgm:pt>
    <dgm:pt modelId="{163E1E2C-E624-44C6-8807-81968E214826}" type="pres">
      <dgm:prSet presAssocID="{53A99E4E-A03F-41BD-A875-AEC1DC42BDBD}" presName="connectorText" presStyleLbl="sibTrans1D1" presStyleIdx="1" presStyleCnt="7"/>
      <dgm:spPr/>
    </dgm:pt>
    <dgm:pt modelId="{B89D38E8-D1CE-4CC6-97B6-2F9314645068}" type="pres">
      <dgm:prSet presAssocID="{E63A3B95-8562-4DAE-B3BB-32276F06540E}" presName="node" presStyleLbl="node1" presStyleIdx="2" presStyleCnt="8">
        <dgm:presLayoutVars>
          <dgm:bulletEnabled val="1"/>
        </dgm:presLayoutVars>
      </dgm:prSet>
      <dgm:spPr/>
    </dgm:pt>
    <dgm:pt modelId="{E399B151-338F-4AD5-91DC-3C06A4421AE4}" type="pres">
      <dgm:prSet presAssocID="{412CBE0C-A95D-49FA-9A6A-5E40405AAD71}" presName="sibTrans" presStyleLbl="sibTrans1D1" presStyleIdx="2" presStyleCnt="7"/>
      <dgm:spPr/>
    </dgm:pt>
    <dgm:pt modelId="{3DA416D4-30C9-4002-AB83-DFFCA68A560D}" type="pres">
      <dgm:prSet presAssocID="{412CBE0C-A95D-49FA-9A6A-5E40405AAD71}" presName="connectorText" presStyleLbl="sibTrans1D1" presStyleIdx="2" presStyleCnt="7"/>
      <dgm:spPr/>
    </dgm:pt>
    <dgm:pt modelId="{5C3AFC43-218A-4006-9D1E-0BD1CA3FF38F}" type="pres">
      <dgm:prSet presAssocID="{F1A5217D-414F-42F7-84F1-431C9301E201}" presName="node" presStyleLbl="node1" presStyleIdx="3" presStyleCnt="8">
        <dgm:presLayoutVars>
          <dgm:bulletEnabled val="1"/>
        </dgm:presLayoutVars>
      </dgm:prSet>
      <dgm:spPr/>
    </dgm:pt>
    <dgm:pt modelId="{A621EE09-258B-48A7-8E58-A1DCB92F7A02}" type="pres">
      <dgm:prSet presAssocID="{25279D80-13DC-4AFE-A59F-6EB5F1CA6F58}" presName="sibTrans" presStyleLbl="sibTrans1D1" presStyleIdx="3" presStyleCnt="7"/>
      <dgm:spPr/>
    </dgm:pt>
    <dgm:pt modelId="{76429AC3-AC06-4828-9E3E-355789D0EF6F}" type="pres">
      <dgm:prSet presAssocID="{25279D80-13DC-4AFE-A59F-6EB5F1CA6F58}" presName="connectorText" presStyleLbl="sibTrans1D1" presStyleIdx="3" presStyleCnt="7"/>
      <dgm:spPr/>
    </dgm:pt>
    <dgm:pt modelId="{3757EF34-CC9A-46B7-B166-C857677C69AB}" type="pres">
      <dgm:prSet presAssocID="{D4FC7EE8-3CF2-41BC-82D6-936B94320FF9}" presName="node" presStyleLbl="node1" presStyleIdx="4" presStyleCnt="8">
        <dgm:presLayoutVars>
          <dgm:bulletEnabled val="1"/>
        </dgm:presLayoutVars>
      </dgm:prSet>
      <dgm:spPr/>
    </dgm:pt>
    <dgm:pt modelId="{B215EFA6-E1BC-485D-94A3-251DCDF3B3E2}" type="pres">
      <dgm:prSet presAssocID="{74B745DB-8C8B-4986-9CA2-B5B1B73E04F3}" presName="sibTrans" presStyleLbl="sibTrans1D1" presStyleIdx="4" presStyleCnt="7"/>
      <dgm:spPr/>
    </dgm:pt>
    <dgm:pt modelId="{6C67CD7E-8162-476B-9E5A-076218ADC8DC}" type="pres">
      <dgm:prSet presAssocID="{74B745DB-8C8B-4986-9CA2-B5B1B73E04F3}" presName="connectorText" presStyleLbl="sibTrans1D1" presStyleIdx="4" presStyleCnt="7"/>
      <dgm:spPr/>
    </dgm:pt>
    <dgm:pt modelId="{BC0EF048-B624-4E4F-A180-E75520428BFA}" type="pres">
      <dgm:prSet presAssocID="{C75B39C2-4F96-471A-B038-AF8F7FE941E6}" presName="node" presStyleLbl="node1" presStyleIdx="5" presStyleCnt="8">
        <dgm:presLayoutVars>
          <dgm:bulletEnabled val="1"/>
        </dgm:presLayoutVars>
      </dgm:prSet>
      <dgm:spPr/>
    </dgm:pt>
    <dgm:pt modelId="{42D0EF2D-D1D4-4FF9-B465-850A6A8597D5}" type="pres">
      <dgm:prSet presAssocID="{2F2536CB-7B96-4484-8D2A-6C6B0061FD90}" presName="sibTrans" presStyleLbl="sibTrans1D1" presStyleIdx="5" presStyleCnt="7"/>
      <dgm:spPr/>
    </dgm:pt>
    <dgm:pt modelId="{7C613A63-6201-48D6-9D89-6B5A62B4B3DF}" type="pres">
      <dgm:prSet presAssocID="{2F2536CB-7B96-4484-8D2A-6C6B0061FD90}" presName="connectorText" presStyleLbl="sibTrans1D1" presStyleIdx="5" presStyleCnt="7"/>
      <dgm:spPr/>
    </dgm:pt>
    <dgm:pt modelId="{FA4941A8-4D05-45FA-A994-C8BDB4E41871}" type="pres">
      <dgm:prSet presAssocID="{07B3E86F-67B4-4694-88DB-751E33FFD60A}" presName="node" presStyleLbl="node1" presStyleIdx="6" presStyleCnt="8">
        <dgm:presLayoutVars>
          <dgm:bulletEnabled val="1"/>
        </dgm:presLayoutVars>
      </dgm:prSet>
      <dgm:spPr/>
    </dgm:pt>
    <dgm:pt modelId="{32CA9B51-01C4-DD4B-AA9E-ABBA451BAA61}" type="pres">
      <dgm:prSet presAssocID="{1B3CAA70-D84E-4A7C-81B5-E492F067B535}" presName="sibTrans" presStyleLbl="sibTrans1D1" presStyleIdx="6" presStyleCnt="7"/>
      <dgm:spPr/>
    </dgm:pt>
    <dgm:pt modelId="{C0B534C6-A6CA-9941-ADD1-440A2633D7B1}" type="pres">
      <dgm:prSet presAssocID="{1B3CAA70-D84E-4A7C-81B5-E492F067B535}" presName="connectorText" presStyleLbl="sibTrans1D1" presStyleIdx="6" presStyleCnt="7"/>
      <dgm:spPr/>
    </dgm:pt>
    <dgm:pt modelId="{6E3E8FD0-006F-8243-81E3-C95A3510110A}" type="pres">
      <dgm:prSet presAssocID="{C9176BA5-6A6A-504F-8640-63B0F2AD3A8D}" presName="node" presStyleLbl="node1" presStyleIdx="7" presStyleCnt="8">
        <dgm:presLayoutVars>
          <dgm:bulletEnabled val="1"/>
        </dgm:presLayoutVars>
      </dgm:prSet>
      <dgm:spPr/>
    </dgm:pt>
  </dgm:ptLst>
  <dgm:cxnLst>
    <dgm:cxn modelId="{F769F101-8CF4-4330-B9E7-777475F000CB}" srcId="{3477B3DF-18CE-4EE1-BE02-9280FA712CF9}" destId="{6357DB9B-21F5-4846-BAFF-5121ACDE7BFB}" srcOrd="0" destOrd="0" parTransId="{A5AA68C5-CA6A-4C97-BAE8-3FE7B0723D72}" sibTransId="{CBB4C442-0ACD-4350-8B7D-14C3A89A8154}"/>
    <dgm:cxn modelId="{51864E02-5015-4460-ABF7-A38449F4C57A}" type="presOf" srcId="{6357DB9B-21F5-4846-BAFF-5121ACDE7BFB}" destId="{BED43A1C-AC64-4F5C-BD80-4B90F49799C2}" srcOrd="0" destOrd="0" presId="urn:microsoft.com/office/officeart/2016/7/layout/RepeatingBendingProcessNew"/>
    <dgm:cxn modelId="{EAFF5113-4AFB-4B13-9D8E-234000E20D5F}" srcId="{3477B3DF-18CE-4EE1-BE02-9280FA712CF9}" destId="{E63A3B95-8562-4DAE-B3BB-32276F06540E}" srcOrd="2" destOrd="0" parTransId="{188A5601-D856-4F92-B30D-3AFED4208E82}" sibTransId="{412CBE0C-A95D-49FA-9A6A-5E40405AAD71}"/>
    <dgm:cxn modelId="{0C95CC14-0C87-5544-8F2B-CE73F6CF1578}" srcId="{3477B3DF-18CE-4EE1-BE02-9280FA712CF9}" destId="{C9176BA5-6A6A-504F-8640-63B0F2AD3A8D}" srcOrd="7" destOrd="0" parTransId="{24B7B517-6C3D-4541-B0AB-1A7C682D246F}" sibTransId="{F61EA2D4-1623-4D4E-AD88-211325FEA035}"/>
    <dgm:cxn modelId="{B2F48B21-5CC0-42B6-BEAA-2DA3F4CEFCCE}" type="presOf" srcId="{D4FC7EE8-3CF2-41BC-82D6-936B94320FF9}" destId="{3757EF34-CC9A-46B7-B166-C857677C69AB}" srcOrd="0" destOrd="0" presId="urn:microsoft.com/office/officeart/2016/7/layout/RepeatingBendingProcessNew"/>
    <dgm:cxn modelId="{11BB9124-6DD1-4287-AC27-4D472BEEFA22}" type="presOf" srcId="{412CBE0C-A95D-49FA-9A6A-5E40405AAD71}" destId="{E399B151-338F-4AD5-91DC-3C06A4421AE4}" srcOrd="0" destOrd="0" presId="urn:microsoft.com/office/officeart/2016/7/layout/RepeatingBendingProcessNew"/>
    <dgm:cxn modelId="{627ECD28-AF2E-4491-B0E7-1B100701BB1D}" type="presOf" srcId="{CBB4C442-0ACD-4350-8B7D-14C3A89A8154}" destId="{7AEB1017-0E41-465D-84BE-6D8149A39732}" srcOrd="1" destOrd="0" presId="urn:microsoft.com/office/officeart/2016/7/layout/RepeatingBendingProcessNew"/>
    <dgm:cxn modelId="{E8143851-1F39-4346-8051-35E661AF5116}" type="presOf" srcId="{25279D80-13DC-4AFE-A59F-6EB5F1CA6F58}" destId="{A621EE09-258B-48A7-8E58-A1DCB92F7A02}" srcOrd="0" destOrd="0" presId="urn:microsoft.com/office/officeart/2016/7/layout/RepeatingBendingProcessNew"/>
    <dgm:cxn modelId="{78ED3D5B-CE78-4319-B58E-FA0DD423D674}" type="presOf" srcId="{25279D80-13DC-4AFE-A59F-6EB5F1CA6F58}" destId="{76429AC3-AC06-4828-9E3E-355789D0EF6F}" srcOrd="1" destOrd="0" presId="urn:microsoft.com/office/officeart/2016/7/layout/RepeatingBendingProcessNew"/>
    <dgm:cxn modelId="{EEF5BD5E-929C-40E4-8648-DBE3753B818E}" type="presOf" srcId="{75FD1D38-8CE6-494A-ABC9-1043BF1C2DE1}" destId="{AB14C375-F678-4E0D-A643-B3ABDF65771F}" srcOrd="0" destOrd="0" presId="urn:microsoft.com/office/officeart/2016/7/layout/RepeatingBendingProcessNew"/>
    <dgm:cxn modelId="{ABE0835F-ACCF-47A1-BF87-1D84942455AF}" type="presOf" srcId="{53A99E4E-A03F-41BD-A875-AEC1DC42BDBD}" destId="{2C522263-40A3-4529-B3F5-A32D01F0B7BF}" srcOrd="0" destOrd="0" presId="urn:microsoft.com/office/officeart/2016/7/layout/RepeatingBendingProcessNew"/>
    <dgm:cxn modelId="{6C789C6D-89A3-427C-A30B-66C1D8E0CD62}" type="presOf" srcId="{2F2536CB-7B96-4484-8D2A-6C6B0061FD90}" destId="{7C613A63-6201-48D6-9D89-6B5A62B4B3DF}" srcOrd="1" destOrd="0" presId="urn:microsoft.com/office/officeart/2016/7/layout/RepeatingBendingProcessNew"/>
    <dgm:cxn modelId="{2F56AB80-773D-46B5-9F82-924688878DCA}" type="presOf" srcId="{3477B3DF-18CE-4EE1-BE02-9280FA712CF9}" destId="{6B901599-4AD8-40E1-A09B-4100108A192C}" srcOrd="0" destOrd="0" presId="urn:microsoft.com/office/officeart/2016/7/layout/RepeatingBendingProcessNew"/>
    <dgm:cxn modelId="{50F4AA83-E04D-404B-8740-BE835D3B07C0}" type="presOf" srcId="{F1A5217D-414F-42F7-84F1-431C9301E201}" destId="{5C3AFC43-218A-4006-9D1E-0BD1CA3FF38F}" srcOrd="0" destOrd="0" presId="urn:microsoft.com/office/officeart/2016/7/layout/RepeatingBendingProcessNew"/>
    <dgm:cxn modelId="{B937AC8F-13FF-47D5-B17E-7C32FC584886}" type="presOf" srcId="{74B745DB-8C8B-4986-9CA2-B5B1B73E04F3}" destId="{B215EFA6-E1BC-485D-94A3-251DCDF3B3E2}" srcOrd="0" destOrd="0" presId="urn:microsoft.com/office/officeart/2016/7/layout/RepeatingBendingProcessNew"/>
    <dgm:cxn modelId="{2D894293-23FB-4030-971A-2BF831BDBFFA}" srcId="{3477B3DF-18CE-4EE1-BE02-9280FA712CF9}" destId="{C75B39C2-4F96-471A-B038-AF8F7FE941E6}" srcOrd="5" destOrd="0" parTransId="{6F587C44-9AFE-471C-87B5-17838559DC80}" sibTransId="{2F2536CB-7B96-4484-8D2A-6C6B0061FD90}"/>
    <dgm:cxn modelId="{17BF9DAA-B087-4216-A0D2-84AC5FE444F0}" type="presOf" srcId="{C75B39C2-4F96-471A-B038-AF8F7FE941E6}" destId="{BC0EF048-B624-4E4F-A180-E75520428BFA}" srcOrd="0" destOrd="0" presId="urn:microsoft.com/office/officeart/2016/7/layout/RepeatingBendingProcessNew"/>
    <dgm:cxn modelId="{A81399B4-2AB6-4555-BDE9-903AD3285A82}" type="presOf" srcId="{74B745DB-8C8B-4986-9CA2-B5B1B73E04F3}" destId="{6C67CD7E-8162-476B-9E5A-076218ADC8DC}" srcOrd="1" destOrd="0" presId="urn:microsoft.com/office/officeart/2016/7/layout/RepeatingBendingProcessNew"/>
    <dgm:cxn modelId="{1787FCBD-EB84-4549-B386-3F0ACF37E985}" type="presOf" srcId="{1B3CAA70-D84E-4A7C-81B5-E492F067B535}" destId="{C0B534C6-A6CA-9941-ADD1-440A2633D7B1}" srcOrd="1" destOrd="0" presId="urn:microsoft.com/office/officeart/2016/7/layout/RepeatingBendingProcessNew"/>
    <dgm:cxn modelId="{BF4CEDBE-5B3D-4390-BC2E-3D19DE73FF88}" type="presOf" srcId="{E63A3B95-8562-4DAE-B3BB-32276F06540E}" destId="{B89D38E8-D1CE-4CC6-97B6-2F9314645068}" srcOrd="0" destOrd="0" presId="urn:microsoft.com/office/officeart/2016/7/layout/RepeatingBendingProcessNew"/>
    <dgm:cxn modelId="{EE7E46C3-F2B7-482F-90C1-5ACBCC195F8F}" type="presOf" srcId="{07B3E86F-67B4-4694-88DB-751E33FFD60A}" destId="{FA4941A8-4D05-45FA-A994-C8BDB4E41871}" srcOrd="0" destOrd="0" presId="urn:microsoft.com/office/officeart/2016/7/layout/RepeatingBendingProcessNew"/>
    <dgm:cxn modelId="{684DABC6-166F-409A-8BB8-F315AD04D999}" srcId="{3477B3DF-18CE-4EE1-BE02-9280FA712CF9}" destId="{F1A5217D-414F-42F7-84F1-431C9301E201}" srcOrd="3" destOrd="0" parTransId="{774C72B2-3EF4-468D-8770-19149A5E72EA}" sibTransId="{25279D80-13DC-4AFE-A59F-6EB5F1CA6F58}"/>
    <dgm:cxn modelId="{80EC60CE-B1A4-4645-AA6E-A9B0245AB38C}" type="presOf" srcId="{2F2536CB-7B96-4484-8D2A-6C6B0061FD90}" destId="{42D0EF2D-D1D4-4FF9-B465-850A6A8597D5}" srcOrd="0" destOrd="0" presId="urn:microsoft.com/office/officeart/2016/7/layout/RepeatingBendingProcessNew"/>
    <dgm:cxn modelId="{500C3DD4-CA14-4ADF-AF1B-BBEA32CB5AAF}" srcId="{3477B3DF-18CE-4EE1-BE02-9280FA712CF9}" destId="{D4FC7EE8-3CF2-41BC-82D6-936B94320FF9}" srcOrd="4" destOrd="0" parTransId="{DA30DA8A-65B5-45B3-BC07-D923D3BB0A9A}" sibTransId="{74B745DB-8C8B-4986-9CA2-B5B1B73E04F3}"/>
    <dgm:cxn modelId="{C10477D7-603D-4B44-A045-53A8EE000C26}" srcId="{3477B3DF-18CE-4EE1-BE02-9280FA712CF9}" destId="{07B3E86F-67B4-4694-88DB-751E33FFD60A}" srcOrd="6" destOrd="0" parTransId="{E6449997-4F00-437D-A734-C86E001BA681}" sibTransId="{1B3CAA70-D84E-4A7C-81B5-E492F067B535}"/>
    <dgm:cxn modelId="{4E1655D9-2C93-A243-972A-5DD28B5558F6}" type="presOf" srcId="{1B3CAA70-D84E-4A7C-81B5-E492F067B535}" destId="{32CA9B51-01C4-DD4B-AA9E-ABBA451BAA61}" srcOrd="0" destOrd="0" presId="urn:microsoft.com/office/officeart/2016/7/layout/RepeatingBendingProcessNew"/>
    <dgm:cxn modelId="{DA18DEDB-62D4-4DF1-AE39-475D118D224D}" type="presOf" srcId="{53A99E4E-A03F-41BD-A875-AEC1DC42BDBD}" destId="{163E1E2C-E624-44C6-8807-81968E214826}" srcOrd="1" destOrd="0" presId="urn:microsoft.com/office/officeart/2016/7/layout/RepeatingBendingProcessNew"/>
    <dgm:cxn modelId="{3E52F0E8-7547-46F7-BB7A-4719759A8463}" type="presOf" srcId="{CBB4C442-0ACD-4350-8B7D-14C3A89A8154}" destId="{937868F6-3E76-4330-BC8B-5FF3195C7C35}" srcOrd="0" destOrd="0" presId="urn:microsoft.com/office/officeart/2016/7/layout/RepeatingBendingProcessNew"/>
    <dgm:cxn modelId="{8BC2EDEF-0F9A-415E-ACAF-ADAE92037E10}" type="presOf" srcId="{412CBE0C-A95D-49FA-9A6A-5E40405AAD71}" destId="{3DA416D4-30C9-4002-AB83-DFFCA68A560D}" srcOrd="1" destOrd="0" presId="urn:microsoft.com/office/officeart/2016/7/layout/RepeatingBendingProcessNew"/>
    <dgm:cxn modelId="{C92F3DF8-F8A2-6C43-86A6-F54C26CD3D8F}" type="presOf" srcId="{C9176BA5-6A6A-504F-8640-63B0F2AD3A8D}" destId="{6E3E8FD0-006F-8243-81E3-C95A3510110A}" srcOrd="0" destOrd="0" presId="urn:microsoft.com/office/officeart/2016/7/layout/RepeatingBendingProcessNew"/>
    <dgm:cxn modelId="{6A3B5AF9-ED83-4784-BA49-7B8DF303B05D}" srcId="{3477B3DF-18CE-4EE1-BE02-9280FA712CF9}" destId="{75FD1D38-8CE6-494A-ABC9-1043BF1C2DE1}" srcOrd="1" destOrd="0" parTransId="{11A21109-278A-499E-83C6-0C92BE39521B}" sibTransId="{53A99E4E-A03F-41BD-A875-AEC1DC42BDBD}"/>
    <dgm:cxn modelId="{E5AA08C6-86A9-4044-A5DE-9CE922707F19}" type="presParOf" srcId="{6B901599-4AD8-40E1-A09B-4100108A192C}" destId="{BED43A1C-AC64-4F5C-BD80-4B90F49799C2}" srcOrd="0" destOrd="0" presId="urn:microsoft.com/office/officeart/2016/7/layout/RepeatingBendingProcessNew"/>
    <dgm:cxn modelId="{0ABCBFE3-58F3-4A96-80A1-A750C539E1D4}" type="presParOf" srcId="{6B901599-4AD8-40E1-A09B-4100108A192C}" destId="{937868F6-3E76-4330-BC8B-5FF3195C7C35}" srcOrd="1" destOrd="0" presId="urn:microsoft.com/office/officeart/2016/7/layout/RepeatingBendingProcessNew"/>
    <dgm:cxn modelId="{2B2CB0E5-14EC-4597-9BAE-59E2905F8162}" type="presParOf" srcId="{937868F6-3E76-4330-BC8B-5FF3195C7C35}" destId="{7AEB1017-0E41-465D-84BE-6D8149A39732}" srcOrd="0" destOrd="0" presId="urn:microsoft.com/office/officeart/2016/7/layout/RepeatingBendingProcessNew"/>
    <dgm:cxn modelId="{831E78FA-D661-4EE7-B7E1-8D1F0485A9CA}" type="presParOf" srcId="{6B901599-4AD8-40E1-A09B-4100108A192C}" destId="{AB14C375-F678-4E0D-A643-B3ABDF65771F}" srcOrd="2" destOrd="0" presId="urn:microsoft.com/office/officeart/2016/7/layout/RepeatingBendingProcessNew"/>
    <dgm:cxn modelId="{6871D0C1-7AB9-4BFF-94A7-C652F975EAEA}" type="presParOf" srcId="{6B901599-4AD8-40E1-A09B-4100108A192C}" destId="{2C522263-40A3-4529-B3F5-A32D01F0B7BF}" srcOrd="3" destOrd="0" presId="urn:microsoft.com/office/officeart/2016/7/layout/RepeatingBendingProcessNew"/>
    <dgm:cxn modelId="{EA064EFA-C58D-4673-B2BE-16649B7FBB6E}" type="presParOf" srcId="{2C522263-40A3-4529-B3F5-A32D01F0B7BF}" destId="{163E1E2C-E624-44C6-8807-81968E214826}" srcOrd="0" destOrd="0" presId="urn:microsoft.com/office/officeart/2016/7/layout/RepeatingBendingProcessNew"/>
    <dgm:cxn modelId="{01BAC4BA-2B3C-4D5B-80A9-8C109F3B9A0B}" type="presParOf" srcId="{6B901599-4AD8-40E1-A09B-4100108A192C}" destId="{B89D38E8-D1CE-4CC6-97B6-2F9314645068}" srcOrd="4" destOrd="0" presId="urn:microsoft.com/office/officeart/2016/7/layout/RepeatingBendingProcessNew"/>
    <dgm:cxn modelId="{DD2D8CBD-23E6-4FD3-9402-11C54B22CC30}" type="presParOf" srcId="{6B901599-4AD8-40E1-A09B-4100108A192C}" destId="{E399B151-338F-4AD5-91DC-3C06A4421AE4}" srcOrd="5" destOrd="0" presId="urn:microsoft.com/office/officeart/2016/7/layout/RepeatingBendingProcessNew"/>
    <dgm:cxn modelId="{B499B036-9732-47E9-A3C4-6064E0C79622}" type="presParOf" srcId="{E399B151-338F-4AD5-91DC-3C06A4421AE4}" destId="{3DA416D4-30C9-4002-AB83-DFFCA68A560D}" srcOrd="0" destOrd="0" presId="urn:microsoft.com/office/officeart/2016/7/layout/RepeatingBendingProcessNew"/>
    <dgm:cxn modelId="{1CA7D545-C0CD-48DD-8F7B-0D87EB1EFA7E}" type="presParOf" srcId="{6B901599-4AD8-40E1-A09B-4100108A192C}" destId="{5C3AFC43-218A-4006-9D1E-0BD1CA3FF38F}" srcOrd="6" destOrd="0" presId="urn:microsoft.com/office/officeart/2016/7/layout/RepeatingBendingProcessNew"/>
    <dgm:cxn modelId="{2C765CCD-8925-49C8-BC67-017898E1EB02}" type="presParOf" srcId="{6B901599-4AD8-40E1-A09B-4100108A192C}" destId="{A621EE09-258B-48A7-8E58-A1DCB92F7A02}" srcOrd="7" destOrd="0" presId="urn:microsoft.com/office/officeart/2016/7/layout/RepeatingBendingProcessNew"/>
    <dgm:cxn modelId="{5C9435FE-3F3B-4A92-BEDA-15DA8D99F425}" type="presParOf" srcId="{A621EE09-258B-48A7-8E58-A1DCB92F7A02}" destId="{76429AC3-AC06-4828-9E3E-355789D0EF6F}" srcOrd="0" destOrd="0" presId="urn:microsoft.com/office/officeart/2016/7/layout/RepeatingBendingProcessNew"/>
    <dgm:cxn modelId="{AB63076B-AC89-4D55-B3C8-157D89871E95}" type="presParOf" srcId="{6B901599-4AD8-40E1-A09B-4100108A192C}" destId="{3757EF34-CC9A-46B7-B166-C857677C69AB}" srcOrd="8" destOrd="0" presId="urn:microsoft.com/office/officeart/2016/7/layout/RepeatingBendingProcessNew"/>
    <dgm:cxn modelId="{FD90F357-E03F-444F-A51D-4F945ADA805A}" type="presParOf" srcId="{6B901599-4AD8-40E1-A09B-4100108A192C}" destId="{B215EFA6-E1BC-485D-94A3-251DCDF3B3E2}" srcOrd="9" destOrd="0" presId="urn:microsoft.com/office/officeart/2016/7/layout/RepeatingBendingProcessNew"/>
    <dgm:cxn modelId="{7CB9CCF3-7D02-42F5-8A9C-3EA17C978134}" type="presParOf" srcId="{B215EFA6-E1BC-485D-94A3-251DCDF3B3E2}" destId="{6C67CD7E-8162-476B-9E5A-076218ADC8DC}" srcOrd="0" destOrd="0" presId="urn:microsoft.com/office/officeart/2016/7/layout/RepeatingBendingProcessNew"/>
    <dgm:cxn modelId="{1A68FFF4-B501-4F9B-96D9-022885003794}" type="presParOf" srcId="{6B901599-4AD8-40E1-A09B-4100108A192C}" destId="{BC0EF048-B624-4E4F-A180-E75520428BFA}" srcOrd="10" destOrd="0" presId="urn:microsoft.com/office/officeart/2016/7/layout/RepeatingBendingProcessNew"/>
    <dgm:cxn modelId="{B08E1D03-BE4D-45D8-B924-09D15B5D5715}" type="presParOf" srcId="{6B901599-4AD8-40E1-A09B-4100108A192C}" destId="{42D0EF2D-D1D4-4FF9-B465-850A6A8597D5}" srcOrd="11" destOrd="0" presId="urn:microsoft.com/office/officeart/2016/7/layout/RepeatingBendingProcessNew"/>
    <dgm:cxn modelId="{3F76671D-3081-4556-884E-5BD681C4EE2B}" type="presParOf" srcId="{42D0EF2D-D1D4-4FF9-B465-850A6A8597D5}" destId="{7C613A63-6201-48D6-9D89-6B5A62B4B3DF}" srcOrd="0" destOrd="0" presId="urn:microsoft.com/office/officeart/2016/7/layout/RepeatingBendingProcessNew"/>
    <dgm:cxn modelId="{A9A72FC7-393A-4B20-85F4-CD4EED321E79}" type="presParOf" srcId="{6B901599-4AD8-40E1-A09B-4100108A192C}" destId="{FA4941A8-4D05-45FA-A994-C8BDB4E41871}" srcOrd="12" destOrd="0" presId="urn:microsoft.com/office/officeart/2016/7/layout/RepeatingBendingProcessNew"/>
    <dgm:cxn modelId="{A21571C6-B82E-1844-9EA3-68A95FB33EC8}" type="presParOf" srcId="{6B901599-4AD8-40E1-A09B-4100108A192C}" destId="{32CA9B51-01C4-DD4B-AA9E-ABBA451BAA61}" srcOrd="13" destOrd="0" presId="urn:microsoft.com/office/officeart/2016/7/layout/RepeatingBendingProcessNew"/>
    <dgm:cxn modelId="{A850E203-3A31-E146-92E0-89E6C0A8ACA5}" type="presParOf" srcId="{32CA9B51-01C4-DD4B-AA9E-ABBA451BAA61}" destId="{C0B534C6-A6CA-9941-ADD1-440A2633D7B1}" srcOrd="0" destOrd="0" presId="urn:microsoft.com/office/officeart/2016/7/layout/RepeatingBendingProcessNew"/>
    <dgm:cxn modelId="{8F487457-844B-F24F-8366-058778CF35F3}" type="presParOf" srcId="{6B901599-4AD8-40E1-A09B-4100108A192C}" destId="{6E3E8FD0-006F-8243-81E3-C95A3510110A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E09FC-C314-034D-865B-7613AFB81F7C}">
      <dsp:nvSpPr>
        <dsp:cNvPr id="0" name=""/>
        <dsp:cNvSpPr/>
      </dsp:nvSpPr>
      <dsp:spPr>
        <a:xfrm>
          <a:off x="392583" y="252"/>
          <a:ext cx="3617340" cy="361734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9074" tIns="31750" rIns="199074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Lending to banks to replace missing funding from wholesale interbank markets</a:t>
          </a:r>
        </a:p>
      </dsp:txBody>
      <dsp:txXfrm>
        <a:off x="922330" y="529999"/>
        <a:ext cx="2557846" cy="2557846"/>
      </dsp:txXfrm>
    </dsp:sp>
    <dsp:sp modelId="{6F8DFC95-E9A2-D247-B5AA-45165D594A17}">
      <dsp:nvSpPr>
        <dsp:cNvPr id="0" name=""/>
        <dsp:cNvSpPr/>
      </dsp:nvSpPr>
      <dsp:spPr>
        <a:xfrm>
          <a:off x="3286455" y="252"/>
          <a:ext cx="3617340" cy="361734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9074" tIns="31750" rIns="199074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Buying government bonds to shift beliefs and fight liquidity crises</a:t>
          </a:r>
        </a:p>
      </dsp:txBody>
      <dsp:txXfrm>
        <a:off x="3816202" y="529999"/>
        <a:ext cx="2557846" cy="2557846"/>
      </dsp:txXfrm>
    </dsp:sp>
    <dsp:sp modelId="{70DAD558-4413-F34B-B6D4-57FBA03D736F}">
      <dsp:nvSpPr>
        <dsp:cNvPr id="0" name=""/>
        <dsp:cNvSpPr/>
      </dsp:nvSpPr>
      <dsp:spPr>
        <a:xfrm>
          <a:off x="6180328" y="252"/>
          <a:ext cx="3617340" cy="361734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9074" tIns="31750" rIns="199074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Revert capital flows across regions using its balance sheet</a:t>
          </a:r>
        </a:p>
      </dsp:txBody>
      <dsp:txXfrm>
        <a:off x="6710075" y="529999"/>
        <a:ext cx="2557846" cy="2557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868F6-3E76-4330-BC8B-5FF3195C7C35}">
      <dsp:nvSpPr>
        <dsp:cNvPr id="0" name=""/>
        <dsp:cNvSpPr/>
      </dsp:nvSpPr>
      <dsp:spPr>
        <a:xfrm>
          <a:off x="2157000" y="624895"/>
          <a:ext cx="465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546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77329" y="668134"/>
        <a:ext cx="24803" cy="4960"/>
      </dsp:txXfrm>
    </dsp:sp>
    <dsp:sp modelId="{BED43A1C-AC64-4F5C-BD80-4B90F49799C2}">
      <dsp:nvSpPr>
        <dsp:cNvPr id="0" name=""/>
        <dsp:cNvSpPr/>
      </dsp:nvSpPr>
      <dsp:spPr>
        <a:xfrm>
          <a:off x="2013" y="23578"/>
          <a:ext cx="2156787" cy="12940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84" tIns="110934" rIns="105684" bIns="11093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In 2005, the yield curve is upward-sloping as the euro </a:t>
          </a:r>
          <a:r>
            <a:rPr lang="en-GB" sz="1200" kern="1200"/>
            <a:t>area is expanding at a regular pace and the opportunity cost of reserves is high</a:t>
          </a:r>
          <a:endParaRPr lang="en-GB" sz="1200" kern="1200" dirty="0"/>
        </a:p>
      </dsp:txBody>
      <dsp:txXfrm>
        <a:off x="2013" y="23578"/>
        <a:ext cx="2156787" cy="1294072"/>
      </dsp:txXfrm>
    </dsp:sp>
    <dsp:sp modelId="{2C522263-40A3-4529-B3F5-A32D01F0B7BF}">
      <dsp:nvSpPr>
        <dsp:cNvPr id="0" name=""/>
        <dsp:cNvSpPr/>
      </dsp:nvSpPr>
      <dsp:spPr>
        <a:xfrm>
          <a:off x="4809849" y="624895"/>
          <a:ext cx="465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5461" y="45720"/>
              </a:lnTo>
            </a:path>
          </a:pathLst>
        </a:custGeom>
        <a:noFill/>
        <a:ln w="6350" cap="flat" cmpd="sng" algn="ctr">
          <a:solidFill>
            <a:schemeClr val="accent3">
              <a:hueOff val="-356097"/>
              <a:satOff val="-16667"/>
              <a:lumOff val="52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030178" y="668134"/>
        <a:ext cx="24803" cy="4960"/>
      </dsp:txXfrm>
    </dsp:sp>
    <dsp:sp modelId="{AB14C375-F678-4E0D-A643-B3ABDF65771F}">
      <dsp:nvSpPr>
        <dsp:cNvPr id="0" name=""/>
        <dsp:cNvSpPr/>
      </dsp:nvSpPr>
      <dsp:spPr>
        <a:xfrm>
          <a:off x="2654862" y="23578"/>
          <a:ext cx="2156787" cy="1294072"/>
        </a:xfrm>
        <a:prstGeom prst="rect">
          <a:avLst/>
        </a:prstGeom>
        <a:solidFill>
          <a:schemeClr val="accent3">
            <a:hueOff val="-305226"/>
            <a:satOff val="-14286"/>
            <a:lumOff val="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84" tIns="110934" rIns="105684" bIns="11093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In 2008, the US financial crisis caused funding problems for European banks. The ECB responded by increasing the deposit rate from 1% to 3%</a:t>
          </a:r>
        </a:p>
      </dsp:txBody>
      <dsp:txXfrm>
        <a:off x="2654862" y="23578"/>
        <a:ext cx="2156787" cy="1294072"/>
      </dsp:txXfrm>
    </dsp:sp>
    <dsp:sp modelId="{E399B151-338F-4AD5-91DC-3C06A4421AE4}">
      <dsp:nvSpPr>
        <dsp:cNvPr id="0" name=""/>
        <dsp:cNvSpPr/>
      </dsp:nvSpPr>
      <dsp:spPr>
        <a:xfrm>
          <a:off x="7462697" y="624895"/>
          <a:ext cx="465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5461" y="45720"/>
              </a:lnTo>
            </a:path>
          </a:pathLst>
        </a:custGeom>
        <a:noFill/>
        <a:ln w="6350" cap="flat" cmpd="sng" algn="ctr">
          <a:solidFill>
            <a:schemeClr val="accent3">
              <a:hueOff val="-712195"/>
              <a:satOff val="-33333"/>
              <a:lumOff val="104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683027" y="668134"/>
        <a:ext cx="24803" cy="4960"/>
      </dsp:txXfrm>
    </dsp:sp>
    <dsp:sp modelId="{B89D38E8-D1CE-4CC6-97B6-2F9314645068}">
      <dsp:nvSpPr>
        <dsp:cNvPr id="0" name=""/>
        <dsp:cNvSpPr/>
      </dsp:nvSpPr>
      <dsp:spPr>
        <a:xfrm>
          <a:off x="5307710" y="23578"/>
          <a:ext cx="2156787" cy="1294072"/>
        </a:xfrm>
        <a:prstGeom prst="rect">
          <a:avLst/>
        </a:prstGeom>
        <a:solidFill>
          <a:schemeClr val="accent3">
            <a:hueOff val="-610453"/>
            <a:satOff val="-28571"/>
            <a:lumOff val="8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84" tIns="110934" rIns="105684" bIns="11093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But it did little to its normal interest rate policy. Hence, the entire yield curve was just shifted upwards with little change in the slope</a:t>
          </a:r>
        </a:p>
      </dsp:txBody>
      <dsp:txXfrm>
        <a:off x="5307710" y="23578"/>
        <a:ext cx="2156787" cy="1294072"/>
      </dsp:txXfrm>
    </dsp:sp>
    <dsp:sp modelId="{A621EE09-258B-48A7-8E58-A1DCB92F7A02}">
      <dsp:nvSpPr>
        <dsp:cNvPr id="0" name=""/>
        <dsp:cNvSpPr/>
      </dsp:nvSpPr>
      <dsp:spPr>
        <a:xfrm>
          <a:off x="1080407" y="1315851"/>
          <a:ext cx="7958545" cy="465461"/>
        </a:xfrm>
        <a:custGeom>
          <a:avLst/>
          <a:gdLst/>
          <a:ahLst/>
          <a:cxnLst/>
          <a:rect l="0" t="0" r="0" b="0"/>
          <a:pathLst>
            <a:path>
              <a:moveTo>
                <a:pt x="7958545" y="0"/>
              </a:moveTo>
              <a:lnTo>
                <a:pt x="7958545" y="249830"/>
              </a:lnTo>
              <a:lnTo>
                <a:pt x="0" y="249830"/>
              </a:lnTo>
              <a:lnTo>
                <a:pt x="0" y="465461"/>
              </a:lnTo>
            </a:path>
          </a:pathLst>
        </a:custGeom>
        <a:noFill/>
        <a:ln w="6350" cap="flat" cmpd="sng" algn="ctr">
          <a:solidFill>
            <a:schemeClr val="accent3">
              <a:hueOff val="-1068292"/>
              <a:satOff val="-50000"/>
              <a:lumOff val="156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860330" y="1546101"/>
        <a:ext cx="398699" cy="4960"/>
      </dsp:txXfrm>
    </dsp:sp>
    <dsp:sp modelId="{5C3AFC43-218A-4006-9D1E-0BD1CA3FF38F}">
      <dsp:nvSpPr>
        <dsp:cNvPr id="0" name=""/>
        <dsp:cNvSpPr/>
      </dsp:nvSpPr>
      <dsp:spPr>
        <a:xfrm>
          <a:off x="7960559" y="23578"/>
          <a:ext cx="2156787" cy="1294072"/>
        </a:xfrm>
        <a:prstGeom prst="rect">
          <a:avLst/>
        </a:prstGeom>
        <a:solidFill>
          <a:schemeClr val="accent3">
            <a:hueOff val="-915679"/>
            <a:satOff val="-42857"/>
            <a:lumOff val="13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84" tIns="110934" rIns="105684" bIns="11093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By 2010, the yield curve steepened as the ECB employed conventional tools by cutting short-term rates to boost stimulus</a:t>
          </a:r>
        </a:p>
      </dsp:txBody>
      <dsp:txXfrm>
        <a:off x="7960559" y="23578"/>
        <a:ext cx="2156787" cy="1294072"/>
      </dsp:txXfrm>
    </dsp:sp>
    <dsp:sp modelId="{B215EFA6-E1BC-485D-94A3-251DCDF3B3E2}">
      <dsp:nvSpPr>
        <dsp:cNvPr id="0" name=""/>
        <dsp:cNvSpPr/>
      </dsp:nvSpPr>
      <dsp:spPr>
        <a:xfrm>
          <a:off x="2157000" y="2415028"/>
          <a:ext cx="465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5461" y="45720"/>
              </a:lnTo>
            </a:path>
          </a:pathLst>
        </a:custGeom>
        <a:noFill/>
        <a:ln w="6350" cap="flat" cmpd="sng" algn="ctr">
          <a:solidFill>
            <a:schemeClr val="accent3">
              <a:hueOff val="-1424389"/>
              <a:satOff val="-66667"/>
              <a:lumOff val="209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77329" y="2458268"/>
        <a:ext cx="24803" cy="4960"/>
      </dsp:txXfrm>
    </dsp:sp>
    <dsp:sp modelId="{3757EF34-CC9A-46B7-B166-C857677C69AB}">
      <dsp:nvSpPr>
        <dsp:cNvPr id="0" name=""/>
        <dsp:cNvSpPr/>
      </dsp:nvSpPr>
      <dsp:spPr>
        <a:xfrm>
          <a:off x="2013" y="1813712"/>
          <a:ext cx="2156787" cy="1294072"/>
        </a:xfrm>
        <a:prstGeom prst="rect">
          <a:avLst/>
        </a:prstGeom>
        <a:solidFill>
          <a:schemeClr val="accent3">
            <a:hueOff val="-1220905"/>
            <a:satOff val="-57143"/>
            <a:lumOff val="1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84" tIns="110934" rIns="105684" bIns="11093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Due to the sovereign debt crisis in 2010, the ECB created the LTRO and signalled that future interest rates would remain low causing a parallel shift downwards by 2012</a:t>
          </a:r>
        </a:p>
      </dsp:txBody>
      <dsp:txXfrm>
        <a:off x="2013" y="1813712"/>
        <a:ext cx="2156787" cy="1294072"/>
      </dsp:txXfrm>
    </dsp:sp>
    <dsp:sp modelId="{42D0EF2D-D1D4-4FF9-B465-850A6A8597D5}">
      <dsp:nvSpPr>
        <dsp:cNvPr id="0" name=""/>
        <dsp:cNvSpPr/>
      </dsp:nvSpPr>
      <dsp:spPr>
        <a:xfrm>
          <a:off x="4809849" y="2415028"/>
          <a:ext cx="465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5461" y="45720"/>
              </a:lnTo>
            </a:path>
          </a:pathLst>
        </a:custGeom>
        <a:noFill/>
        <a:ln w="6350" cap="flat" cmpd="sng" algn="ctr">
          <a:solidFill>
            <a:schemeClr val="accent3">
              <a:hueOff val="-1780487"/>
              <a:satOff val="-83333"/>
              <a:lumOff val="261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030178" y="2458268"/>
        <a:ext cx="24803" cy="4960"/>
      </dsp:txXfrm>
    </dsp:sp>
    <dsp:sp modelId="{BC0EF048-B624-4E4F-A180-E75520428BFA}">
      <dsp:nvSpPr>
        <dsp:cNvPr id="0" name=""/>
        <dsp:cNvSpPr/>
      </dsp:nvSpPr>
      <dsp:spPr>
        <a:xfrm>
          <a:off x="2654862" y="1813712"/>
          <a:ext cx="2156787" cy="1294072"/>
        </a:xfrm>
        <a:prstGeom prst="rect">
          <a:avLst/>
        </a:prstGeom>
        <a:solidFill>
          <a:schemeClr val="accent3">
            <a:hueOff val="-1526131"/>
            <a:satOff val="-71429"/>
            <a:lumOff val="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84" tIns="110934" rIns="105684" bIns="11093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In 2012, the ECB announced the OMT program and explicitly pursued forward guidance by November 2013</a:t>
          </a:r>
        </a:p>
      </dsp:txBody>
      <dsp:txXfrm>
        <a:off x="2654862" y="1813712"/>
        <a:ext cx="2156787" cy="1294072"/>
      </dsp:txXfrm>
    </dsp:sp>
    <dsp:sp modelId="{32CA9B51-01C4-DD4B-AA9E-ABBA451BAA61}">
      <dsp:nvSpPr>
        <dsp:cNvPr id="0" name=""/>
        <dsp:cNvSpPr/>
      </dsp:nvSpPr>
      <dsp:spPr>
        <a:xfrm>
          <a:off x="7462697" y="2415028"/>
          <a:ext cx="465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5461" y="45720"/>
              </a:lnTo>
            </a:path>
          </a:pathLst>
        </a:custGeom>
        <a:noFill/>
        <a:ln w="6350" cap="flat" cmpd="sng" algn="ctr">
          <a:solidFill>
            <a:schemeClr val="accent3">
              <a:hueOff val="-2136584"/>
              <a:satOff val="-100000"/>
              <a:lumOff val="313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683027" y="2458268"/>
        <a:ext cx="24803" cy="4960"/>
      </dsp:txXfrm>
    </dsp:sp>
    <dsp:sp modelId="{FA4941A8-4D05-45FA-A994-C8BDB4E41871}">
      <dsp:nvSpPr>
        <dsp:cNvPr id="0" name=""/>
        <dsp:cNvSpPr/>
      </dsp:nvSpPr>
      <dsp:spPr>
        <a:xfrm>
          <a:off x="5307710" y="1813712"/>
          <a:ext cx="2156787" cy="1294072"/>
        </a:xfrm>
        <a:prstGeom prst="rect">
          <a:avLst/>
        </a:prstGeom>
        <a:solidFill>
          <a:schemeClr val="accent3">
            <a:hueOff val="-1831358"/>
            <a:satOff val="-85714"/>
            <a:lumOff val="26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84" tIns="110934" rIns="105684" bIns="11093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From 2015 onwards, the ECB implemented large scale asset purchases and bought assets from across the euro area and thus flattening the yield curve</a:t>
          </a:r>
        </a:p>
      </dsp:txBody>
      <dsp:txXfrm>
        <a:off x="5307710" y="1813712"/>
        <a:ext cx="2156787" cy="1294072"/>
      </dsp:txXfrm>
    </dsp:sp>
    <dsp:sp modelId="{6E3E8FD0-006F-8243-81E3-C95A3510110A}">
      <dsp:nvSpPr>
        <dsp:cNvPr id="0" name=""/>
        <dsp:cNvSpPr/>
      </dsp:nvSpPr>
      <dsp:spPr>
        <a:xfrm>
          <a:off x="7960559" y="1813712"/>
          <a:ext cx="2156787" cy="1294072"/>
        </a:xfrm>
        <a:prstGeom prst="rect">
          <a:avLst/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684" tIns="110934" rIns="105684" bIns="11093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 ECB's balance sheet grew through the satiation of reserves from 1.2 trillion in 2007 to 4.5 trillion by 2017</a:t>
          </a:r>
        </a:p>
      </dsp:txBody>
      <dsp:txXfrm>
        <a:off x="7960559" y="1813712"/>
        <a:ext cx="2156787" cy="1294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A223C-C3BC-4A13-873A-ED9477F10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2E85A9-A344-4787-927B-9F2A4AEDE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3AF5D-39A0-436F-A22D-74F02D16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76BD9-6898-4D5B-AB98-D59BCC03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89CFA-95A3-4CDC-B06B-ECD0BDF6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45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67EA-5FDC-4911-AB8B-FA4C4605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CFBAC-EDDB-4EA5-8D18-74B2668AE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58399-FE00-40BE-86AF-9DB7590D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982F3-ED43-4D14-9271-AAF3C546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A0ACC-959D-4244-9B34-50820F61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7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B732DC-E99D-45B6-823F-5668EA79F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21DC7-FA40-4101-8486-7F6C7854C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E6BEB-AD16-4EAF-BD6A-0F4DDDA47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A9AFD-230A-43E5-9E27-13740492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3A310-7351-489C-8A16-7F0B6A8C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0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DD990-7E38-42B3-93E8-34605AE6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1E6EB-F0BC-4B79-9097-E461CC20C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68923-C9D6-4CC7-B885-C1B7921CE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8E05A-18E0-4F29-B002-A82C2DE69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09B78-5622-4FB9-A303-EC587EC9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1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9282-E524-4B76-94F6-4F92AD946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FED9C-AA61-46FC-A50F-0D17C191C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23084-6052-4263-81E6-D4D9D3D65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B9E6C-2FCD-41B9-A96B-DF498744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7A548-4CF6-4723-A487-32C727A1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4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DF90-E4D2-4246-B98D-E7CD28D7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4CEC0-8D1A-4EA3-9750-4F5F41E40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9F978-585A-4B30-B8FA-AD0286CBE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E24F4-3A79-4901-BE56-83456DC1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8AE11-DD5A-4FEF-A39C-D64A5044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78593-ABA9-4BC4-8D76-DF4CBB0D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50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3D00-8DDC-4BAA-BB35-266289F2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173FC-7C6E-46EC-A35A-421BD8958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3A971-F49B-4DC8-A424-A23DD0A5C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9B3B7-8FC0-42E6-8C8B-DDE55C0FD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EDD566-B9C2-4CFD-B08B-435C0F340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D17A8B-A5AF-4B64-8013-76B42F66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66939A-933E-4536-868B-1D1906BBA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AC1A0A-3292-47B0-86CC-75094EBA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16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21B8-E437-4045-BC20-EDB0160E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1EF67-1176-49D0-8B7D-EED9DC82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0E553-17EF-431F-8BF3-43ADCE07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981FC-BEC2-4B35-BDD0-9DD2CEB9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11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C5C70-390C-4678-BE28-FAE168583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C38C1-5223-4C8E-B25D-36249952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2BB3A-6247-499D-826B-B27BA824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2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6050-510F-44CA-8EEB-C8DE97F90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6B951-484D-40C7-B708-10BE5ABAD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B011E-D26A-44C2-AE85-EFB690A0E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D3DC8-59BF-4DD4-ADA2-B065A0013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D5251-A1D6-4A27-B5ED-9AB7A4D0C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9539D-5AFD-4019-B73C-305CD8BB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84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F647-3F1E-4C70-978F-1D6CC1E38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1463C5-D33A-43F2-B037-343417577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E907A-E24C-4CFC-B7A5-36F5BCC44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AEEA8-07EB-4092-A229-AFCFE0BA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50366-5385-4BFD-844A-DAB9634F7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6EB54-C4BE-4B00-9EF7-E7D55999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5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4B952D-D71D-462A-AF98-0D59BCF9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56330-0831-4FE7-B9CB-0042E97C8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C1874-C220-4B14-8B6A-38CC5ACBC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7BF1E-4C2A-4F68-A23D-C0AC902CB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C6ECA-A0B4-4015-9AD3-5EA0AA85A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55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B959A9-C6CB-4B3F-9131-481439DD9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en-GB" sz="4400" dirty="0">
                <a:solidFill>
                  <a:srgbClr val="000000"/>
                </a:solidFill>
              </a:rPr>
              <a:t>A crash-course on the euro crisis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91526-1482-4233-9DA1-918932AA7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Markus K. Brunnermeier &amp; Ricardo Reis</a:t>
            </a:r>
          </a:p>
        </p:txBody>
      </p:sp>
      <p:sp>
        <p:nvSpPr>
          <p:cNvPr id="2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ED07F-6076-40AA-8843-601273DF96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r="2" b="5644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11710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US" sz="4400" dirty="0"/>
              <a:t>Reserve satiation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17DBA75-F94E-164E-9E2E-84662FD5D46B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1313622"/>
                <a:ext cx="4646612" cy="5124248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In crisis, need to supply many reserves as the financial sector needs them.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Drive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=0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No opportunity cost, banks satiated in their demand for reserves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This is ideal, since creating reserves costs the central bank nothing, so their opportunity cost should be zero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</a:t>
                </a:r>
                <a:r>
                  <a:rPr lang="en-US" sz="2400" dirty="0">
                    <a:solidFill>
                      <a:srgbClr val="000000"/>
                    </a:solidFill>
                  </a:rPr>
                  <a:t>etting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r>
                      <a:rPr lang="en-GB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is sometimes known as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Friedman rule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17DBA75-F94E-164E-9E2E-84662FD5D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1313622"/>
                <a:ext cx="4646612" cy="5124248"/>
              </a:xfrm>
              <a:blipFill>
                <a:blip r:embed="rId2"/>
                <a:stretch>
                  <a:fillRect l="-1635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75498795-97D7-0A44-9284-A521B330063E}"/>
              </a:ext>
            </a:extLst>
          </p:cNvPr>
          <p:cNvGrpSpPr/>
          <p:nvPr/>
        </p:nvGrpSpPr>
        <p:grpSpPr>
          <a:xfrm>
            <a:off x="5679584" y="979008"/>
            <a:ext cx="5522466" cy="5458862"/>
            <a:chOff x="4576013" y="2824998"/>
            <a:chExt cx="7813211" cy="696863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98BEE67-6155-6348-B4C1-C4291E2995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4695" y="8921602"/>
              <a:ext cx="7254529" cy="198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5FD0FF9-EE0F-FC46-8A1E-15DC54BA40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35650" y="2824998"/>
              <a:ext cx="1" cy="60966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6F0573E-7470-C149-9D87-DC5C8635E519}"/>
                    </a:ext>
                  </a:extLst>
                </p:cNvPr>
                <p:cNvSpPr txBox="1"/>
                <p:nvPr/>
              </p:nvSpPr>
              <p:spPr>
                <a:xfrm>
                  <a:off x="4576013" y="2824998"/>
                  <a:ext cx="33868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2400" baseline="300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6013" y="2824998"/>
                  <a:ext cx="338682" cy="453137"/>
                </a:xfrm>
                <a:prstGeom prst="rect">
                  <a:avLst/>
                </a:prstGeom>
                <a:blipFill>
                  <a:blip r:embed="rId3"/>
                  <a:stretch>
                    <a:fillRect l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AFEEC5-D1FD-E440-9BD3-74AE8D22F0EC}"/>
                </a:ext>
              </a:extLst>
            </p:cNvPr>
            <p:cNvSpPr txBox="1"/>
            <p:nvPr/>
          </p:nvSpPr>
          <p:spPr>
            <a:xfrm>
              <a:off x="10256603" y="7257471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89C142-5661-534F-8A58-6EFCD47182AF}"/>
                </a:ext>
              </a:extLst>
            </p:cNvPr>
            <p:cNvSpPr txBox="1"/>
            <p:nvPr/>
          </p:nvSpPr>
          <p:spPr>
            <a:xfrm>
              <a:off x="10807382" y="8941428"/>
              <a:ext cx="15411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Quantity</a:t>
              </a:r>
            </a:p>
            <a:p>
              <a:pPr algn="ctr"/>
              <a:r>
                <a:rPr lang="en-US" sz="2400" dirty="0">
                  <a:latin typeface="+mj-lt"/>
                </a:rPr>
                <a:t>of reserves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88098E-7947-6840-90E2-58D670AD2044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 flipV="1">
              <a:off x="5134695" y="7718481"/>
              <a:ext cx="4278245" cy="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FC50DE-6077-0E4D-BBDF-05006223D6F9}"/>
                </a:ext>
              </a:extLst>
            </p:cNvPr>
            <p:cNvSpPr txBox="1"/>
            <p:nvPr/>
          </p:nvSpPr>
          <p:spPr>
            <a:xfrm>
              <a:off x="6010092" y="4361269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A02AFA-DCBD-0F4C-9A50-AEE2BDFD30B8}"/>
                </a:ext>
              </a:extLst>
            </p:cNvPr>
            <p:cNvSpPr txBox="1"/>
            <p:nvPr/>
          </p:nvSpPr>
          <p:spPr>
            <a:xfrm>
              <a:off x="5860646" y="3262105"/>
              <a:ext cx="1984264" cy="825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Conventional</a:t>
              </a:r>
            </a:p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supply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89C8775-85A3-A94D-B97B-495782D357F6}"/>
                </a:ext>
              </a:extLst>
            </p:cNvPr>
            <p:cNvSpPr/>
            <p:nvPr/>
          </p:nvSpPr>
          <p:spPr>
            <a:xfrm rot="6364269">
              <a:off x="5902099" y="3053414"/>
              <a:ext cx="3035487" cy="5022810"/>
            </a:xfrm>
            <a:custGeom>
              <a:avLst/>
              <a:gdLst>
                <a:gd name="connsiteX0" fmla="*/ 0 w 2761129"/>
                <a:gd name="connsiteY0" fmla="*/ 4715436 h 4715436"/>
                <a:gd name="connsiteX1" fmla="*/ 2026023 w 2761129"/>
                <a:gd name="connsiteY1" fmla="*/ 2779059 h 4715436"/>
                <a:gd name="connsiteX2" fmla="*/ 2761129 w 2761129"/>
                <a:gd name="connsiteY2" fmla="*/ 0 h 471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129" h="4715436">
                  <a:moveTo>
                    <a:pt x="0" y="4715436"/>
                  </a:moveTo>
                  <a:cubicBezTo>
                    <a:pt x="782917" y="4140200"/>
                    <a:pt x="1565835" y="3564965"/>
                    <a:pt x="2026023" y="2779059"/>
                  </a:cubicBezTo>
                  <a:cubicBezTo>
                    <a:pt x="2486211" y="1993153"/>
                    <a:pt x="2623670" y="996576"/>
                    <a:pt x="2761129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E9F6A8-A456-3142-9AD5-EF1E87981DC0}"/>
                </a:ext>
              </a:extLst>
            </p:cNvPr>
            <p:cNvSpPr txBox="1"/>
            <p:nvPr/>
          </p:nvSpPr>
          <p:spPr>
            <a:xfrm>
              <a:off x="10498343" y="6539856"/>
              <a:ext cx="1811084" cy="1178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+mj-lt"/>
                </a:rPr>
                <a:t>Demand 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  <a:latin typeface="+mj-lt"/>
                </a:rPr>
                <a:t>for reserves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  <a:latin typeface="+mj-lt"/>
                </a:rPr>
                <a:t> by banks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1CD4209-3FD0-CF48-8601-1BB0817AC950}"/>
                    </a:ext>
                  </a:extLst>
                </p:cNvPr>
                <p:cNvSpPr txBox="1"/>
                <p:nvPr/>
              </p:nvSpPr>
              <p:spPr>
                <a:xfrm>
                  <a:off x="4597748" y="7494795"/>
                  <a:ext cx="450187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baseline="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400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52AEC2E8-FBFE-0242-AD3D-5435FD9B93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7748" y="7494795"/>
                  <a:ext cx="450187" cy="4531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2645F9A-360F-4A42-ACC7-68B7A5CC2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12940" y="7718481"/>
              <a:ext cx="2823185" cy="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533CEF-B78A-4D4F-A0EF-2D85AA4EB977}"/>
                </a:ext>
              </a:extLst>
            </p:cNvPr>
            <p:cNvCxnSpPr>
              <a:cxnSpLocks/>
            </p:cNvCxnSpPr>
            <p:nvPr/>
          </p:nvCxnSpPr>
          <p:spPr>
            <a:xfrm>
              <a:off x="9391197" y="7749604"/>
              <a:ext cx="0" cy="118191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131FCD3-F152-8C40-87C2-41D3499E1C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7378" y="3409773"/>
              <a:ext cx="0" cy="5531655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5790046-2923-604C-9FFF-E0878EBED704}"/>
                </a:ext>
              </a:extLst>
            </p:cNvPr>
            <p:cNvSpPr/>
            <p:nvPr/>
          </p:nvSpPr>
          <p:spPr>
            <a:xfrm>
              <a:off x="5824573" y="4664210"/>
              <a:ext cx="238713" cy="220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E1F814-F764-B046-993F-B366A7939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3257" y="3389947"/>
              <a:ext cx="0" cy="5531655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1F2AA7-841F-8443-80A2-95D34A71BCCF}"/>
                </a:ext>
              </a:extLst>
            </p:cNvPr>
            <p:cNvSpPr txBox="1"/>
            <p:nvPr/>
          </p:nvSpPr>
          <p:spPr>
            <a:xfrm>
              <a:off x="10251999" y="3412958"/>
              <a:ext cx="1531039" cy="1178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Supply in </a:t>
              </a:r>
            </a:p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response </a:t>
              </a:r>
            </a:p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to crisis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996239D-61B7-FE4F-A829-8B2A10E6CA45}"/>
                </a:ext>
              </a:extLst>
            </p:cNvPr>
            <p:cNvSpPr/>
            <p:nvPr/>
          </p:nvSpPr>
          <p:spPr>
            <a:xfrm>
              <a:off x="10133901" y="7618261"/>
              <a:ext cx="238713" cy="220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2E0845-B2C6-B14D-8018-F97CD6376603}"/>
                </a:ext>
              </a:extLst>
            </p:cNvPr>
            <p:cNvSpPr txBox="1"/>
            <p:nvPr/>
          </p:nvSpPr>
          <p:spPr>
            <a:xfrm>
              <a:off x="8683124" y="8962636"/>
              <a:ext cx="12641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satiation</a:t>
              </a:r>
            </a:p>
            <a:p>
              <a:pPr algn="ctr"/>
              <a:r>
                <a:rPr lang="en-US" sz="2400" dirty="0"/>
                <a:t>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082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US" sz="4400" dirty="0"/>
              <a:t>Targeting long-term interest rates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DBA75-F94E-164E-9E2E-84662FD5D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313622"/>
            <a:ext cx="10918623" cy="51242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interest on reserves is an </a:t>
            </a:r>
            <a:r>
              <a:rPr lang="en-US" sz="2400" dirty="0">
                <a:solidFill>
                  <a:schemeClr val="accent3"/>
                </a:solidFill>
              </a:rPr>
              <a:t>overnight</a:t>
            </a:r>
            <a:r>
              <a:rPr lang="en-US" sz="2400" dirty="0"/>
              <a:t>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During financial crises, it may not be enough to stimulate inflation and real activity by lowering the overnight rate to zero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many investments and savings decisions, the relevant rates are those in months and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Hence, central banks want to lower these </a:t>
            </a:r>
            <a:r>
              <a:rPr lang="en-US" sz="2400" dirty="0">
                <a:solidFill>
                  <a:schemeClr val="accent3"/>
                </a:solidFill>
              </a:rPr>
              <a:t>long-term maturity interest rates </a:t>
            </a:r>
            <a:r>
              <a:rPr lang="en-US" sz="2400" dirty="0"/>
              <a:t>in order to maximize stimulus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Unconventional monetary policy</a:t>
            </a:r>
            <a:r>
              <a:rPr lang="en-US" sz="2400" dirty="0">
                <a:solidFill>
                  <a:schemeClr val="accent3"/>
                </a:solidFill>
              </a:rPr>
              <a:t>: going long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9602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US" sz="4400" dirty="0"/>
              <a:t>Model of savings and investment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17DBA75-F94E-164E-9E2E-84662FD5D46B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1313622"/>
                <a:ext cx="4646612" cy="512424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The saver can either invest for two periods or roll over two successive one-period investments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Next period’s interest rate is not known: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Under efficient financial markets, risk from this roll over strategy can be diversified away, so demand for two-period savings is the horizontal line at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Downward sloping demand for funds for real investment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17DBA75-F94E-164E-9E2E-84662FD5D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1313622"/>
                <a:ext cx="4646612" cy="5124248"/>
              </a:xfrm>
              <a:blipFill>
                <a:blip r:embed="rId2"/>
                <a:stretch>
                  <a:fillRect l="-1635" t="-1235" r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D423A644-DD87-0C4B-8EA0-D4F714502984}"/>
              </a:ext>
            </a:extLst>
          </p:cNvPr>
          <p:cNvGrpSpPr/>
          <p:nvPr/>
        </p:nvGrpSpPr>
        <p:grpSpPr>
          <a:xfrm>
            <a:off x="5735729" y="1167849"/>
            <a:ext cx="5832006" cy="5363694"/>
            <a:chOff x="4013887" y="2755443"/>
            <a:chExt cx="8857255" cy="738631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933882F-7E3E-5946-8B39-242C91B687C4}"/>
                </a:ext>
              </a:extLst>
            </p:cNvPr>
            <p:cNvCxnSpPr>
              <a:cxnSpLocks/>
            </p:cNvCxnSpPr>
            <p:nvPr/>
          </p:nvCxnSpPr>
          <p:spPr>
            <a:xfrm>
              <a:off x="5710275" y="3208580"/>
              <a:ext cx="5754560" cy="5505114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4D65A90-84D4-6342-8BF3-5E02ABAAF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0755" y="8921602"/>
              <a:ext cx="7081701" cy="198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546622A-FE49-CA4A-AAA5-44E1547893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11688" y="2824998"/>
              <a:ext cx="1" cy="60966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94EFC4-7B7A-1C40-B34F-8BFE76D24AB5}"/>
                </a:ext>
              </a:extLst>
            </p:cNvPr>
            <p:cNvSpPr txBox="1"/>
            <p:nvPr/>
          </p:nvSpPr>
          <p:spPr>
            <a:xfrm>
              <a:off x="10811573" y="8941428"/>
              <a:ext cx="157786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Quantity of</a:t>
              </a:r>
              <a:br>
                <a:rPr lang="en-US" sz="2400" dirty="0">
                  <a:latin typeface="+mj-lt"/>
                </a:rPr>
              </a:br>
              <a:r>
                <a:rPr lang="en-US" sz="2400" dirty="0">
                  <a:latin typeface="+mj-lt"/>
                </a:rPr>
                <a:t>long-term </a:t>
              </a:r>
            </a:p>
            <a:p>
              <a:pPr algn="ctr"/>
              <a:r>
                <a:rPr lang="en-US" sz="2400" dirty="0">
                  <a:latin typeface="+mj-lt"/>
                </a:rPr>
                <a:t>investment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82B8B21-B451-3C4F-ABF5-4D822B191184}"/>
                </a:ext>
              </a:extLst>
            </p:cNvPr>
            <p:cNvCxnSpPr>
              <a:cxnSpLocks/>
            </p:cNvCxnSpPr>
            <p:nvPr/>
          </p:nvCxnSpPr>
          <p:spPr>
            <a:xfrm>
              <a:off x="5334534" y="6074952"/>
              <a:ext cx="7057922" cy="21048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972951B-154D-FF4C-94EB-A6E5BEDDE57A}"/>
                </a:ext>
              </a:extLst>
            </p:cNvPr>
            <p:cNvSpPr txBox="1"/>
            <p:nvPr/>
          </p:nvSpPr>
          <p:spPr>
            <a:xfrm>
              <a:off x="8694206" y="5523737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E987EC5-B679-4142-831E-126380E00C9D}"/>
                </a:ext>
              </a:extLst>
            </p:cNvPr>
            <p:cNvSpPr txBox="1"/>
            <p:nvPr/>
          </p:nvSpPr>
          <p:spPr>
            <a:xfrm>
              <a:off x="11282308" y="7721272"/>
              <a:ext cx="15888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50"/>
                  </a:solidFill>
                </a:rPr>
                <a:t>Investment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4B99A9-B73F-364E-9230-8B365AE4FC63}"/>
                </a:ext>
              </a:extLst>
            </p:cNvPr>
            <p:cNvSpPr txBox="1"/>
            <p:nvPr/>
          </p:nvSpPr>
          <p:spPr>
            <a:xfrm>
              <a:off x="6431180" y="5432739"/>
              <a:ext cx="1104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Savings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BE16589-6271-EE4F-A17C-A1FDFA813BD1}"/>
                </a:ext>
              </a:extLst>
            </p:cNvPr>
            <p:cNvSpPr txBox="1"/>
            <p:nvPr/>
          </p:nvSpPr>
          <p:spPr>
            <a:xfrm>
              <a:off x="4013887" y="5744686"/>
              <a:ext cx="11608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FF0000"/>
                  </a:solidFill>
                </a:rPr>
                <a:t>i</a:t>
              </a:r>
              <a:r>
                <a:rPr lang="en-US" sz="2400" baseline="-25000" dirty="0" err="1">
                  <a:solidFill>
                    <a:srgbClr val="FF0000"/>
                  </a:solidFill>
                </a:rPr>
                <a:t>t</a:t>
              </a:r>
              <a:r>
                <a:rPr lang="en-US" sz="2400" dirty="0" err="1">
                  <a:solidFill>
                    <a:srgbClr val="FF0000"/>
                  </a:solidFill>
                </a:rPr>
                <a:t>+E</a:t>
              </a:r>
              <a:r>
                <a:rPr lang="en-US" sz="2400" dirty="0">
                  <a:solidFill>
                    <a:srgbClr val="FF0000"/>
                  </a:solidFill>
                </a:rPr>
                <a:t>(i</a:t>
              </a:r>
              <a:r>
                <a:rPr lang="en-US" sz="2400" baseline="-25000" dirty="0">
                  <a:solidFill>
                    <a:srgbClr val="FF0000"/>
                  </a:solidFill>
                </a:rPr>
                <a:t>t+1</a:t>
              </a:r>
              <a:r>
                <a:rPr lang="en-US" sz="2400" dirty="0">
                  <a:solidFill>
                    <a:srgbClr val="FF0000"/>
                  </a:solidFill>
                </a:rPr>
                <a:t>)</a:t>
              </a:r>
              <a:endParaRPr lang="en-US" sz="24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F9AF69E-4E01-374B-8E6B-C8A9E223884D}"/>
                </a:ext>
              </a:extLst>
            </p:cNvPr>
            <p:cNvSpPr/>
            <p:nvPr/>
          </p:nvSpPr>
          <p:spPr>
            <a:xfrm>
              <a:off x="8580479" y="5986083"/>
              <a:ext cx="233026" cy="220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434617E-0E6A-5F46-A794-BA78DFF734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94207" y="6049747"/>
              <a:ext cx="1" cy="2871855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A24C734-2AF2-A94B-A8F3-652055F97369}"/>
                </a:ext>
              </a:extLst>
            </p:cNvPr>
            <p:cNvSpPr txBox="1"/>
            <p:nvPr/>
          </p:nvSpPr>
          <p:spPr>
            <a:xfrm>
              <a:off x="8224751" y="9010471"/>
              <a:ext cx="9389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FF0000"/>
                  </a:solidFill>
                </a:rPr>
                <a:t>Q</a:t>
              </a:r>
              <a:r>
                <a:rPr lang="en-US" sz="2400" baseline="-25000" dirty="0" err="1">
                  <a:solidFill>
                    <a:srgbClr val="FF0000"/>
                  </a:solidFill>
                </a:rPr>
                <a:t>before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2D791FD-049A-8B44-AFF6-1C2C6206B2CB}"/>
                    </a:ext>
                  </a:extLst>
                </p:cNvPr>
                <p:cNvSpPr txBox="1"/>
                <p:nvPr/>
              </p:nvSpPr>
              <p:spPr>
                <a:xfrm>
                  <a:off x="4625491" y="2755443"/>
                  <a:ext cx="600934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baseline="-25000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400" baseline="30000" dirty="0"/>
                    <a:t>(2)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2D791FD-049A-8B44-AFF6-1C2C6206B2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5491" y="2755443"/>
                  <a:ext cx="600934" cy="453137"/>
                </a:xfrm>
                <a:prstGeom prst="rect">
                  <a:avLst/>
                </a:prstGeom>
                <a:blipFill>
                  <a:blip r:embed="rId3"/>
                  <a:stretch>
                    <a:fillRect l="-25000" r="-34375" b="-370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10400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US" sz="4400" dirty="0"/>
              <a:t>Forward guidance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DBA75-F94E-164E-9E2E-84662FD5D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13622"/>
            <a:ext cx="4646612" cy="51242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Making announcements on future policy interest rates and committing to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lowers the </a:t>
            </a:r>
            <a:r>
              <a:rPr lang="en-US" sz="2400" dirty="0" err="1"/>
              <a:t>Ε</a:t>
            </a:r>
            <a:r>
              <a:rPr lang="en-US" sz="2400" dirty="0"/>
              <a:t>[𝑖_(𝑡+1)] perceived by investors.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Shifts the demand curve downwards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Increases investment, stimulates economy.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err="1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F10BCF-F795-404F-AE8A-5A6E99C569C1}"/>
              </a:ext>
            </a:extLst>
          </p:cNvPr>
          <p:cNvGrpSpPr/>
          <p:nvPr/>
        </p:nvGrpSpPr>
        <p:grpSpPr>
          <a:xfrm>
            <a:off x="5396132" y="420130"/>
            <a:ext cx="6478261" cy="6017740"/>
            <a:chOff x="4027325" y="2755443"/>
            <a:chExt cx="8724382" cy="738631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48BCB02-FBF7-C94E-9612-E9D0AE18392C}"/>
                </a:ext>
              </a:extLst>
            </p:cNvPr>
            <p:cNvCxnSpPr>
              <a:cxnSpLocks/>
            </p:cNvCxnSpPr>
            <p:nvPr/>
          </p:nvCxnSpPr>
          <p:spPr>
            <a:xfrm>
              <a:off x="5710275" y="3208580"/>
              <a:ext cx="5754560" cy="5505114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CFA357E-9338-084E-9A2D-E8206EB3E7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0755" y="8921602"/>
              <a:ext cx="7081701" cy="198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7E746EF-CF0E-6A4D-A64E-CBA542914B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11688" y="2824998"/>
              <a:ext cx="1" cy="60966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A8EECD-098F-694B-A94E-3BD24E736D89}"/>
                </a:ext>
              </a:extLst>
            </p:cNvPr>
            <p:cNvSpPr txBox="1"/>
            <p:nvPr/>
          </p:nvSpPr>
          <p:spPr>
            <a:xfrm>
              <a:off x="9676310" y="6558346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C8DF67-13F4-A54E-A209-1236F20E7F44}"/>
                </a:ext>
              </a:extLst>
            </p:cNvPr>
            <p:cNvSpPr txBox="1"/>
            <p:nvPr/>
          </p:nvSpPr>
          <p:spPr>
            <a:xfrm>
              <a:off x="10811573" y="8941428"/>
              <a:ext cx="157786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Quantity of</a:t>
              </a:r>
              <a:br>
                <a:rPr lang="en-US" sz="2400" dirty="0">
                  <a:latin typeface="+mj-lt"/>
                </a:rPr>
              </a:br>
              <a:r>
                <a:rPr lang="en-US" sz="2400" dirty="0">
                  <a:latin typeface="+mj-lt"/>
                </a:rPr>
                <a:t>long-term </a:t>
              </a:r>
            </a:p>
            <a:p>
              <a:pPr algn="ctr"/>
              <a:r>
                <a:rPr lang="en-US" sz="2400" dirty="0">
                  <a:latin typeface="+mj-lt"/>
                </a:rPr>
                <a:t>investment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5D1B288-5E06-734D-9344-E9D1C1A0CAFF}"/>
                </a:ext>
              </a:extLst>
            </p:cNvPr>
            <p:cNvCxnSpPr>
              <a:cxnSpLocks/>
            </p:cNvCxnSpPr>
            <p:nvPr/>
          </p:nvCxnSpPr>
          <p:spPr>
            <a:xfrm>
              <a:off x="5334534" y="6074952"/>
              <a:ext cx="7057922" cy="21048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09003F-BCD7-AE45-9619-79304911C091}"/>
                </a:ext>
              </a:extLst>
            </p:cNvPr>
            <p:cNvSpPr txBox="1"/>
            <p:nvPr/>
          </p:nvSpPr>
          <p:spPr>
            <a:xfrm>
              <a:off x="8694206" y="5523737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5B75FC-89D6-FB44-A949-52D905FC6D71}"/>
                </a:ext>
              </a:extLst>
            </p:cNvPr>
            <p:cNvSpPr txBox="1"/>
            <p:nvPr/>
          </p:nvSpPr>
          <p:spPr>
            <a:xfrm>
              <a:off x="11162874" y="7856707"/>
              <a:ext cx="1588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50"/>
                  </a:solidFill>
                </a:rPr>
                <a:t>Investment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D46065-53D0-214E-B8D9-CD184C6D4611}"/>
                </a:ext>
              </a:extLst>
            </p:cNvPr>
            <p:cNvCxnSpPr>
              <a:cxnSpLocks/>
            </p:cNvCxnSpPr>
            <p:nvPr/>
          </p:nvCxnSpPr>
          <p:spPr>
            <a:xfrm>
              <a:off x="5334534" y="7071229"/>
              <a:ext cx="7057922" cy="15399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DCF8E2-EAA7-5042-99ED-0200446BAEC8}"/>
                </a:ext>
              </a:extLst>
            </p:cNvPr>
            <p:cNvSpPr txBox="1"/>
            <p:nvPr/>
          </p:nvSpPr>
          <p:spPr>
            <a:xfrm>
              <a:off x="6128496" y="5591924"/>
              <a:ext cx="11044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Savings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BFADA4-A26D-EE46-A3CB-551BF9F5DC6F}"/>
                </a:ext>
              </a:extLst>
            </p:cNvPr>
            <p:cNvSpPr txBox="1"/>
            <p:nvPr/>
          </p:nvSpPr>
          <p:spPr>
            <a:xfrm>
              <a:off x="5948318" y="7099501"/>
              <a:ext cx="158857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Savings</a:t>
              </a:r>
            </a:p>
            <a:p>
              <a:pPr algn="ctr"/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after policy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5B17E2-CCA6-7F43-BECF-C8057893158B}"/>
                </a:ext>
              </a:extLst>
            </p:cNvPr>
            <p:cNvSpPr txBox="1"/>
            <p:nvPr/>
          </p:nvSpPr>
          <p:spPr>
            <a:xfrm>
              <a:off x="4054343" y="5854643"/>
              <a:ext cx="11608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FF0000"/>
                  </a:solidFill>
                </a:rPr>
                <a:t>i</a:t>
              </a:r>
              <a:r>
                <a:rPr lang="en-US" sz="2400" baseline="-25000" dirty="0" err="1">
                  <a:solidFill>
                    <a:srgbClr val="FF0000"/>
                  </a:solidFill>
                </a:rPr>
                <a:t>t</a:t>
              </a:r>
              <a:r>
                <a:rPr lang="en-US" sz="2400" dirty="0" err="1">
                  <a:solidFill>
                    <a:srgbClr val="FF0000"/>
                  </a:solidFill>
                </a:rPr>
                <a:t>+E</a:t>
              </a:r>
              <a:r>
                <a:rPr lang="en-US" sz="2400" dirty="0">
                  <a:solidFill>
                    <a:srgbClr val="FF0000"/>
                  </a:solidFill>
                </a:rPr>
                <a:t>(i</a:t>
              </a:r>
              <a:r>
                <a:rPr lang="en-US" sz="2400" baseline="-25000" dirty="0">
                  <a:solidFill>
                    <a:srgbClr val="FF0000"/>
                  </a:solidFill>
                </a:rPr>
                <a:t>t+1</a:t>
              </a:r>
              <a:r>
                <a:rPr lang="en-US" sz="2400" dirty="0">
                  <a:solidFill>
                    <a:srgbClr val="FF0000"/>
                  </a:solidFill>
                </a:rPr>
                <a:t>)</a:t>
              </a:r>
              <a:endParaRPr lang="en-US" sz="24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894C74-9927-D545-BC17-67BE9EEACEFA}"/>
                </a:ext>
              </a:extLst>
            </p:cNvPr>
            <p:cNvSpPr txBox="1"/>
            <p:nvPr/>
          </p:nvSpPr>
          <p:spPr>
            <a:xfrm>
              <a:off x="4027325" y="6888833"/>
              <a:ext cx="11608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FF0000"/>
                  </a:solidFill>
                </a:rPr>
                <a:t>i</a:t>
              </a:r>
              <a:r>
                <a:rPr lang="en-US" sz="2400" baseline="-25000" dirty="0" err="1">
                  <a:solidFill>
                    <a:srgbClr val="FF0000"/>
                  </a:solidFill>
                </a:rPr>
                <a:t>t</a:t>
              </a:r>
              <a:r>
                <a:rPr lang="en-US" sz="2400" dirty="0" err="1">
                  <a:solidFill>
                    <a:srgbClr val="FF0000"/>
                  </a:solidFill>
                </a:rPr>
                <a:t>+</a:t>
              </a:r>
              <a:r>
                <a:rPr lang="en-US" sz="2400" dirty="0" err="1">
                  <a:solidFill>
                    <a:schemeClr val="accent1">
                      <a:lumMod val="75000"/>
                    </a:schemeClr>
                  </a:solidFill>
                </a:rPr>
                <a:t>E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(i</a:t>
              </a:r>
              <a:r>
                <a:rPr lang="en-US" sz="2400" baseline="-25000" dirty="0">
                  <a:solidFill>
                    <a:schemeClr val="accent1">
                      <a:lumMod val="75000"/>
                    </a:schemeClr>
                  </a:solidFill>
                </a:rPr>
                <a:t>t+1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)</a:t>
              </a:r>
              <a:endParaRPr lang="en-US" sz="2400" baseline="30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148CB1C-4755-5F4C-A56B-14C15A6F2C91}"/>
                </a:ext>
              </a:extLst>
            </p:cNvPr>
            <p:cNvSpPr/>
            <p:nvPr/>
          </p:nvSpPr>
          <p:spPr>
            <a:xfrm>
              <a:off x="8580479" y="5986083"/>
              <a:ext cx="233026" cy="220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46FD63-50C6-DF4D-A381-B6AF64B3F946}"/>
                </a:ext>
              </a:extLst>
            </p:cNvPr>
            <p:cNvSpPr/>
            <p:nvPr/>
          </p:nvSpPr>
          <p:spPr>
            <a:xfrm>
              <a:off x="9615573" y="6968794"/>
              <a:ext cx="233026" cy="220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B166B53-725A-EE4C-82BF-0EE8854C12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94207" y="6049747"/>
              <a:ext cx="1" cy="2871855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9F49C07-6C21-3C43-9C3C-116F3022EF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32086" y="7119666"/>
              <a:ext cx="15181" cy="1842706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26A78-0EB7-AC4D-A3E6-36FEC8CB8F30}"/>
                </a:ext>
              </a:extLst>
            </p:cNvPr>
            <p:cNvSpPr txBox="1"/>
            <p:nvPr/>
          </p:nvSpPr>
          <p:spPr>
            <a:xfrm>
              <a:off x="8224751" y="9010471"/>
              <a:ext cx="9389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FF0000"/>
                  </a:solidFill>
                </a:rPr>
                <a:t>Q</a:t>
              </a:r>
              <a:r>
                <a:rPr lang="en-US" sz="2400" baseline="-25000" dirty="0" err="1">
                  <a:solidFill>
                    <a:srgbClr val="FF0000"/>
                  </a:solidFill>
                </a:rPr>
                <a:t>before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D7EC6C-7C03-E240-BE03-F4F33047380C}"/>
                </a:ext>
              </a:extLst>
            </p:cNvPr>
            <p:cNvSpPr txBox="1"/>
            <p:nvPr/>
          </p:nvSpPr>
          <p:spPr>
            <a:xfrm>
              <a:off x="9452593" y="8977607"/>
              <a:ext cx="792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accent1"/>
                  </a:solidFill>
                </a:rPr>
                <a:t>Q</a:t>
              </a:r>
              <a:r>
                <a:rPr lang="en-US" sz="2400" baseline="-25000" dirty="0" err="1">
                  <a:solidFill>
                    <a:schemeClr val="accent1"/>
                  </a:solidFill>
                </a:rPr>
                <a:t>after</a:t>
              </a:r>
              <a:endParaRPr lang="en-US" sz="2400" baseline="-25000" dirty="0">
                <a:solidFill>
                  <a:schemeClr val="accent1"/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04C5593-32DA-3948-B5E9-018099C3A590}"/>
                </a:ext>
              </a:extLst>
            </p:cNvPr>
            <p:cNvCxnSpPr>
              <a:cxnSpLocks/>
            </p:cNvCxnSpPr>
            <p:nvPr/>
          </p:nvCxnSpPr>
          <p:spPr>
            <a:xfrm>
              <a:off x="11464836" y="6075596"/>
              <a:ext cx="0" cy="1011032"/>
            </a:xfrm>
            <a:prstGeom prst="line">
              <a:avLst/>
            </a:prstGeom>
            <a:ln w="19050">
              <a:solidFill>
                <a:schemeClr val="tx2"/>
              </a:solidFill>
              <a:prstDash val="solid"/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1BED4B-B7A2-9E4D-83A5-470DC17CF71C}"/>
                </a:ext>
              </a:extLst>
            </p:cNvPr>
            <p:cNvSpPr txBox="1"/>
            <p:nvPr/>
          </p:nvSpPr>
          <p:spPr>
            <a:xfrm>
              <a:off x="11600507" y="6292889"/>
              <a:ext cx="1035989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/>
                <a:t>Forward </a:t>
              </a:r>
            </a:p>
            <a:p>
              <a:pPr algn="ctr"/>
              <a:r>
                <a:rPr lang="en-US" i="1" dirty="0"/>
                <a:t>guidance</a:t>
              </a:r>
              <a:endParaRPr lang="en-US" i="1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D1A9C28-E311-5D43-BA40-FF1C55F9506B}"/>
                    </a:ext>
                  </a:extLst>
                </p:cNvPr>
                <p:cNvSpPr txBox="1"/>
                <p:nvPr/>
              </p:nvSpPr>
              <p:spPr>
                <a:xfrm>
                  <a:off x="4625491" y="2755443"/>
                  <a:ext cx="600934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baseline="-25000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400" baseline="30000" dirty="0"/>
                    <a:t>(2)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D1A9C28-E311-5D43-BA40-FF1C55F950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5491" y="2755443"/>
                  <a:ext cx="600934" cy="453137"/>
                </a:xfrm>
                <a:prstGeom prst="rect">
                  <a:avLst/>
                </a:prstGeom>
                <a:blipFill>
                  <a:blip r:embed="rId2"/>
                  <a:stretch>
                    <a:fillRect l="-16667" r="-22222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00737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US" sz="4400" dirty="0"/>
              <a:t>Imperfect financial markets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17DBA75-F94E-164E-9E2E-84662FD5D46B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1313622"/>
                <a:ext cx="4646612" cy="512424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Investors require term premium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𝑡𝑝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to compensate for the risk of holding two-period bonds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This is shown as the red upwards sloping savings curve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At equilibrium A: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d>
                      <m:dPr>
                        <m:begChr m:val="["/>
                        <m:endChr m:val="]"/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𝑡𝑝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sz="24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17DBA75-F94E-164E-9E2E-84662FD5D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1313622"/>
                <a:ext cx="4646612" cy="5124248"/>
              </a:xfrm>
              <a:blipFill>
                <a:blip r:embed="rId2"/>
                <a:stretch>
                  <a:fillRect l="-1635" t="-1235" r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A9B362E-A344-D244-ACAC-B0CC7AB8E44B}"/>
              </a:ext>
            </a:extLst>
          </p:cNvPr>
          <p:cNvGrpSpPr/>
          <p:nvPr/>
        </p:nvGrpSpPr>
        <p:grpSpPr>
          <a:xfrm>
            <a:off x="5332048" y="1313622"/>
            <a:ext cx="5699316" cy="5124248"/>
            <a:chOff x="3792884" y="2737540"/>
            <a:chExt cx="8842109" cy="740421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1C6A756-F1D9-3041-B664-321246AC6A56}"/>
                </a:ext>
              </a:extLst>
            </p:cNvPr>
            <p:cNvCxnSpPr>
              <a:cxnSpLocks/>
            </p:cNvCxnSpPr>
            <p:nvPr/>
          </p:nvCxnSpPr>
          <p:spPr>
            <a:xfrm>
              <a:off x="5710275" y="3208580"/>
              <a:ext cx="5754560" cy="5505114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65E038F-BE56-664C-A72B-90F5CC4FD6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0755" y="8921602"/>
              <a:ext cx="7081701" cy="198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00D09FA-3E7C-944D-AFBC-E1D2842C5D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11688" y="2824998"/>
              <a:ext cx="1" cy="60966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849AA9-35E5-1E48-851C-58A7B68CB673}"/>
                </a:ext>
              </a:extLst>
            </p:cNvPr>
            <p:cNvSpPr txBox="1"/>
            <p:nvPr/>
          </p:nvSpPr>
          <p:spPr>
            <a:xfrm>
              <a:off x="10811573" y="8941428"/>
              <a:ext cx="157786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Quantity of</a:t>
              </a:r>
              <a:br>
                <a:rPr lang="en-US" sz="2400" dirty="0">
                  <a:latin typeface="+mj-lt"/>
                </a:rPr>
              </a:br>
              <a:r>
                <a:rPr lang="en-US" sz="2400" dirty="0">
                  <a:latin typeface="+mj-lt"/>
                </a:rPr>
                <a:t>long-term </a:t>
              </a:r>
            </a:p>
            <a:p>
              <a:pPr algn="ctr"/>
              <a:r>
                <a:rPr lang="en-US" sz="2400" dirty="0">
                  <a:latin typeface="+mj-lt"/>
                </a:rPr>
                <a:t>investment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B4CB5A-14BD-9044-B3C6-034E2774D815}"/>
                </a:ext>
              </a:extLst>
            </p:cNvPr>
            <p:cNvCxnSpPr>
              <a:cxnSpLocks/>
            </p:cNvCxnSpPr>
            <p:nvPr/>
          </p:nvCxnSpPr>
          <p:spPr>
            <a:xfrm>
              <a:off x="5334534" y="6074952"/>
              <a:ext cx="7057922" cy="21048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6D9CB9-8DA5-B347-A2EC-9BF8D71BD18D}"/>
                </a:ext>
              </a:extLst>
            </p:cNvPr>
            <p:cNvSpPr txBox="1"/>
            <p:nvPr/>
          </p:nvSpPr>
          <p:spPr>
            <a:xfrm>
              <a:off x="7843737" y="4592137"/>
              <a:ext cx="362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5E0DB2-83E8-3A42-950E-8578EC1631A7}"/>
                </a:ext>
              </a:extLst>
            </p:cNvPr>
            <p:cNvSpPr txBox="1"/>
            <p:nvPr/>
          </p:nvSpPr>
          <p:spPr>
            <a:xfrm>
              <a:off x="11046161" y="7277968"/>
              <a:ext cx="15888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50"/>
                  </a:solidFill>
                </a:rPr>
                <a:t>Investment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29F103B-C6AC-FA41-889D-58F5A188E83A}"/>
                </a:ext>
              </a:extLst>
            </p:cNvPr>
            <p:cNvSpPr/>
            <p:nvPr/>
          </p:nvSpPr>
          <p:spPr>
            <a:xfrm rot="2305718">
              <a:off x="6534534" y="2737540"/>
              <a:ext cx="2123325" cy="4307980"/>
            </a:xfrm>
            <a:custGeom>
              <a:avLst/>
              <a:gdLst>
                <a:gd name="connsiteX0" fmla="*/ 0 w 2761129"/>
                <a:gd name="connsiteY0" fmla="*/ 4715436 h 4715436"/>
                <a:gd name="connsiteX1" fmla="*/ 2026023 w 2761129"/>
                <a:gd name="connsiteY1" fmla="*/ 2779059 h 4715436"/>
                <a:gd name="connsiteX2" fmla="*/ 2761129 w 2761129"/>
                <a:gd name="connsiteY2" fmla="*/ 0 h 471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129" h="4715436">
                  <a:moveTo>
                    <a:pt x="0" y="4715436"/>
                  </a:moveTo>
                  <a:cubicBezTo>
                    <a:pt x="782917" y="4140200"/>
                    <a:pt x="1565835" y="3564965"/>
                    <a:pt x="2026023" y="2779059"/>
                  </a:cubicBezTo>
                  <a:cubicBezTo>
                    <a:pt x="2486211" y="1993153"/>
                    <a:pt x="2623670" y="996576"/>
                    <a:pt x="2761129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C2931E-6C5F-6348-80FF-8620672B030F}"/>
                </a:ext>
              </a:extLst>
            </p:cNvPr>
            <p:cNvSpPr txBox="1"/>
            <p:nvPr/>
          </p:nvSpPr>
          <p:spPr>
            <a:xfrm>
              <a:off x="8069552" y="3460367"/>
              <a:ext cx="11044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Savings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00B7AC-72F2-DA43-9EC3-6B25F0A8C280}"/>
                </a:ext>
              </a:extLst>
            </p:cNvPr>
            <p:cNvSpPr txBox="1"/>
            <p:nvPr/>
          </p:nvSpPr>
          <p:spPr>
            <a:xfrm>
              <a:off x="3792884" y="5873300"/>
              <a:ext cx="11608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FF0000"/>
                  </a:solidFill>
                </a:rPr>
                <a:t>i</a:t>
              </a:r>
              <a:r>
                <a:rPr lang="en-US" sz="2400" baseline="-25000" dirty="0" err="1">
                  <a:solidFill>
                    <a:srgbClr val="FF0000"/>
                  </a:solidFill>
                </a:rPr>
                <a:t>t</a:t>
              </a:r>
              <a:r>
                <a:rPr lang="en-US" sz="2400" dirty="0" err="1">
                  <a:solidFill>
                    <a:srgbClr val="FF0000"/>
                  </a:solidFill>
                </a:rPr>
                <a:t>+E</a:t>
              </a:r>
              <a:r>
                <a:rPr lang="en-US" sz="2400" dirty="0">
                  <a:solidFill>
                    <a:srgbClr val="FF0000"/>
                  </a:solidFill>
                </a:rPr>
                <a:t>(i</a:t>
              </a:r>
              <a:r>
                <a:rPr lang="en-US" sz="2400" baseline="-25000" dirty="0">
                  <a:solidFill>
                    <a:srgbClr val="FF0000"/>
                  </a:solidFill>
                </a:rPr>
                <a:t>t+1</a:t>
              </a:r>
              <a:r>
                <a:rPr lang="en-US" sz="2400" dirty="0">
                  <a:solidFill>
                    <a:srgbClr val="FF0000"/>
                  </a:solidFill>
                </a:rPr>
                <a:t>)</a:t>
              </a:r>
              <a:endParaRPr lang="en-US" sz="24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77D5D33-C991-CE49-9168-5635F1D76E44}"/>
                </a:ext>
              </a:extLst>
            </p:cNvPr>
            <p:cNvSpPr/>
            <p:nvPr/>
          </p:nvSpPr>
          <p:spPr>
            <a:xfrm>
              <a:off x="7836526" y="5273810"/>
              <a:ext cx="233026" cy="220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BFFF178-05C0-804B-932C-EEDB59413F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3793" y="5514762"/>
              <a:ext cx="1" cy="3433796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2791BB-296F-A34D-A120-0A8D926CD2E6}"/>
                </a:ext>
              </a:extLst>
            </p:cNvPr>
            <p:cNvSpPr txBox="1"/>
            <p:nvPr/>
          </p:nvSpPr>
          <p:spPr>
            <a:xfrm>
              <a:off x="7555583" y="8931515"/>
              <a:ext cx="9389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FF0000"/>
                  </a:solidFill>
                </a:rPr>
                <a:t>Q</a:t>
              </a:r>
              <a:r>
                <a:rPr lang="en-US" sz="2400" baseline="-25000" dirty="0" err="1">
                  <a:solidFill>
                    <a:srgbClr val="FF0000"/>
                  </a:solidFill>
                </a:rPr>
                <a:t>before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298F55-3AFA-F040-A6A6-9950DB3912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3091" y="5383944"/>
              <a:ext cx="2543970" cy="0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2FF740E-6313-D349-879E-BCC462B6E9E0}"/>
                    </a:ext>
                  </a:extLst>
                </p:cNvPr>
                <p:cNvSpPr txBox="1"/>
                <p:nvPr/>
              </p:nvSpPr>
              <p:spPr>
                <a:xfrm>
                  <a:off x="4625491" y="2755443"/>
                  <a:ext cx="600934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baseline="-25000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400" baseline="30000" dirty="0"/>
                    <a:t>(2)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2FF740E-6313-D349-879E-BCC462B6E9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5491" y="2755443"/>
                  <a:ext cx="600934" cy="453137"/>
                </a:xfrm>
                <a:prstGeom prst="rect">
                  <a:avLst/>
                </a:prstGeom>
                <a:blipFill>
                  <a:blip r:embed="rId3"/>
                  <a:stretch>
                    <a:fillRect l="-25000" r="-31250" b="-42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88455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US" sz="4400" dirty="0"/>
              <a:t>Quantitative easing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DBA75-F94E-164E-9E2E-84662FD5D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13622"/>
            <a:ext cx="4646612" cy="512424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newly issued reserves to buy government bonds of longer maturities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Increasing the demand for longer-maturity bonds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Raises their price and lowers the compensation for liquidity or risk and thus reduces 〖𝑡𝑝〗_𝑡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Combines with forward guidance, go to point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err="1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8B5FFD-B512-A745-A85C-31FF280E3771}"/>
              </a:ext>
            </a:extLst>
          </p:cNvPr>
          <p:cNvGrpSpPr/>
          <p:nvPr/>
        </p:nvGrpSpPr>
        <p:grpSpPr>
          <a:xfrm>
            <a:off x="5291131" y="733152"/>
            <a:ext cx="6514696" cy="5547802"/>
            <a:chOff x="1922355" y="2749633"/>
            <a:chExt cx="10829537" cy="739212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7820DF7-C676-7142-BFB2-1AAC5692A747}"/>
                </a:ext>
              </a:extLst>
            </p:cNvPr>
            <p:cNvSpPr/>
            <p:nvPr/>
          </p:nvSpPr>
          <p:spPr>
            <a:xfrm rot="2305718">
              <a:off x="8845144" y="3853745"/>
              <a:ext cx="2323935" cy="4278578"/>
            </a:xfrm>
            <a:custGeom>
              <a:avLst/>
              <a:gdLst>
                <a:gd name="connsiteX0" fmla="*/ 0 w 2761129"/>
                <a:gd name="connsiteY0" fmla="*/ 4715436 h 4715436"/>
                <a:gd name="connsiteX1" fmla="*/ 2026023 w 2761129"/>
                <a:gd name="connsiteY1" fmla="*/ 2779059 h 4715436"/>
                <a:gd name="connsiteX2" fmla="*/ 2761129 w 2761129"/>
                <a:gd name="connsiteY2" fmla="*/ 0 h 471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129" h="4715436">
                  <a:moveTo>
                    <a:pt x="0" y="4715436"/>
                  </a:moveTo>
                  <a:cubicBezTo>
                    <a:pt x="782917" y="4140200"/>
                    <a:pt x="1565835" y="3564965"/>
                    <a:pt x="2026023" y="2779059"/>
                  </a:cubicBezTo>
                  <a:cubicBezTo>
                    <a:pt x="2486211" y="1993153"/>
                    <a:pt x="2623670" y="996576"/>
                    <a:pt x="2761129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1A3E021-1EA2-0540-AC19-5F339ECC59B2}"/>
                </a:ext>
              </a:extLst>
            </p:cNvPr>
            <p:cNvCxnSpPr>
              <a:cxnSpLocks/>
            </p:cNvCxnSpPr>
            <p:nvPr/>
          </p:nvCxnSpPr>
          <p:spPr>
            <a:xfrm>
              <a:off x="5543965" y="3208580"/>
              <a:ext cx="5895000" cy="5505114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49CAFB9-9F4B-A94C-B843-DAD719E6BF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4695" y="8921602"/>
              <a:ext cx="7254529" cy="198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78684DF-1623-9D4D-9EA3-491AD8E368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35650" y="2824998"/>
              <a:ext cx="1" cy="60966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03DBC8-88B1-B540-8749-9390F53A73B3}"/>
                </a:ext>
              </a:extLst>
            </p:cNvPr>
            <p:cNvSpPr txBox="1"/>
            <p:nvPr/>
          </p:nvSpPr>
          <p:spPr>
            <a:xfrm>
              <a:off x="9260371" y="6219706"/>
              <a:ext cx="359953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AC8456-277B-7C44-BD0E-82D57E33F6E1}"/>
                </a:ext>
              </a:extLst>
            </p:cNvPr>
            <p:cNvSpPr txBox="1"/>
            <p:nvPr/>
          </p:nvSpPr>
          <p:spPr>
            <a:xfrm>
              <a:off x="10769760" y="8941428"/>
              <a:ext cx="161637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Quantity of</a:t>
              </a:r>
              <a:br>
                <a:rPr lang="en-US" sz="2400" dirty="0">
                  <a:latin typeface="+mj-lt"/>
                </a:rPr>
              </a:br>
              <a:r>
                <a:rPr lang="en-US" sz="2400" dirty="0">
                  <a:latin typeface="+mj-lt"/>
                </a:rPr>
                <a:t>long-term </a:t>
              </a:r>
            </a:p>
            <a:p>
              <a:pPr algn="ctr"/>
              <a:r>
                <a:rPr lang="en-US" sz="2400" dirty="0">
                  <a:latin typeface="+mj-lt"/>
                </a:rPr>
                <a:t>investment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529F75-17D5-864D-B4EC-CAE66016E66E}"/>
                </a:ext>
              </a:extLst>
            </p:cNvPr>
            <p:cNvCxnSpPr>
              <a:cxnSpLocks/>
            </p:cNvCxnSpPr>
            <p:nvPr/>
          </p:nvCxnSpPr>
          <p:spPr>
            <a:xfrm>
              <a:off x="5159054" y="6074952"/>
              <a:ext cx="7230170" cy="21048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783B32-A811-8449-8999-03CAB8BF6323}"/>
                </a:ext>
              </a:extLst>
            </p:cNvPr>
            <p:cNvSpPr txBox="1"/>
            <p:nvPr/>
          </p:nvSpPr>
          <p:spPr>
            <a:xfrm>
              <a:off x="7729495" y="4716000"/>
              <a:ext cx="371450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3FD3D4-41A6-A74D-B55D-44828FB64416}"/>
                </a:ext>
              </a:extLst>
            </p:cNvPr>
            <p:cNvSpPr txBox="1"/>
            <p:nvPr/>
          </p:nvSpPr>
          <p:spPr>
            <a:xfrm>
              <a:off x="10916674" y="7963866"/>
              <a:ext cx="16276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50"/>
                  </a:solidFill>
                </a:rPr>
                <a:t>Investment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25EEE58-080A-6C46-9724-42D6B62FE426}"/>
                </a:ext>
              </a:extLst>
            </p:cNvPr>
            <p:cNvSpPr/>
            <p:nvPr/>
          </p:nvSpPr>
          <p:spPr>
            <a:xfrm rot="2305718">
              <a:off x="6543977" y="2749633"/>
              <a:ext cx="2175144" cy="4307980"/>
            </a:xfrm>
            <a:custGeom>
              <a:avLst/>
              <a:gdLst>
                <a:gd name="connsiteX0" fmla="*/ 0 w 2761129"/>
                <a:gd name="connsiteY0" fmla="*/ 4715436 h 4715436"/>
                <a:gd name="connsiteX1" fmla="*/ 2026023 w 2761129"/>
                <a:gd name="connsiteY1" fmla="*/ 2779059 h 4715436"/>
                <a:gd name="connsiteX2" fmla="*/ 2761129 w 2761129"/>
                <a:gd name="connsiteY2" fmla="*/ 0 h 471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129" h="4715436">
                  <a:moveTo>
                    <a:pt x="0" y="4715436"/>
                  </a:moveTo>
                  <a:cubicBezTo>
                    <a:pt x="782917" y="4140200"/>
                    <a:pt x="1565835" y="3564965"/>
                    <a:pt x="2026023" y="2779059"/>
                  </a:cubicBezTo>
                  <a:cubicBezTo>
                    <a:pt x="2486211" y="1993153"/>
                    <a:pt x="2623670" y="996576"/>
                    <a:pt x="2761129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88459B-CF17-BC45-B94B-5299EDCE7287}"/>
                </a:ext>
              </a:extLst>
            </p:cNvPr>
            <p:cNvCxnSpPr>
              <a:cxnSpLocks/>
            </p:cNvCxnSpPr>
            <p:nvPr/>
          </p:nvCxnSpPr>
          <p:spPr>
            <a:xfrm>
              <a:off x="5159054" y="7071229"/>
              <a:ext cx="7230170" cy="15399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54B0AD-83DD-704A-9D9C-B89F3CA73058}"/>
                </a:ext>
              </a:extLst>
            </p:cNvPr>
            <p:cNvSpPr txBox="1"/>
            <p:nvPr/>
          </p:nvSpPr>
          <p:spPr>
            <a:xfrm>
              <a:off x="8308923" y="3632192"/>
              <a:ext cx="1131424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Savings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9D5B7B-00DC-584A-B096-3214F96984F5}"/>
                </a:ext>
              </a:extLst>
            </p:cNvPr>
            <p:cNvSpPr txBox="1"/>
            <p:nvPr/>
          </p:nvSpPr>
          <p:spPr>
            <a:xfrm>
              <a:off x="10103113" y="4281216"/>
              <a:ext cx="162734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Savings</a:t>
              </a:r>
            </a:p>
            <a:p>
              <a:pPr algn="ctr"/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after policy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95519F-3CB1-1643-8460-23355286C845}"/>
                </a:ext>
              </a:extLst>
            </p:cNvPr>
            <p:cNvSpPr txBox="1"/>
            <p:nvPr/>
          </p:nvSpPr>
          <p:spPr>
            <a:xfrm>
              <a:off x="3642547" y="5844120"/>
              <a:ext cx="1189227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FF0000"/>
                  </a:solidFill>
                </a:rPr>
                <a:t>i</a:t>
              </a:r>
              <a:r>
                <a:rPr lang="en-US" sz="2400" baseline="-25000" dirty="0" err="1">
                  <a:solidFill>
                    <a:srgbClr val="FF0000"/>
                  </a:solidFill>
                </a:rPr>
                <a:t>t</a:t>
              </a:r>
              <a:r>
                <a:rPr lang="en-US" sz="2400" dirty="0" err="1">
                  <a:solidFill>
                    <a:srgbClr val="FF0000"/>
                  </a:solidFill>
                </a:rPr>
                <a:t>+E</a:t>
              </a:r>
              <a:r>
                <a:rPr lang="en-US" sz="2400" dirty="0">
                  <a:solidFill>
                    <a:srgbClr val="FF0000"/>
                  </a:solidFill>
                </a:rPr>
                <a:t>(i</a:t>
              </a:r>
              <a:r>
                <a:rPr lang="en-US" sz="2400" baseline="-25000" dirty="0">
                  <a:solidFill>
                    <a:srgbClr val="FF0000"/>
                  </a:solidFill>
                </a:rPr>
                <a:t>t+1</a:t>
              </a:r>
              <a:r>
                <a:rPr lang="en-US" sz="2400" dirty="0">
                  <a:solidFill>
                    <a:srgbClr val="FF0000"/>
                  </a:solidFill>
                </a:rPr>
                <a:t>)</a:t>
              </a:r>
              <a:endParaRPr lang="en-US" sz="24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DFD1A9-F1B1-2840-859F-B6378E6C7BB6}"/>
                </a:ext>
              </a:extLst>
            </p:cNvPr>
            <p:cNvSpPr txBox="1"/>
            <p:nvPr/>
          </p:nvSpPr>
          <p:spPr>
            <a:xfrm>
              <a:off x="3709249" y="6878048"/>
              <a:ext cx="1189227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FF0000"/>
                  </a:solidFill>
                </a:rPr>
                <a:t>i</a:t>
              </a:r>
              <a:r>
                <a:rPr lang="en-US" sz="2400" baseline="-25000" dirty="0" err="1">
                  <a:solidFill>
                    <a:srgbClr val="FF0000"/>
                  </a:solidFill>
                </a:rPr>
                <a:t>t</a:t>
              </a:r>
              <a:r>
                <a:rPr lang="en-US" sz="2400" dirty="0" err="1">
                  <a:solidFill>
                    <a:srgbClr val="FF0000"/>
                  </a:solidFill>
                </a:rPr>
                <a:t>+</a:t>
              </a:r>
              <a:r>
                <a:rPr lang="en-US" sz="2400" dirty="0" err="1">
                  <a:solidFill>
                    <a:schemeClr val="accent1">
                      <a:lumMod val="75000"/>
                    </a:schemeClr>
                  </a:solidFill>
                </a:rPr>
                <a:t>E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(i</a:t>
              </a:r>
              <a:r>
                <a:rPr lang="en-US" sz="2400" baseline="-25000" dirty="0">
                  <a:solidFill>
                    <a:schemeClr val="accent1">
                      <a:lumMod val="75000"/>
                    </a:schemeClr>
                  </a:solidFill>
                </a:rPr>
                <a:t>t+1</a:t>
              </a: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)</a:t>
              </a:r>
              <a:endParaRPr lang="en-US" sz="2400" baseline="30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411498C-E2FE-CA46-97B0-877495484174}"/>
                </a:ext>
              </a:extLst>
            </p:cNvPr>
            <p:cNvSpPr/>
            <p:nvPr/>
          </p:nvSpPr>
          <p:spPr>
            <a:xfrm>
              <a:off x="7722107" y="5273810"/>
              <a:ext cx="238713" cy="220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99D7CED-3419-0F47-BB1F-7B6FC3278721}"/>
                </a:ext>
              </a:extLst>
            </p:cNvPr>
            <p:cNvSpPr/>
            <p:nvPr/>
          </p:nvSpPr>
          <p:spPr>
            <a:xfrm>
              <a:off x="9272547" y="6737834"/>
              <a:ext cx="238713" cy="220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054DD3-9395-0B44-AB9F-C6A8B6DF48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52480" y="5514762"/>
              <a:ext cx="1" cy="3433796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C1464B-964C-AE43-9576-6CE8817CBC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74300" y="6950919"/>
              <a:ext cx="2" cy="1970683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FD1A62D-B401-454B-949D-2E603190747A}"/>
                </a:ext>
              </a:extLst>
            </p:cNvPr>
            <p:cNvSpPr txBox="1"/>
            <p:nvPr/>
          </p:nvSpPr>
          <p:spPr>
            <a:xfrm>
              <a:off x="7434308" y="8931515"/>
              <a:ext cx="9618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FF0000"/>
                  </a:solidFill>
                </a:rPr>
                <a:t>Q</a:t>
              </a:r>
              <a:r>
                <a:rPr lang="en-US" sz="2400" baseline="-25000" dirty="0" err="1">
                  <a:solidFill>
                    <a:srgbClr val="FF0000"/>
                  </a:solidFill>
                </a:rPr>
                <a:t>before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8074AE4-295B-574E-9DB2-5901F1451C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6028" y="5383944"/>
              <a:ext cx="3848090" cy="20582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0CCE68B-C0BD-D44B-9550-E491BE1EA40C}"/>
                </a:ext>
              </a:extLst>
            </p:cNvPr>
            <p:cNvSpPr txBox="1"/>
            <p:nvPr/>
          </p:nvSpPr>
          <p:spPr>
            <a:xfrm>
              <a:off x="8968630" y="8931515"/>
              <a:ext cx="8113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accent1"/>
                  </a:solidFill>
                </a:rPr>
                <a:t>Q</a:t>
              </a:r>
              <a:r>
                <a:rPr lang="en-US" sz="2400" baseline="-25000" dirty="0" err="1">
                  <a:solidFill>
                    <a:schemeClr val="accent1"/>
                  </a:solidFill>
                </a:rPr>
                <a:t>after</a:t>
              </a:r>
              <a:endParaRPr lang="en-US" sz="2400" baseline="-25000" dirty="0">
                <a:solidFill>
                  <a:schemeClr val="accent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BF7336C-76BF-CE48-910E-982C72B730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03003" y="6863321"/>
              <a:ext cx="5262980" cy="14729"/>
            </a:xfrm>
            <a:prstGeom prst="line">
              <a:avLst/>
            </a:prstGeom>
            <a:ln w="19050">
              <a:solidFill>
                <a:schemeClr val="tx2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8EE3904-1503-B846-AA96-674C865ED46C}"/>
                </a:ext>
              </a:extLst>
            </p:cNvPr>
            <p:cNvCxnSpPr>
              <a:cxnSpLocks/>
            </p:cNvCxnSpPr>
            <p:nvPr/>
          </p:nvCxnSpPr>
          <p:spPr>
            <a:xfrm>
              <a:off x="11438965" y="6075596"/>
              <a:ext cx="0" cy="1011032"/>
            </a:xfrm>
            <a:prstGeom prst="line">
              <a:avLst/>
            </a:prstGeom>
            <a:ln w="19050">
              <a:solidFill>
                <a:schemeClr val="tx2"/>
              </a:solidFill>
              <a:prstDash val="solid"/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32BDAA-F720-214F-A923-A4414E46F66C}"/>
                </a:ext>
              </a:extLst>
            </p:cNvPr>
            <p:cNvSpPr txBox="1"/>
            <p:nvPr/>
          </p:nvSpPr>
          <p:spPr>
            <a:xfrm>
              <a:off x="11690619" y="6193990"/>
              <a:ext cx="1061273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/>
                <a:t>Forward </a:t>
              </a:r>
            </a:p>
            <a:p>
              <a:pPr algn="ctr"/>
              <a:r>
                <a:rPr lang="en-US" i="1" dirty="0"/>
                <a:t>guidance</a:t>
              </a:r>
              <a:endParaRPr lang="en-US" i="1" baseline="-25000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7792D30-7C5C-1544-8F9E-3FE6A7581CC1}"/>
                </a:ext>
              </a:extLst>
            </p:cNvPr>
            <p:cNvCxnSpPr>
              <a:cxnSpLocks/>
            </p:cNvCxnSpPr>
            <p:nvPr/>
          </p:nvCxnSpPr>
          <p:spPr>
            <a:xfrm>
              <a:off x="3999429" y="5404526"/>
              <a:ext cx="5076" cy="1473522"/>
            </a:xfrm>
            <a:prstGeom prst="line">
              <a:avLst/>
            </a:prstGeom>
            <a:ln w="19050">
              <a:solidFill>
                <a:schemeClr val="tx2"/>
              </a:solidFill>
              <a:prstDash val="solid"/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ABCC47-1098-A841-92E0-7C08E95FD9F3}"/>
                </a:ext>
              </a:extLst>
            </p:cNvPr>
            <p:cNvSpPr txBox="1"/>
            <p:nvPr/>
          </p:nvSpPr>
          <p:spPr>
            <a:xfrm>
              <a:off x="1922355" y="5336288"/>
              <a:ext cx="1390617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/>
                <a:t>Forward </a:t>
              </a:r>
            </a:p>
            <a:p>
              <a:pPr algn="ctr"/>
              <a:r>
                <a:rPr lang="en-US" i="1" dirty="0"/>
                <a:t>guidance</a:t>
              </a:r>
            </a:p>
            <a:p>
              <a:pPr algn="ctr"/>
              <a:r>
                <a:rPr lang="en-US" i="1" dirty="0"/>
                <a:t>+</a:t>
              </a:r>
            </a:p>
            <a:p>
              <a:pPr algn="ctr"/>
              <a:r>
                <a:rPr lang="en-US" i="1" dirty="0"/>
                <a:t>Quantitative</a:t>
              </a:r>
            </a:p>
            <a:p>
              <a:pPr algn="ctr"/>
              <a:r>
                <a:rPr lang="en-US" i="1" dirty="0"/>
                <a:t>easing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9761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0B05-601F-854D-81C0-5A7DA507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 of unconventional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4A2D2-63F4-2447-B948-7F99DEF2A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/>
              <a:t>Balance sheet of a central bank looks different</a:t>
            </a:r>
          </a:p>
          <a:p>
            <a:r>
              <a:rPr lang="en-US" dirty="0"/>
              <a:t>Reserve satiation requires it to grow, since reserves are liabilities of central bank </a:t>
            </a:r>
          </a:p>
          <a:p>
            <a:r>
              <a:rPr lang="en-US" dirty="0"/>
              <a:t>Quantitative easing requires it to develop a maturity mismatch between the overnight reserves in the liabilities side and the long-term bonds in the asset side.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One side effect: </a:t>
            </a:r>
          </a:p>
          <a:p>
            <a:r>
              <a:rPr lang="en-US" dirty="0"/>
              <a:t>Changes in </a:t>
            </a:r>
            <a:r>
              <a:rPr lang="en-US" i="1" dirty="0" err="1"/>
              <a:t>i</a:t>
            </a:r>
            <a:r>
              <a:rPr lang="en-US" baseline="30000" dirty="0"/>
              <a:t>(2)</a:t>
            </a:r>
            <a:r>
              <a:rPr lang="en-US" dirty="0"/>
              <a:t>−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now affect the net income flow earned or lost by central bank. </a:t>
            </a:r>
          </a:p>
          <a:p>
            <a:r>
              <a:rPr lang="en-US" dirty="0"/>
              <a:t>Central bank generates or loses significant resources</a:t>
            </a:r>
          </a:p>
          <a:p>
            <a:r>
              <a:rPr lang="en-US" dirty="0"/>
              <a:t>Fiscal support becomes more relevant, putting strains on the independence of the central bank.</a:t>
            </a:r>
          </a:p>
        </p:txBody>
      </p:sp>
    </p:spTree>
    <p:extLst>
      <p:ext uri="{BB962C8B-B14F-4D97-AF65-F5344CB8AC3E}">
        <p14:creationId xmlns:p14="http://schemas.microsoft.com/office/powerpoint/2010/main" val="1282732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161118-C465-44C1-98C3-78D0D3B6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FF"/>
                </a:solidFill>
              </a:rPr>
              <a:t>The euro area yield curve during the crisis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3374FF30-EDE2-6642-9E4D-183235C80A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483236"/>
              </p:ext>
            </p:extLst>
          </p:nvPr>
        </p:nvGraphicFramePr>
        <p:xfrm>
          <a:off x="1036168" y="2978923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287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883C-50DE-D248-B6DE-796AA729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euro area yield curve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8008E-8A9C-EF46-AEFD-695CE9E74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09" y="1347778"/>
            <a:ext cx="8268182" cy="538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57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883C-50DE-D248-B6DE-796AA729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euro area yield curve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1F995-5556-A142-8D49-6F5E4D082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86" y="1328015"/>
            <a:ext cx="8288628" cy="54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7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959A9-C6CB-4B3F-9131-481439DD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97" y="3424348"/>
            <a:ext cx="9426806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dirty="0">
                <a:solidFill>
                  <a:srgbClr val="1B1B1B"/>
                </a:solidFill>
              </a:rPr>
              <a:t>Unconventional monetary policy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91526-1482-4233-9DA1-918932AA7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597" y="5121033"/>
            <a:ext cx="9426806" cy="56419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200" dirty="0">
                <a:solidFill>
                  <a:srgbClr val="1B1B1B"/>
                </a:solidFill>
              </a:rPr>
              <a:t>Section 8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BC3EAFD-A275-4F9B-8F62-72B6678F3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6E64A6D-2B9F-4AAD-AB42-A61BAF01A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ED07F-6076-40AA-8843-601273DF96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4" b="11086"/>
          <a:stretch/>
        </p:blipFill>
        <p:spPr>
          <a:xfrm>
            <a:off x="5181600" y="1330490"/>
            <a:ext cx="1828800" cy="1828800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51881DD-AD85-41BE-8A49-C2FB45800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605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883C-50DE-D248-B6DE-796AA729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euro area yield curve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D1510-7952-F247-A42C-367E25F0D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519" y="1277699"/>
            <a:ext cx="8146961" cy="530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0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883C-50DE-D248-B6DE-796AA729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Altogether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AD768B-58B9-9F4B-A56E-28501EEB2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2870"/>
            <a:ext cx="10515600" cy="5499936"/>
          </a:xfrm>
        </p:spPr>
      </p:pic>
    </p:spTree>
    <p:extLst>
      <p:ext uri="{BB962C8B-B14F-4D97-AF65-F5344CB8AC3E}">
        <p14:creationId xmlns:p14="http://schemas.microsoft.com/office/powerpoint/2010/main" val="276880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DB8CA-7DDA-4F45-8991-2141C9EB4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More euro-area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BA7DB-5E2A-0846-8C1D-8D26ABFAF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74" y="2604778"/>
            <a:ext cx="9833548" cy="3676751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Eurosystem’s</a:t>
            </a:r>
            <a:r>
              <a:rPr lang="en-US" sz="2000" dirty="0">
                <a:solidFill>
                  <a:srgbClr val="000000"/>
                </a:solidFill>
              </a:rPr>
              <a:t> balance sheet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23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Eurosystem</a:t>
            </a:r>
            <a:r>
              <a:rPr lang="en-US" dirty="0"/>
              <a:t> balance sheet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16AAB-EBEB-7143-B331-C520B323DD59}"/>
              </a:ext>
            </a:extLst>
          </p:cNvPr>
          <p:cNvSpPr txBox="1"/>
          <p:nvPr/>
        </p:nvSpPr>
        <p:spPr>
          <a:xfrm>
            <a:off x="7668297" y="6492875"/>
            <a:ext cx="4430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Reis (2015) “Funding Quantitative Easing to Target Inflation”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DC21D-D90E-9344-A368-5D47AB373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540" y="1397676"/>
            <a:ext cx="7208682" cy="45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82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in reserves at the ECB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16AAB-EBEB-7143-B331-C520B323DD59}"/>
              </a:ext>
            </a:extLst>
          </p:cNvPr>
          <p:cNvSpPr txBox="1"/>
          <p:nvPr/>
        </p:nvSpPr>
        <p:spPr>
          <a:xfrm>
            <a:off x="10524513" y="6492875"/>
            <a:ext cx="1494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i="1" dirty="0" err="1"/>
              <a:t>www.ecb.int</a:t>
            </a:r>
            <a:r>
              <a:rPr lang="en-US" sz="1200" i="1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FAF9E-1CAE-8349-A7E0-5B886F3E6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5097980" cy="44330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953B6D-4F96-864B-B5FA-0F2D08CBE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676" y="1690688"/>
            <a:ext cx="5384798" cy="43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22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Satiation of reserves in </a:t>
            </a:r>
            <a:r>
              <a:rPr lang="en-US" dirty="0" err="1"/>
              <a:t>Euroarea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16AAB-EBEB-7143-B331-C520B323DD59}"/>
              </a:ext>
            </a:extLst>
          </p:cNvPr>
          <p:cNvSpPr txBox="1"/>
          <p:nvPr/>
        </p:nvSpPr>
        <p:spPr>
          <a:xfrm>
            <a:off x="10524513" y="6492875"/>
            <a:ext cx="1494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i="1" dirty="0" err="1"/>
              <a:t>www.ecb.int</a:t>
            </a:r>
            <a:r>
              <a:rPr lang="en-US" sz="1200" i="1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6A4A6A-5562-494E-823A-49E18ACBC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443" y="1374482"/>
            <a:ext cx="7736440" cy="504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48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B959A9-C6CB-4B3F-9131-481439DD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3" y="581159"/>
            <a:ext cx="4805996" cy="7812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94A9389F-3AF8-AF4A-9F47-FACBB760C43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04788" y="1362405"/>
                <a:ext cx="4805691" cy="5214730"/>
              </a:xfrm>
            </p:spPr>
            <p:txBody>
              <a:bodyPr vert="horz" lIns="91440" tIns="45720" rIns="91440" bIns="45720" rtlCol="0" anchor="b">
                <a:normAutofit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kern="1200" dirty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rPr>
                  <a:t>Centra</a:t>
                </a:r>
                <a:r>
                  <a:rPr lang="en-US" sz="2000" dirty="0">
                    <a:solidFill>
                      <a:srgbClr val="000000"/>
                    </a:solidFill>
                  </a:rPr>
                  <a:t>l banks can set the interest rate on reserves to reach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reserve satiation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</a:rPr>
                  <a:t>The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Friedman rule</a:t>
                </a:r>
                <a:r>
                  <a:rPr lang="en-US" sz="2000" dirty="0">
                    <a:solidFill>
                      <a:srgbClr val="000000"/>
                    </a:solidFill>
                  </a:rPr>
                  <a:t> is setting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to eliminate the opportunity cost of reserves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</a:rPr>
                  <a:t>To stimulate the real economy, central banks may use unconventional tools such as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forward guidance</a:t>
                </a:r>
                <a:r>
                  <a:rPr lang="en-US" sz="2000" dirty="0">
                    <a:solidFill>
                      <a:srgbClr val="000000"/>
                    </a:solidFill>
                  </a:rPr>
                  <a:t> and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quantitative easing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</a:rPr>
                  <a:t>This raises the demand for longer-maturity bonds, pushes up their prices and lowers their term premium and thus flattening the yield curve</a:t>
                </a:r>
                <a:endParaRPr lang="en-US" sz="2000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00"/>
                    </a:solidFill>
                  </a:rPr>
                  <a:t>The euro area yield curve during the US and euro crises shows the ECB’s transformation from conventional to unconventional strategies</a:t>
                </a:r>
                <a:endParaRPr lang="en-US" sz="2000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94A9389F-3AF8-AF4A-9F47-FACBB760C4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04788" y="1362405"/>
                <a:ext cx="4805691" cy="5214730"/>
              </a:xfrm>
              <a:blipFill>
                <a:blip r:embed="rId3"/>
                <a:stretch>
                  <a:fillRect l="-789" r="-2105"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3509BE-3CAA-3346-9532-7664AD2DEA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6" b="12704"/>
          <a:stretch/>
        </p:blipFill>
        <p:spPr>
          <a:xfrm>
            <a:off x="7709770" y="1815320"/>
            <a:ext cx="4141760" cy="414176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6025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5AA4D-419C-F242-A614-A98131F90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From previous lectures, a central bank can help attenuate a crisis by:</a:t>
            </a:r>
            <a:endParaRPr lang="en-US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C71445B2-87FE-294C-A8BA-529BAFFA78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216536"/>
              </p:ext>
            </p:extLst>
          </p:nvPr>
        </p:nvGraphicFramePr>
        <p:xfrm>
          <a:off x="1000874" y="2066785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069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D3FA9-D97A-A540-B7A6-B0C623D0A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central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17C76-C3F8-DA48-9869-87F7490C3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Dual mandate: stabilize inflation and business cycle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If recession: lower interest rates, to spur aggregate demand, stabilizing output and inflation.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In recession driven by financial crises, answer appears to be the same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But policy tools are very different…</a:t>
            </a:r>
          </a:p>
        </p:txBody>
      </p:sp>
    </p:spTree>
    <p:extLst>
      <p:ext uri="{BB962C8B-B14F-4D97-AF65-F5344CB8AC3E}">
        <p14:creationId xmlns:p14="http://schemas.microsoft.com/office/powerpoint/2010/main" val="307112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DB8CA-7DDA-4F45-8991-2141C9EB4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New central banking: reserve satiation and quantitative easing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BA7DB-5E2A-0846-8C1D-8D26ABFAF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74" y="2978923"/>
            <a:ext cx="9833548" cy="330260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Reserve satiation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Targeting long-term interest rates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9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US" sz="4400" dirty="0"/>
              <a:t>The market for reserves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17DBA75-F94E-164E-9E2E-84662FD5D46B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1313622"/>
                <a:ext cx="5256212" cy="5124248"/>
              </a:xfrm>
            </p:spPr>
            <p:txBody>
              <a:bodyPr>
                <a:noAutofit/>
              </a:bodyPr>
              <a:lstStyle/>
              <a:p>
                <a:r>
                  <a:rPr lang="en-US" sz="2400" u="sng" dirty="0">
                    <a:solidFill>
                      <a:srgbClr val="000000"/>
                    </a:solidFill>
                  </a:rPr>
                  <a:t>What are reserves?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deposits by banks at the central bank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the unit of account and used by banks to settle transactions.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pay interest 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  <a:p>
                <a:endParaRPr lang="en-US" sz="2400" dirty="0">
                  <a:solidFill>
                    <a:srgbClr val="000000"/>
                  </a:solidFill>
                </a:endParaRPr>
              </a:p>
              <a:p>
                <a:r>
                  <a:rPr lang="en-US" sz="2400" u="sng" dirty="0">
                    <a:solidFill>
                      <a:srgbClr val="000000"/>
                    </a:solidFill>
                  </a:rPr>
                  <a:t>Demand for reserves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interbank credit is an imperfect substitute for reserves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interbank rate minus rate on reserves is the </a:t>
                </a:r>
                <a:r>
                  <a:rPr lang="en-US" sz="2400" dirty="0">
                    <a:solidFill>
                      <a:schemeClr val="accent3"/>
                    </a:solidFill>
                  </a:rPr>
                  <a:t>opportunity cost </a:t>
                </a:r>
                <a:r>
                  <a:rPr lang="en-US" sz="2400" dirty="0">
                    <a:solidFill>
                      <a:srgbClr val="000000"/>
                    </a:solidFill>
                  </a:rPr>
                  <a:t>of reserves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demand for reserves rises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17DBA75-F94E-164E-9E2E-84662FD5D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1313622"/>
                <a:ext cx="5256212" cy="5124248"/>
              </a:xfrm>
              <a:blipFill>
                <a:blip r:embed="rId2"/>
                <a:stretch>
                  <a:fillRect l="-1687" t="-1235" r="-2410"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889B44C8-E70D-0947-ADF3-A0686A0729D3}"/>
              </a:ext>
            </a:extLst>
          </p:cNvPr>
          <p:cNvGrpSpPr/>
          <p:nvPr/>
        </p:nvGrpSpPr>
        <p:grpSpPr>
          <a:xfrm>
            <a:off x="6774287" y="1609289"/>
            <a:ext cx="4749734" cy="4532913"/>
            <a:chOff x="4045661" y="1014486"/>
            <a:chExt cx="7813211" cy="6947427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D8DF186-B20F-2745-954A-4CE30CCF43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4343" y="7111090"/>
              <a:ext cx="7254529" cy="198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3A46047-5E91-0143-875A-3C2476B178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05298" y="1014486"/>
              <a:ext cx="1" cy="60966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F1F5944-CB4D-5445-82F1-51E080327D9A}"/>
                    </a:ext>
                  </a:extLst>
                </p:cNvPr>
                <p:cNvSpPr txBox="1"/>
                <p:nvPr/>
              </p:nvSpPr>
              <p:spPr>
                <a:xfrm>
                  <a:off x="4045661" y="1014486"/>
                  <a:ext cx="33868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2400" baseline="300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F1F5944-CB4D-5445-82F1-51E080327D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5661" y="1014486"/>
                  <a:ext cx="338682" cy="453137"/>
                </a:xfrm>
                <a:prstGeom prst="rect">
                  <a:avLst/>
                </a:prstGeom>
                <a:blipFill>
                  <a:blip r:embed="rId3"/>
                  <a:stretch>
                    <a:fillRect l="-27778" r="-5556" b="-458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0EBA890-2954-7E41-9B5F-BE67CD894EB4}"/>
                </a:ext>
              </a:extLst>
            </p:cNvPr>
            <p:cNvSpPr txBox="1"/>
            <p:nvPr/>
          </p:nvSpPr>
          <p:spPr>
            <a:xfrm>
              <a:off x="10277030" y="7130916"/>
              <a:ext cx="15411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Quantity</a:t>
              </a:r>
            </a:p>
            <a:p>
              <a:pPr algn="ctr"/>
              <a:r>
                <a:rPr lang="en-US" sz="2400" dirty="0">
                  <a:latin typeface="+mj-lt"/>
                </a:rPr>
                <a:t>of reserves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5B5F6F5-047D-3740-8ACC-C66122F8BF52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 flipV="1">
              <a:off x="4604343" y="5907969"/>
              <a:ext cx="4278246" cy="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24B734C-65F5-C548-ABE8-BD95D5CB53B3}"/>
                </a:ext>
              </a:extLst>
            </p:cNvPr>
            <p:cNvSpPr/>
            <p:nvPr/>
          </p:nvSpPr>
          <p:spPr>
            <a:xfrm rot="6364269">
              <a:off x="5371746" y="1242902"/>
              <a:ext cx="3035488" cy="5022811"/>
            </a:xfrm>
            <a:custGeom>
              <a:avLst/>
              <a:gdLst>
                <a:gd name="connsiteX0" fmla="*/ 0 w 2761129"/>
                <a:gd name="connsiteY0" fmla="*/ 4715436 h 4715436"/>
                <a:gd name="connsiteX1" fmla="*/ 2026023 w 2761129"/>
                <a:gd name="connsiteY1" fmla="*/ 2779059 h 4715436"/>
                <a:gd name="connsiteX2" fmla="*/ 2761129 w 2761129"/>
                <a:gd name="connsiteY2" fmla="*/ 0 h 471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129" h="4715436">
                  <a:moveTo>
                    <a:pt x="0" y="4715436"/>
                  </a:moveTo>
                  <a:cubicBezTo>
                    <a:pt x="782917" y="4140200"/>
                    <a:pt x="1565835" y="3564965"/>
                    <a:pt x="2026023" y="2779059"/>
                  </a:cubicBezTo>
                  <a:cubicBezTo>
                    <a:pt x="2486211" y="1993153"/>
                    <a:pt x="2623670" y="996576"/>
                    <a:pt x="2761129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5C8DE23-EE6C-0E4A-B862-CE193BA16504}"/>
                </a:ext>
              </a:extLst>
            </p:cNvPr>
            <p:cNvSpPr txBox="1"/>
            <p:nvPr/>
          </p:nvSpPr>
          <p:spPr>
            <a:xfrm>
              <a:off x="9704715" y="4104684"/>
              <a:ext cx="16394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+mj-lt"/>
                </a:rPr>
                <a:t>Demand </a:t>
              </a:r>
            </a:p>
            <a:p>
              <a:pPr algn="ctr"/>
              <a:r>
                <a:rPr lang="en-US" sz="2400" dirty="0">
                  <a:solidFill>
                    <a:srgbClr val="FF0000"/>
                  </a:solidFill>
                  <a:latin typeface="+mj-lt"/>
                </a:rPr>
                <a:t>for reserves</a:t>
              </a:r>
            </a:p>
            <a:p>
              <a:pPr algn="ctr"/>
              <a:r>
                <a:rPr lang="en-US" sz="2400" dirty="0">
                  <a:solidFill>
                    <a:srgbClr val="FF0000"/>
                  </a:solidFill>
                  <a:latin typeface="+mj-lt"/>
                </a:rPr>
                <a:t> by banks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B67C583-E3C6-D840-A8E3-FE95E65B169C}"/>
                    </a:ext>
                  </a:extLst>
                </p:cNvPr>
                <p:cNvSpPr txBox="1"/>
                <p:nvPr/>
              </p:nvSpPr>
              <p:spPr>
                <a:xfrm>
                  <a:off x="4067396" y="5684283"/>
                  <a:ext cx="450187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baseline="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400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B67C583-E3C6-D840-A8E3-FE95E65B16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396" y="5684283"/>
                  <a:ext cx="450187" cy="453137"/>
                </a:xfrm>
                <a:prstGeom prst="rect">
                  <a:avLst/>
                </a:prstGeom>
                <a:blipFill>
                  <a:blip r:embed="rId4"/>
                  <a:stretch>
                    <a:fillRect l="-30435" b="-458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3589F34-D06F-694F-A791-CBC8D6A05E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82588" y="5907969"/>
              <a:ext cx="2823185" cy="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127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US" sz="4400" dirty="0"/>
              <a:t>Controlling interest rates: conventional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DBA75-F94E-164E-9E2E-84662FD5D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13622"/>
            <a:ext cx="5256212" cy="5124248"/>
          </a:xfrm>
        </p:spPr>
        <p:txBody>
          <a:bodyPr>
            <a:noAutofit/>
          </a:bodyPr>
          <a:lstStyle/>
          <a:p>
            <a:r>
              <a:rPr lang="en-US" sz="2400" u="sng" dirty="0">
                <a:solidFill>
                  <a:srgbClr val="000000"/>
                </a:solidFill>
              </a:rPr>
              <a:t>Supply of reserves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controlled by central bank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vertical line, can shift to the right</a:t>
            </a:r>
          </a:p>
          <a:p>
            <a:endParaRPr lang="en-US" sz="2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18B098-B79B-974C-9FCE-5037FE46DA5C}"/>
              </a:ext>
            </a:extLst>
          </p:cNvPr>
          <p:cNvGrpSpPr/>
          <p:nvPr/>
        </p:nvGrpSpPr>
        <p:grpSpPr>
          <a:xfrm>
            <a:off x="6286083" y="1281459"/>
            <a:ext cx="5384263" cy="5391011"/>
            <a:chOff x="3345666" y="1014486"/>
            <a:chExt cx="8513206" cy="694742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AF792-7D41-DD4A-A58D-42B2EF944A7B}"/>
                </a:ext>
              </a:extLst>
            </p:cNvPr>
            <p:cNvCxnSpPr>
              <a:cxnSpLocks/>
            </p:cNvCxnSpPr>
            <p:nvPr/>
          </p:nvCxnSpPr>
          <p:spPr>
            <a:xfrm>
              <a:off x="4642065" y="2963832"/>
              <a:ext cx="804961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028D4BC-1DB4-D646-9C9E-9A98C45E5F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4343" y="7111090"/>
              <a:ext cx="7254529" cy="198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A647918-2C35-2941-88A0-EC0C55F7AA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05298" y="1014486"/>
              <a:ext cx="1" cy="60966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56FC9D5-2ADE-B548-875D-333CDBC6A09C}"/>
                    </a:ext>
                  </a:extLst>
                </p:cNvPr>
                <p:cNvSpPr txBox="1"/>
                <p:nvPr/>
              </p:nvSpPr>
              <p:spPr>
                <a:xfrm>
                  <a:off x="4045661" y="1014486"/>
                  <a:ext cx="33868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2400" baseline="30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56FC9D5-2ADE-B548-875D-333CDBC6A0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5661" y="1014486"/>
                  <a:ext cx="338682" cy="453137"/>
                </a:xfrm>
                <a:prstGeom prst="rect">
                  <a:avLst/>
                </a:prstGeom>
                <a:blipFill>
                  <a:blip r:embed="rId2"/>
                  <a:stretch>
                    <a:fillRect l="-27778" r="-5556" b="-206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5FE834-4B9B-AF4E-9655-D4C3FEA01469}"/>
                </a:ext>
              </a:extLst>
            </p:cNvPr>
            <p:cNvSpPr txBox="1"/>
            <p:nvPr/>
          </p:nvSpPr>
          <p:spPr>
            <a:xfrm>
              <a:off x="10277030" y="7130916"/>
              <a:ext cx="15411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Quantity</a:t>
              </a:r>
            </a:p>
            <a:p>
              <a:pPr algn="ctr"/>
              <a:r>
                <a:rPr lang="en-US" sz="2400" dirty="0">
                  <a:latin typeface="+mj-lt"/>
                </a:rPr>
                <a:t>of reserves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F3773-F7C5-7849-8DFF-D785BF0787A4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 flipV="1">
              <a:off x="4604343" y="5907969"/>
              <a:ext cx="4278245" cy="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FF4866-DDD0-1C4E-A911-DAF914800909}"/>
                </a:ext>
              </a:extLst>
            </p:cNvPr>
            <p:cNvSpPr txBox="1"/>
            <p:nvPr/>
          </p:nvSpPr>
          <p:spPr>
            <a:xfrm>
              <a:off x="5479740" y="2550757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40208C-9EAB-1B4F-B41D-7E0C45332B3C}"/>
                </a:ext>
              </a:extLst>
            </p:cNvPr>
            <p:cNvSpPr txBox="1"/>
            <p:nvPr/>
          </p:nvSpPr>
          <p:spPr>
            <a:xfrm>
              <a:off x="5428844" y="1451594"/>
              <a:ext cx="1787163" cy="674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Conventional</a:t>
              </a:r>
            </a:p>
            <a:p>
              <a:pPr algn="ctr"/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supply</a:t>
              </a: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14229F0-4F0B-3F4E-8105-B70EA58EF846}"/>
                </a:ext>
              </a:extLst>
            </p:cNvPr>
            <p:cNvSpPr/>
            <p:nvPr/>
          </p:nvSpPr>
          <p:spPr>
            <a:xfrm rot="6364269">
              <a:off x="5371747" y="1242902"/>
              <a:ext cx="3035487" cy="5022810"/>
            </a:xfrm>
            <a:custGeom>
              <a:avLst/>
              <a:gdLst>
                <a:gd name="connsiteX0" fmla="*/ 0 w 2761129"/>
                <a:gd name="connsiteY0" fmla="*/ 4715436 h 4715436"/>
                <a:gd name="connsiteX1" fmla="*/ 2026023 w 2761129"/>
                <a:gd name="connsiteY1" fmla="*/ 2779059 h 4715436"/>
                <a:gd name="connsiteX2" fmla="*/ 2761129 w 2761129"/>
                <a:gd name="connsiteY2" fmla="*/ 0 h 471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129" h="4715436">
                  <a:moveTo>
                    <a:pt x="0" y="4715436"/>
                  </a:moveTo>
                  <a:cubicBezTo>
                    <a:pt x="782917" y="4140200"/>
                    <a:pt x="1565835" y="3564965"/>
                    <a:pt x="2026023" y="2779059"/>
                  </a:cubicBezTo>
                  <a:cubicBezTo>
                    <a:pt x="2486211" y="1993153"/>
                    <a:pt x="2623670" y="996576"/>
                    <a:pt x="2761129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55531D0-EB37-6E45-8EDC-BC064612161A}"/>
                </a:ext>
              </a:extLst>
            </p:cNvPr>
            <p:cNvSpPr txBox="1"/>
            <p:nvPr/>
          </p:nvSpPr>
          <p:spPr>
            <a:xfrm>
              <a:off x="10057609" y="4729343"/>
              <a:ext cx="1631845" cy="951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Demand </a:t>
              </a:r>
            </a:p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for reserves</a:t>
              </a:r>
            </a:p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 by banks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BCD891F-F88E-8345-8B20-8A1A612EBAAF}"/>
                    </a:ext>
                  </a:extLst>
                </p:cNvPr>
                <p:cNvSpPr txBox="1"/>
                <p:nvPr/>
              </p:nvSpPr>
              <p:spPr>
                <a:xfrm>
                  <a:off x="4067396" y="5684283"/>
                  <a:ext cx="450187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baseline="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400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BCD891F-F88E-8345-8B20-8A1A612EBA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396" y="5684283"/>
                  <a:ext cx="450187" cy="453137"/>
                </a:xfrm>
                <a:prstGeom prst="rect">
                  <a:avLst/>
                </a:prstGeom>
                <a:blipFill>
                  <a:blip r:embed="rId3"/>
                  <a:stretch>
                    <a:fillRect l="-30435" b="-206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A2780A3-B8A5-F046-A852-79FDD5C634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82588" y="5907969"/>
              <a:ext cx="2823185" cy="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1803BB-E25B-7D41-9593-5CA5B827FF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7026" y="1599261"/>
              <a:ext cx="0" cy="5531655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3656F3D-65E0-1841-A13D-FD7DC035B0B9}"/>
                </a:ext>
              </a:extLst>
            </p:cNvPr>
            <p:cNvSpPr/>
            <p:nvPr/>
          </p:nvSpPr>
          <p:spPr>
            <a:xfrm>
              <a:off x="5294221" y="2853698"/>
              <a:ext cx="238713" cy="220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FEF0356-0B3A-8349-9B14-1EDD7A618F33}"/>
                    </a:ext>
                  </a:extLst>
                </p:cNvPr>
                <p:cNvSpPr txBox="1"/>
                <p:nvPr/>
              </p:nvSpPr>
              <p:spPr>
                <a:xfrm>
                  <a:off x="3345666" y="2718189"/>
                  <a:ext cx="1113125" cy="4912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𝑏𝑒𝑓𝑜𝑟𝑒</m:t>
                            </m:r>
                          </m:sub>
                        </m:sSub>
                      </m:oMath>
                    </m:oMathPara>
                  </a14:m>
                  <a:endParaRPr lang="en-US" sz="2400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FEF0356-0B3A-8349-9B14-1EDD7A618F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666" y="2718189"/>
                  <a:ext cx="1113125" cy="491288"/>
                </a:xfrm>
                <a:prstGeom prst="rect">
                  <a:avLst/>
                </a:prstGeom>
                <a:blipFill>
                  <a:blip r:embed="rId4"/>
                  <a:stretch>
                    <a:fillRect l="-28571" r="-21429" b="-419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9508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US" sz="4400" dirty="0"/>
              <a:t>Controlling interest rates: conventional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17DBA75-F94E-164E-9E2E-84662FD5D46B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1313622"/>
                <a:ext cx="5256212" cy="5124248"/>
              </a:xfrm>
            </p:spPr>
            <p:txBody>
              <a:bodyPr>
                <a:noAutofit/>
              </a:bodyPr>
              <a:lstStyle/>
              <a:p>
                <a:r>
                  <a:rPr lang="en-US" sz="2400" u="sng" dirty="0">
                    <a:solidFill>
                      <a:srgbClr val="000000"/>
                    </a:solidFill>
                  </a:rPr>
                  <a:t>Supply of reserves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controlled by central bank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vertical line, can shift to the right</a:t>
                </a:r>
              </a:p>
              <a:p>
                <a:endParaRPr lang="en-US" sz="2400" dirty="0">
                  <a:solidFill>
                    <a:srgbClr val="000000"/>
                  </a:solidFill>
                </a:endParaRPr>
              </a:p>
              <a:p>
                <a:r>
                  <a:rPr lang="en-US" sz="2400" u="sng" dirty="0">
                    <a:solidFill>
                      <a:srgbClr val="000000"/>
                    </a:solidFill>
                  </a:rPr>
                  <a:t>Central bank targets an interbank rate </a:t>
                </a:r>
                <a14:m>
                  <m:oMath xmlns:m="http://schemas.openxmlformats.org/officeDocument/2006/math">
                    <m:r>
                      <a:rPr lang="en-GB" sz="2400" i="1" u="sng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u="sng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Say central bank wants to lower it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Increase supply of reserves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Interbank rate falls because banks have less demand for interbank loans now that they have more reserves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Fall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</m:oMath>
                </a14:m>
                <a:r>
                  <a:rPr lang="en-US" sz="2400" dirty="0"/>
                  <a:t> by lowering </a:t>
                </a:r>
                <a14:m>
                  <m:oMath xmlns:m="http://schemas.openxmlformats.org/officeDocument/2006/math">
                    <m:r>
                      <a:rPr lang="en-GB" sz="2400" i="1" u="sng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17DBA75-F94E-164E-9E2E-84662FD5D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1313622"/>
                <a:ext cx="5256212" cy="5124248"/>
              </a:xfrm>
              <a:blipFill>
                <a:blip r:embed="rId2"/>
                <a:stretch>
                  <a:fillRect l="-1687" t="-1235" r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718B098-B79B-974C-9FCE-5037FE46DA5C}"/>
              </a:ext>
            </a:extLst>
          </p:cNvPr>
          <p:cNvGrpSpPr/>
          <p:nvPr/>
        </p:nvGrpSpPr>
        <p:grpSpPr>
          <a:xfrm>
            <a:off x="6286083" y="1281459"/>
            <a:ext cx="5384263" cy="5391011"/>
            <a:chOff x="3345666" y="1014486"/>
            <a:chExt cx="8513206" cy="694742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542934D-BAC0-8B4A-BA0D-6A162111027B}"/>
                </a:ext>
              </a:extLst>
            </p:cNvPr>
            <p:cNvCxnSpPr>
              <a:cxnSpLocks/>
              <a:endCxn id="41" idx="6"/>
            </p:cNvCxnSpPr>
            <p:nvPr/>
          </p:nvCxnSpPr>
          <p:spPr>
            <a:xfrm>
              <a:off x="4591424" y="5030654"/>
              <a:ext cx="2753778" cy="13056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AF792-7D41-DD4A-A58D-42B2EF944A7B}"/>
                </a:ext>
              </a:extLst>
            </p:cNvPr>
            <p:cNvCxnSpPr>
              <a:cxnSpLocks/>
            </p:cNvCxnSpPr>
            <p:nvPr/>
          </p:nvCxnSpPr>
          <p:spPr>
            <a:xfrm>
              <a:off x="4642065" y="2963832"/>
              <a:ext cx="804961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028D4BC-1DB4-D646-9C9E-9A98C45E5F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4343" y="7111090"/>
              <a:ext cx="7254529" cy="198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A647918-2C35-2941-88A0-EC0C55F7AA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05298" y="1014486"/>
              <a:ext cx="1" cy="60966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56FC9D5-2ADE-B548-875D-333CDBC6A09C}"/>
                    </a:ext>
                  </a:extLst>
                </p:cNvPr>
                <p:cNvSpPr txBox="1"/>
                <p:nvPr/>
              </p:nvSpPr>
              <p:spPr>
                <a:xfrm>
                  <a:off x="4045661" y="1014486"/>
                  <a:ext cx="33868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2400" baseline="30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56FC9D5-2ADE-B548-875D-333CDBC6A0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5661" y="1014486"/>
                  <a:ext cx="338682" cy="453137"/>
                </a:xfrm>
                <a:prstGeom prst="rect">
                  <a:avLst/>
                </a:prstGeom>
                <a:blipFill>
                  <a:blip r:embed="rId3"/>
                  <a:stretch>
                    <a:fillRect l="-27778" r="-5556" b="-206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5FE834-4B9B-AF4E-9655-D4C3FEA01469}"/>
                </a:ext>
              </a:extLst>
            </p:cNvPr>
            <p:cNvSpPr txBox="1"/>
            <p:nvPr/>
          </p:nvSpPr>
          <p:spPr>
            <a:xfrm>
              <a:off x="10277030" y="7130916"/>
              <a:ext cx="15411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Quantity</a:t>
              </a:r>
            </a:p>
            <a:p>
              <a:pPr algn="ctr"/>
              <a:r>
                <a:rPr lang="en-US" sz="2400" dirty="0">
                  <a:latin typeface="+mj-lt"/>
                </a:rPr>
                <a:t>of reserves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F3773-F7C5-7849-8DFF-D785BF0787A4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 flipV="1">
              <a:off x="4604343" y="5907969"/>
              <a:ext cx="4278245" cy="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FF4866-DDD0-1C4E-A911-DAF914800909}"/>
                </a:ext>
              </a:extLst>
            </p:cNvPr>
            <p:cNvSpPr txBox="1"/>
            <p:nvPr/>
          </p:nvSpPr>
          <p:spPr>
            <a:xfrm>
              <a:off x="5479740" y="2550757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40208C-9EAB-1B4F-B41D-7E0C45332B3C}"/>
                </a:ext>
              </a:extLst>
            </p:cNvPr>
            <p:cNvSpPr txBox="1"/>
            <p:nvPr/>
          </p:nvSpPr>
          <p:spPr>
            <a:xfrm>
              <a:off x="5428844" y="1451594"/>
              <a:ext cx="1787163" cy="674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Conventional</a:t>
              </a:r>
            </a:p>
            <a:p>
              <a:pPr algn="ctr"/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supply</a:t>
              </a: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14229F0-4F0B-3F4E-8105-B70EA58EF846}"/>
                </a:ext>
              </a:extLst>
            </p:cNvPr>
            <p:cNvSpPr/>
            <p:nvPr/>
          </p:nvSpPr>
          <p:spPr>
            <a:xfrm rot="6364269">
              <a:off x="5371747" y="1242902"/>
              <a:ext cx="3035487" cy="5022810"/>
            </a:xfrm>
            <a:custGeom>
              <a:avLst/>
              <a:gdLst>
                <a:gd name="connsiteX0" fmla="*/ 0 w 2761129"/>
                <a:gd name="connsiteY0" fmla="*/ 4715436 h 4715436"/>
                <a:gd name="connsiteX1" fmla="*/ 2026023 w 2761129"/>
                <a:gd name="connsiteY1" fmla="*/ 2779059 h 4715436"/>
                <a:gd name="connsiteX2" fmla="*/ 2761129 w 2761129"/>
                <a:gd name="connsiteY2" fmla="*/ 0 h 471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129" h="4715436">
                  <a:moveTo>
                    <a:pt x="0" y="4715436"/>
                  </a:moveTo>
                  <a:cubicBezTo>
                    <a:pt x="782917" y="4140200"/>
                    <a:pt x="1565835" y="3564965"/>
                    <a:pt x="2026023" y="2779059"/>
                  </a:cubicBezTo>
                  <a:cubicBezTo>
                    <a:pt x="2486211" y="1993153"/>
                    <a:pt x="2623670" y="996576"/>
                    <a:pt x="2761129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55531D0-EB37-6E45-8EDC-BC064612161A}"/>
                </a:ext>
              </a:extLst>
            </p:cNvPr>
            <p:cNvSpPr txBox="1"/>
            <p:nvPr/>
          </p:nvSpPr>
          <p:spPr>
            <a:xfrm>
              <a:off x="10057609" y="4729343"/>
              <a:ext cx="1631845" cy="951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Demand </a:t>
              </a:r>
            </a:p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for reserves</a:t>
              </a:r>
            </a:p>
            <a:p>
              <a:pPr algn="ctr"/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 by banks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BCD891F-F88E-8345-8B20-8A1A612EBAAF}"/>
                    </a:ext>
                  </a:extLst>
                </p:cNvPr>
                <p:cNvSpPr txBox="1"/>
                <p:nvPr/>
              </p:nvSpPr>
              <p:spPr>
                <a:xfrm>
                  <a:off x="4067396" y="5684283"/>
                  <a:ext cx="450187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baseline="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400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BCD891F-F88E-8345-8B20-8A1A612EBA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396" y="5684283"/>
                  <a:ext cx="450187" cy="453137"/>
                </a:xfrm>
                <a:prstGeom prst="rect">
                  <a:avLst/>
                </a:prstGeom>
                <a:blipFill>
                  <a:blip r:embed="rId4"/>
                  <a:stretch>
                    <a:fillRect l="-30435" b="-206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A2780A3-B8A5-F046-A852-79FDD5C634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82588" y="5907969"/>
              <a:ext cx="2823185" cy="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41803BB-E25B-7D41-9593-5CA5B827FF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7026" y="1599261"/>
              <a:ext cx="0" cy="5531655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3656F3D-65E0-1841-A13D-FD7DC035B0B9}"/>
                </a:ext>
              </a:extLst>
            </p:cNvPr>
            <p:cNvSpPr/>
            <p:nvPr/>
          </p:nvSpPr>
          <p:spPr>
            <a:xfrm>
              <a:off x="5294221" y="2853698"/>
              <a:ext cx="238713" cy="220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0FA23AF-F624-014B-BBBD-6E51652CFE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5846" y="1599261"/>
              <a:ext cx="0" cy="5531655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BB237D8-4F5C-7247-AF2E-6C344012E6EC}"/>
                </a:ext>
              </a:extLst>
            </p:cNvPr>
            <p:cNvSpPr/>
            <p:nvPr/>
          </p:nvSpPr>
          <p:spPr>
            <a:xfrm>
              <a:off x="7106489" y="4933576"/>
              <a:ext cx="238713" cy="220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7224BDB-DEA5-C44D-A0A5-88841BCC89CF}"/>
                </a:ext>
              </a:extLst>
            </p:cNvPr>
            <p:cNvSpPr txBox="1"/>
            <p:nvPr/>
          </p:nvSpPr>
          <p:spPr>
            <a:xfrm>
              <a:off x="7313518" y="4636233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B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B76CE37-79AD-104B-B923-5A78977108FE}"/>
                </a:ext>
              </a:extLst>
            </p:cNvPr>
            <p:cNvCxnSpPr>
              <a:cxnSpLocks/>
            </p:cNvCxnSpPr>
            <p:nvPr/>
          </p:nvCxnSpPr>
          <p:spPr>
            <a:xfrm>
              <a:off x="5612850" y="2282591"/>
              <a:ext cx="149363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FEF0356-0B3A-8349-9B14-1EDD7A618F33}"/>
                    </a:ext>
                  </a:extLst>
                </p:cNvPr>
                <p:cNvSpPr txBox="1"/>
                <p:nvPr/>
              </p:nvSpPr>
              <p:spPr>
                <a:xfrm>
                  <a:off x="3345666" y="2718189"/>
                  <a:ext cx="1113125" cy="4912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𝑏𝑒𝑓𝑜𝑟𝑒</m:t>
                            </m:r>
                          </m:sub>
                        </m:sSub>
                      </m:oMath>
                    </m:oMathPara>
                  </a14:m>
                  <a:endParaRPr lang="en-US" sz="2400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FEF0356-0B3A-8349-9B14-1EDD7A618F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666" y="2718189"/>
                  <a:ext cx="1113125" cy="491288"/>
                </a:xfrm>
                <a:prstGeom prst="rect">
                  <a:avLst/>
                </a:prstGeom>
                <a:blipFill>
                  <a:blip r:embed="rId5"/>
                  <a:stretch>
                    <a:fillRect l="-28571" r="-21429" b="-419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D1BF0CC-AA71-5740-A9B9-FC98769CBF9D}"/>
                    </a:ext>
                  </a:extLst>
                </p:cNvPr>
                <p:cNvSpPr txBox="1"/>
                <p:nvPr/>
              </p:nvSpPr>
              <p:spPr>
                <a:xfrm>
                  <a:off x="3492940" y="4762421"/>
                  <a:ext cx="964368" cy="4912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𝑎𝑓𝑡𝑒𝑟</m:t>
                            </m:r>
                          </m:sub>
                        </m:sSub>
                      </m:oMath>
                    </m:oMathPara>
                  </a14:m>
                  <a:endParaRPr lang="en-US" sz="2400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D1BF0CC-AA71-5740-A9B9-FC98769CBF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2940" y="4762421"/>
                  <a:ext cx="964368" cy="491288"/>
                </a:xfrm>
                <a:prstGeom prst="rect">
                  <a:avLst/>
                </a:prstGeom>
                <a:blipFill>
                  <a:blip r:embed="rId6"/>
                  <a:stretch>
                    <a:fillRect l="-28571" r="-18367" b="-419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367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US" sz="4400" dirty="0"/>
              <a:t>Controlling interest rates: better option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17DBA75-F94E-164E-9E2E-84662FD5D46B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1313622"/>
                <a:ext cx="4646612" cy="5124248"/>
              </a:xfrm>
            </p:spPr>
            <p:txBody>
              <a:bodyPr>
                <a:normAutofit/>
              </a:bodyPr>
              <a:lstStyle/>
              <a:p>
                <a:endParaRPr lang="en-US" sz="2400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Lower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00"/>
                    </a:solidFill>
                  </a:rPr>
                  <a:t>Interest on reserves as the effective policy tool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17DBA75-F94E-164E-9E2E-84662FD5D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1313622"/>
                <a:ext cx="4646612" cy="5124248"/>
              </a:xfrm>
              <a:blipFill>
                <a:blip r:embed="rId2"/>
                <a:stretch>
                  <a:fillRect l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898556CC-0732-1549-BF5D-99FE5E687DDE}"/>
              </a:ext>
            </a:extLst>
          </p:cNvPr>
          <p:cNvGrpSpPr/>
          <p:nvPr/>
        </p:nvGrpSpPr>
        <p:grpSpPr>
          <a:xfrm>
            <a:off x="5444396" y="1098964"/>
            <a:ext cx="6053868" cy="5553564"/>
            <a:chOff x="3344140" y="1014486"/>
            <a:chExt cx="8514732" cy="694742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BFD2A54-C9A2-D74D-8BC0-B6CDAEBAECF9}"/>
                </a:ext>
              </a:extLst>
            </p:cNvPr>
            <p:cNvCxnSpPr>
              <a:cxnSpLocks/>
              <a:stCxn id="23" idx="3"/>
              <a:endCxn id="27" idx="6"/>
            </p:cNvCxnSpPr>
            <p:nvPr/>
          </p:nvCxnSpPr>
          <p:spPr>
            <a:xfrm>
              <a:off x="4498288" y="4994204"/>
              <a:ext cx="1096067" cy="6160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3D4D5D-54E2-D146-8FFF-E48BA84BFF33}"/>
                </a:ext>
              </a:extLst>
            </p:cNvPr>
            <p:cNvCxnSpPr>
              <a:cxnSpLocks/>
            </p:cNvCxnSpPr>
            <p:nvPr/>
          </p:nvCxnSpPr>
          <p:spPr>
            <a:xfrm>
              <a:off x="4642065" y="2963832"/>
              <a:ext cx="804961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CE844EF-64DD-914E-8CDD-D46325E3D0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4343" y="7111090"/>
              <a:ext cx="7254529" cy="198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AD108BA-6365-504D-8070-BA28526843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05298" y="1014486"/>
              <a:ext cx="1" cy="60966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05A4F58-A987-164F-BE6F-28237F623D30}"/>
                    </a:ext>
                  </a:extLst>
                </p:cNvPr>
                <p:cNvSpPr txBox="1"/>
                <p:nvPr/>
              </p:nvSpPr>
              <p:spPr>
                <a:xfrm>
                  <a:off x="4045661" y="1014486"/>
                  <a:ext cx="33868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2400" baseline="30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05A4F58-A987-164F-BE6F-28237F623D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5661" y="1014486"/>
                  <a:ext cx="338682" cy="453137"/>
                </a:xfrm>
                <a:prstGeom prst="rect">
                  <a:avLst/>
                </a:prstGeom>
                <a:blipFill>
                  <a:blip r:embed="rId3"/>
                  <a:stretch>
                    <a:fillRect l="-26316" b="-206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9B1C6D-B46F-B246-AD20-0E0354CE1796}"/>
                </a:ext>
              </a:extLst>
            </p:cNvPr>
            <p:cNvSpPr txBox="1"/>
            <p:nvPr/>
          </p:nvSpPr>
          <p:spPr>
            <a:xfrm>
              <a:off x="10277030" y="7130916"/>
              <a:ext cx="15411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</a:rPr>
                <a:t>Quantity</a:t>
              </a:r>
            </a:p>
            <a:p>
              <a:pPr algn="ctr"/>
              <a:r>
                <a:rPr lang="en-US" sz="2400" dirty="0">
                  <a:latin typeface="+mj-lt"/>
                </a:rPr>
                <a:t>of reserves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81B7DE-8DE9-2A44-AEE5-3DDDEA4C6090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V="1">
              <a:off x="4604343" y="5907969"/>
              <a:ext cx="4278245" cy="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E2C281-D2F9-B14B-8452-94D7C88049D4}"/>
                </a:ext>
              </a:extLst>
            </p:cNvPr>
            <p:cNvSpPr txBox="1"/>
            <p:nvPr/>
          </p:nvSpPr>
          <p:spPr>
            <a:xfrm>
              <a:off x="5479740" y="2550757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4EEB849-42C8-BD4C-99EA-DFD12C873230}"/>
                </a:ext>
              </a:extLst>
            </p:cNvPr>
            <p:cNvSpPr txBox="1"/>
            <p:nvPr/>
          </p:nvSpPr>
          <p:spPr>
            <a:xfrm>
              <a:off x="5861079" y="1472783"/>
              <a:ext cx="1972609" cy="808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Conventional</a:t>
              </a:r>
            </a:p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supply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BAC9BB1-C3FC-064F-9170-B60355E2A39D}"/>
                </a:ext>
              </a:extLst>
            </p:cNvPr>
            <p:cNvSpPr/>
            <p:nvPr/>
          </p:nvSpPr>
          <p:spPr>
            <a:xfrm rot="6364269">
              <a:off x="5371747" y="1242902"/>
              <a:ext cx="3035487" cy="5022810"/>
            </a:xfrm>
            <a:custGeom>
              <a:avLst/>
              <a:gdLst>
                <a:gd name="connsiteX0" fmla="*/ 0 w 2761129"/>
                <a:gd name="connsiteY0" fmla="*/ 4715436 h 4715436"/>
                <a:gd name="connsiteX1" fmla="*/ 2026023 w 2761129"/>
                <a:gd name="connsiteY1" fmla="*/ 2779059 h 4715436"/>
                <a:gd name="connsiteX2" fmla="*/ 2761129 w 2761129"/>
                <a:gd name="connsiteY2" fmla="*/ 0 h 471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129" h="4715436">
                  <a:moveTo>
                    <a:pt x="0" y="4715436"/>
                  </a:moveTo>
                  <a:cubicBezTo>
                    <a:pt x="782917" y="4140200"/>
                    <a:pt x="1565835" y="3564965"/>
                    <a:pt x="2026023" y="2779059"/>
                  </a:cubicBezTo>
                  <a:cubicBezTo>
                    <a:pt x="2486211" y="1993153"/>
                    <a:pt x="2623670" y="996576"/>
                    <a:pt x="2761129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9F5978-1585-A048-868A-48299643A560}"/>
                </a:ext>
              </a:extLst>
            </p:cNvPr>
            <p:cNvSpPr txBox="1"/>
            <p:nvPr/>
          </p:nvSpPr>
          <p:spPr>
            <a:xfrm>
              <a:off x="9666759" y="4599847"/>
              <a:ext cx="1800445" cy="11550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+mj-lt"/>
                </a:rPr>
                <a:t>Demand 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  <a:latin typeface="+mj-lt"/>
                </a:rPr>
                <a:t>for reserves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  <a:latin typeface="+mj-lt"/>
                </a:rPr>
                <a:t> by banks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57DDAC4-48BB-BA42-BF64-20EC8C4927F8}"/>
                    </a:ext>
                  </a:extLst>
                </p:cNvPr>
                <p:cNvSpPr txBox="1"/>
                <p:nvPr/>
              </p:nvSpPr>
              <p:spPr>
                <a:xfrm>
                  <a:off x="3344140" y="5783999"/>
                  <a:ext cx="1113125" cy="503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𝑏𝑒𝑓𝑜𝑟𝑒</m:t>
                            </m:r>
                          </m:sub>
                          <m:sup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bSup>
                      </m:oMath>
                    </m:oMathPara>
                  </a14:m>
                  <a:endParaRPr lang="en-US" sz="2400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57DDAC4-48BB-BA42-BF64-20EC8C4927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4140" y="5783999"/>
                  <a:ext cx="1113125" cy="503664"/>
                </a:xfrm>
                <a:prstGeom prst="rect">
                  <a:avLst/>
                </a:prstGeom>
                <a:blipFill>
                  <a:blip r:embed="rId4"/>
                  <a:stretch>
                    <a:fillRect l="-20635" r="-12698" b="-40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87009B8-60B0-1843-9968-D9B94A719E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82588" y="5907969"/>
              <a:ext cx="2823185" cy="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95D59BB-6110-2947-9895-9D8895639C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7026" y="1599261"/>
              <a:ext cx="0" cy="5531655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735B449-D452-E44B-ABA3-3A0FB57DAB83}"/>
                </a:ext>
              </a:extLst>
            </p:cNvPr>
            <p:cNvSpPr/>
            <p:nvPr/>
          </p:nvSpPr>
          <p:spPr>
            <a:xfrm>
              <a:off x="5294221" y="2853698"/>
              <a:ext cx="238713" cy="220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E267CF-D2BE-7A49-BA78-9935D5E8D4EA}"/>
                </a:ext>
              </a:extLst>
            </p:cNvPr>
            <p:cNvSpPr txBox="1"/>
            <p:nvPr/>
          </p:nvSpPr>
          <p:spPr>
            <a:xfrm>
              <a:off x="5596643" y="472228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E9FE4A8-60C6-A447-B2C1-00BB3AEA545D}"/>
                    </a:ext>
                  </a:extLst>
                </p:cNvPr>
                <p:cNvSpPr txBox="1"/>
                <p:nvPr/>
              </p:nvSpPr>
              <p:spPr>
                <a:xfrm>
                  <a:off x="3349520" y="2723432"/>
                  <a:ext cx="1113125" cy="4912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𝑏𝑒𝑓𝑜𝑟𝑒</m:t>
                            </m:r>
                          </m:sub>
                        </m:sSub>
                      </m:oMath>
                    </m:oMathPara>
                  </a14:m>
                  <a:endParaRPr lang="en-US" sz="2400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E9FE4A8-60C6-A447-B2C1-00BB3AEA54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9520" y="2723432"/>
                  <a:ext cx="1113125" cy="491288"/>
                </a:xfrm>
                <a:prstGeom prst="rect">
                  <a:avLst/>
                </a:prstGeom>
                <a:blipFill>
                  <a:blip r:embed="rId5"/>
                  <a:stretch>
                    <a:fillRect l="-20635" r="-12698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C893EF8-3F82-7646-B54E-FD478A2D92ED}"/>
                    </a:ext>
                  </a:extLst>
                </p:cNvPr>
                <p:cNvSpPr txBox="1"/>
                <p:nvPr/>
              </p:nvSpPr>
              <p:spPr>
                <a:xfrm>
                  <a:off x="3533921" y="4748560"/>
                  <a:ext cx="964367" cy="4912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𝑎𝑓𝑡𝑒𝑟</m:t>
                            </m:r>
                          </m:sub>
                        </m:sSub>
                      </m:oMath>
                    </m:oMathPara>
                  </a14:m>
                  <a:endParaRPr lang="en-US" sz="2400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C893EF8-3F82-7646-B54E-FD478A2D92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3921" y="4748560"/>
                  <a:ext cx="964367" cy="491288"/>
                </a:xfrm>
                <a:prstGeom prst="rect">
                  <a:avLst/>
                </a:prstGeom>
                <a:blipFill>
                  <a:blip r:embed="rId6"/>
                  <a:stretch>
                    <a:fillRect l="-20000" r="-10909" b="-419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3408386-8059-D745-9B46-D8078B772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4343" y="6894313"/>
              <a:ext cx="4278245" cy="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B1E44EC-DCEC-B743-8BB3-71014EE3E3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82588" y="6894313"/>
              <a:ext cx="2823185" cy="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956B1DE-1A22-7A4A-83C4-2DACE00F6170}"/>
                </a:ext>
              </a:extLst>
            </p:cNvPr>
            <p:cNvSpPr/>
            <p:nvPr/>
          </p:nvSpPr>
          <p:spPr>
            <a:xfrm rot="6364269">
              <a:off x="6003282" y="3094750"/>
              <a:ext cx="1570147" cy="4805560"/>
            </a:xfrm>
            <a:custGeom>
              <a:avLst/>
              <a:gdLst>
                <a:gd name="connsiteX0" fmla="*/ 0 w 2761129"/>
                <a:gd name="connsiteY0" fmla="*/ 4715436 h 4715436"/>
                <a:gd name="connsiteX1" fmla="*/ 2026023 w 2761129"/>
                <a:gd name="connsiteY1" fmla="*/ 2779059 h 4715436"/>
                <a:gd name="connsiteX2" fmla="*/ 2761129 w 2761129"/>
                <a:gd name="connsiteY2" fmla="*/ 0 h 471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129" h="4715436">
                  <a:moveTo>
                    <a:pt x="0" y="4715436"/>
                  </a:moveTo>
                  <a:cubicBezTo>
                    <a:pt x="782917" y="4140200"/>
                    <a:pt x="1565835" y="3564965"/>
                    <a:pt x="2026023" y="2779059"/>
                  </a:cubicBezTo>
                  <a:cubicBezTo>
                    <a:pt x="2486211" y="1993153"/>
                    <a:pt x="2623670" y="996576"/>
                    <a:pt x="2761129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4907F0F-C8D8-CB44-A4DD-125CFF8A40A5}"/>
                </a:ext>
              </a:extLst>
            </p:cNvPr>
            <p:cNvSpPr/>
            <p:nvPr/>
          </p:nvSpPr>
          <p:spPr>
            <a:xfrm>
              <a:off x="5355642" y="4890230"/>
              <a:ext cx="238713" cy="220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3BAC426-394B-A84E-8B98-3242D4AEF79E}"/>
                    </a:ext>
                  </a:extLst>
                </p:cNvPr>
                <p:cNvSpPr txBox="1"/>
                <p:nvPr/>
              </p:nvSpPr>
              <p:spPr>
                <a:xfrm>
                  <a:off x="3563477" y="6591710"/>
                  <a:ext cx="964367" cy="503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𝑎𝑓𝑡𝑒𝑟</m:t>
                            </m:r>
                          </m:sub>
                          <m:sup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bSup>
                      </m:oMath>
                    </m:oMathPara>
                  </a14:m>
                  <a:endParaRPr lang="en-US" sz="2400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3BAC426-394B-A84E-8B98-3242D4AEF7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477" y="6591710"/>
                  <a:ext cx="964367" cy="503664"/>
                </a:xfrm>
                <a:prstGeom prst="rect">
                  <a:avLst/>
                </a:prstGeom>
                <a:blipFill>
                  <a:blip r:embed="rId7"/>
                  <a:stretch>
                    <a:fillRect l="-20000" r="-10909" b="-40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96595D8-39E7-E442-8F94-C9600B344C16}"/>
                </a:ext>
              </a:extLst>
            </p:cNvPr>
            <p:cNvCxnSpPr>
              <a:cxnSpLocks/>
            </p:cNvCxnSpPr>
            <p:nvPr/>
          </p:nvCxnSpPr>
          <p:spPr>
            <a:xfrm>
              <a:off x="9187323" y="5929575"/>
              <a:ext cx="0" cy="9647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2347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1249</Words>
  <Application>Microsoft Macintosh PowerPoint</Application>
  <PresentationFormat>Widescreen</PresentationFormat>
  <Paragraphs>240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A crash-course on the euro crisis</vt:lpstr>
      <vt:lpstr>Unconventional monetary policy</vt:lpstr>
      <vt:lpstr>From previous lectures, a central bank can help attenuate a crisis by:</vt:lpstr>
      <vt:lpstr>Conventional central banking</vt:lpstr>
      <vt:lpstr>New central banking: reserve satiation and quantitative easing</vt:lpstr>
      <vt:lpstr>The market for reserves</vt:lpstr>
      <vt:lpstr>Controlling interest rates: conventional</vt:lpstr>
      <vt:lpstr>Controlling interest rates: conventional</vt:lpstr>
      <vt:lpstr>Controlling interest rates: better option</vt:lpstr>
      <vt:lpstr>Reserve satiation</vt:lpstr>
      <vt:lpstr>Targeting long-term interest rates</vt:lpstr>
      <vt:lpstr>Model of savings and investment</vt:lpstr>
      <vt:lpstr>Forward guidance</vt:lpstr>
      <vt:lpstr>Imperfect financial markets</vt:lpstr>
      <vt:lpstr>Quantitative easing</vt:lpstr>
      <vt:lpstr>Consequence of unconventional policy</vt:lpstr>
      <vt:lpstr>The euro area yield curve during the crisis</vt:lpstr>
      <vt:lpstr>The euro area yield curve</vt:lpstr>
      <vt:lpstr>The euro area yield curve</vt:lpstr>
      <vt:lpstr>The euro area yield curve</vt:lpstr>
      <vt:lpstr>Altogether</vt:lpstr>
      <vt:lpstr>More euro-area data</vt:lpstr>
      <vt:lpstr>Eurosystem balance sheet</vt:lpstr>
      <vt:lpstr>Growth in reserves at the ECB</vt:lpstr>
      <vt:lpstr>Satiation of reserves in Euroarea</vt:lpstr>
      <vt:lpstr>Summary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crash-course on the euro crisis</dc:title>
  <dc:creator>Lyu,K (pgt)</dc:creator>
  <cp:lastModifiedBy>Kaman Lyu</cp:lastModifiedBy>
  <cp:revision>84</cp:revision>
  <dcterms:created xsi:type="dcterms:W3CDTF">2019-08-12T17:55:08Z</dcterms:created>
  <dcterms:modified xsi:type="dcterms:W3CDTF">2019-08-20T03:31:15Z</dcterms:modified>
</cp:coreProperties>
</file>