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9" r:id="rId6"/>
    <p:sldId id="292" r:id="rId7"/>
    <p:sldId id="293" r:id="rId8"/>
    <p:sldId id="294" r:id="rId9"/>
    <p:sldId id="295" r:id="rId10"/>
    <p:sldId id="296" r:id="rId11"/>
    <p:sldId id="297" r:id="rId12"/>
    <p:sldId id="268" r:id="rId13"/>
    <p:sldId id="263" r:id="rId14"/>
    <p:sldId id="272" r:id="rId15"/>
    <p:sldId id="285" r:id="rId16"/>
    <p:sldId id="298" r:id="rId17"/>
    <p:sldId id="299" r:id="rId18"/>
    <p:sldId id="300" r:id="rId19"/>
    <p:sldId id="305" r:id="rId20"/>
    <p:sldId id="303" r:id="rId21"/>
    <p:sldId id="30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u,K (pgt)" initials="L(" lastIdx="1" clrIdx="0">
    <p:extLst>
      <p:ext uri="{19B8F6BF-5375-455C-9EA6-DF929625EA0E}">
        <p15:presenceInfo xmlns:p15="http://schemas.microsoft.com/office/powerpoint/2012/main" userId="S::K.Liang@lse.ac.uk::220f9ceb-4686-4139-bd70-ccacfb205272" providerId="AD"/>
      </p:ext>
    </p:extLst>
  </p:cmAuthor>
  <p:cmAuthor id="2" name="Kaman Liang" initials="KL" lastIdx="2" clrIdx="1">
    <p:extLst>
      <p:ext uri="{19B8F6BF-5375-455C-9EA6-DF929625EA0E}">
        <p15:presenceInfo xmlns:p15="http://schemas.microsoft.com/office/powerpoint/2012/main" userId="9d29889e1914782b" providerId="Windows Live"/>
      </p:ext>
    </p:extLst>
  </p:cmAuthor>
  <p:cmAuthor id="3" name="Kaman Lyu" initials="KL" lastIdx="3" clrIdx="2">
    <p:extLst>
      <p:ext uri="{19B8F6BF-5375-455C-9EA6-DF929625EA0E}">
        <p15:presenceInfo xmlns:p15="http://schemas.microsoft.com/office/powerpoint/2012/main" userId="Kaman L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C:\Users\yhuang\AppData\Local\Microsoft\Windows\Temporary%20Internet%20Files\Content.Outlook\ARW31KE6\CA%20bal%20moving%20averag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C:\Users\yhuang\AppData\Local\Microsoft\Windows\Temporary%20Internet%20Files\Content.Outlook\ARW31KE6\CA%20bal%20moving%20ave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11686842868201E-2"/>
          <c:y val="0.11427886738856501"/>
          <c:w val="0.85751307323272297"/>
          <c:h val="0.77506597715369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Charts!$AI$1</c:f>
              <c:strCache>
                <c:ptCount val="1"/>
                <c:pt idx="0">
                  <c:v>Change in Target claims (+ increase)</c:v>
                </c:pt>
              </c:strCache>
            </c:strRef>
          </c:tx>
          <c:spPr>
            <a:solidFill>
              <a:srgbClr val="0070C0">
                <a:alpha val="68000"/>
              </a:srgbClr>
            </a:solidFill>
          </c:spPr>
          <c:invertIfNegative val="0"/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Charts!$AJ$5:$AJ$32</c:f>
              <c:numCache>
                <c:formatCode>0</c:formatCode>
                <c:ptCount val="25"/>
                <c:pt idx="0">
                  <c:v>28268.999999999989</c:v>
                </c:pt>
                <c:pt idx="1">
                  <c:v>-3900.00000000002</c:v>
                </c:pt>
                <c:pt idx="2">
                  <c:v>-3079.9999999999959</c:v>
                </c:pt>
                <c:pt idx="3">
                  <c:v>9871.0000000000291</c:v>
                </c:pt>
                <c:pt idx="4">
                  <c:v>-13788.999999999971</c:v>
                </c:pt>
                <c:pt idx="5">
                  <c:v>18691.000000000018</c:v>
                </c:pt>
                <c:pt idx="6">
                  <c:v>17430.000000000018</c:v>
                </c:pt>
                <c:pt idx="7">
                  <c:v>27589.99999999996</c:v>
                </c:pt>
                <c:pt idx="8">
                  <c:v>33940.000000000029</c:v>
                </c:pt>
                <c:pt idx="9">
                  <c:v>69960</c:v>
                </c:pt>
                <c:pt idx="10">
                  <c:v>10565</c:v>
                </c:pt>
                <c:pt idx="11">
                  <c:v>63680.000000000058</c:v>
                </c:pt>
                <c:pt idx="12">
                  <c:v>4745</c:v>
                </c:pt>
                <c:pt idx="13">
                  <c:v>33415</c:v>
                </c:pt>
                <c:pt idx="14">
                  <c:v>51275</c:v>
                </c:pt>
                <c:pt idx="15">
                  <c:v>65634.999999999942</c:v>
                </c:pt>
                <c:pt idx="16">
                  <c:v>95684.999999999942</c:v>
                </c:pt>
                <c:pt idx="17">
                  <c:v>92709.999999999942</c:v>
                </c:pt>
                <c:pt idx="18">
                  <c:v>142484</c:v>
                </c:pt>
                <c:pt idx="19">
                  <c:v>171913.99999999971</c:v>
                </c:pt>
                <c:pt idx="20">
                  <c:v>192655.99999999971</c:v>
                </c:pt>
                <c:pt idx="21">
                  <c:v>136572.99999999971</c:v>
                </c:pt>
                <c:pt idx="22">
                  <c:v>59593</c:v>
                </c:pt>
                <c:pt idx="23">
                  <c:v>233016</c:v>
                </c:pt>
                <c:pt idx="24">
                  <c:v>296202.00000000012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6-1E47-A03D-2F9CFA1A9578}"/>
            </c:ext>
          </c:extLst>
        </c:ser>
        <c:ser>
          <c:idx val="1"/>
          <c:order val="1"/>
          <c:tx>
            <c:strRef>
              <c:f>Charts!$S$1</c:f>
              <c:strCache>
                <c:ptCount val="1"/>
                <c:pt idx="0">
                  <c:v>Capital flows ex Target ( + outflow)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Charts!$T$5:$T$32</c:f>
              <c:numCache>
                <c:formatCode>0</c:formatCode>
                <c:ptCount val="25"/>
                <c:pt idx="0">
                  <c:v>127592.01</c:v>
                </c:pt>
                <c:pt idx="1">
                  <c:v>166409.13</c:v>
                </c:pt>
                <c:pt idx="2">
                  <c:v>174647.87</c:v>
                </c:pt>
                <c:pt idx="3">
                  <c:v>170518.46999999971</c:v>
                </c:pt>
                <c:pt idx="4">
                  <c:v>215856.94</c:v>
                </c:pt>
                <c:pt idx="5">
                  <c:v>195133.1</c:v>
                </c:pt>
                <c:pt idx="6">
                  <c:v>199446.77000000011</c:v>
                </c:pt>
                <c:pt idx="7">
                  <c:v>196089.1</c:v>
                </c:pt>
                <c:pt idx="8">
                  <c:v>193067.57</c:v>
                </c:pt>
                <c:pt idx="9">
                  <c:v>154674.35999999969</c:v>
                </c:pt>
                <c:pt idx="10">
                  <c:v>115386.29</c:v>
                </c:pt>
                <c:pt idx="11">
                  <c:v>146805.01</c:v>
                </c:pt>
                <c:pt idx="12">
                  <c:v>136555.46</c:v>
                </c:pt>
                <c:pt idx="13">
                  <c:v>123009.23</c:v>
                </c:pt>
                <c:pt idx="14">
                  <c:v>93947.260000000038</c:v>
                </c:pt>
                <c:pt idx="15">
                  <c:v>80439.300000000061</c:v>
                </c:pt>
                <c:pt idx="16">
                  <c:v>71384.210000000006</c:v>
                </c:pt>
                <c:pt idx="17">
                  <c:v>89323.770000000077</c:v>
                </c:pt>
                <c:pt idx="18">
                  <c:v>42496.58</c:v>
                </c:pt>
                <c:pt idx="19">
                  <c:v>16941.60000000006</c:v>
                </c:pt>
                <c:pt idx="20">
                  <c:v>2079.9200000000201</c:v>
                </c:pt>
                <c:pt idx="21">
                  <c:v>66441.66</c:v>
                </c:pt>
                <c:pt idx="22">
                  <c:v>142188.64000000001</c:v>
                </c:pt>
                <c:pt idx="23">
                  <c:v>-28821.19</c:v>
                </c:pt>
                <c:pt idx="24">
                  <c:v>-94715.220000000059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6-1E47-A03D-2F9CFA1A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3912312"/>
        <c:axId val="2123915384"/>
      </c:barChart>
      <c:lineChart>
        <c:grouping val="standard"/>
        <c:varyColors val="0"/>
        <c:ser>
          <c:idx val="2"/>
          <c:order val="2"/>
          <c:tx>
            <c:strRef>
              <c:f>Charts!$C$1</c:f>
              <c:strCache>
                <c:ptCount val="1"/>
                <c:pt idx="0">
                  <c:v>Current account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Charts!$D$5:$D$32</c:f>
              <c:numCache>
                <c:formatCode>0</c:formatCode>
                <c:ptCount val="25"/>
                <c:pt idx="0">
                  <c:v>155861.01</c:v>
                </c:pt>
                <c:pt idx="1">
                  <c:v>162509.13</c:v>
                </c:pt>
                <c:pt idx="2">
                  <c:v>171567.87</c:v>
                </c:pt>
                <c:pt idx="3">
                  <c:v>180389.47</c:v>
                </c:pt>
                <c:pt idx="4">
                  <c:v>202067.94</c:v>
                </c:pt>
                <c:pt idx="5">
                  <c:v>213824.1</c:v>
                </c:pt>
                <c:pt idx="6">
                  <c:v>216876.77000000011</c:v>
                </c:pt>
                <c:pt idx="7">
                  <c:v>223679.1</c:v>
                </c:pt>
                <c:pt idx="8">
                  <c:v>227007.57</c:v>
                </c:pt>
                <c:pt idx="9">
                  <c:v>224634.36</c:v>
                </c:pt>
                <c:pt idx="10">
                  <c:v>221036.29</c:v>
                </c:pt>
                <c:pt idx="11">
                  <c:v>210485.01</c:v>
                </c:pt>
                <c:pt idx="12">
                  <c:v>184005.46</c:v>
                </c:pt>
                <c:pt idx="13">
                  <c:v>156424.23000000001</c:v>
                </c:pt>
                <c:pt idx="14">
                  <c:v>145222.26</c:v>
                </c:pt>
                <c:pt idx="15">
                  <c:v>146074.29999999999</c:v>
                </c:pt>
                <c:pt idx="16">
                  <c:v>167069.21000000011</c:v>
                </c:pt>
                <c:pt idx="17">
                  <c:v>182033.77000000011</c:v>
                </c:pt>
                <c:pt idx="18">
                  <c:v>184980.58</c:v>
                </c:pt>
                <c:pt idx="19">
                  <c:v>188855.6</c:v>
                </c:pt>
                <c:pt idx="20">
                  <c:v>194735.92</c:v>
                </c:pt>
                <c:pt idx="21">
                  <c:v>203014.65999999989</c:v>
                </c:pt>
                <c:pt idx="22">
                  <c:v>201781.64</c:v>
                </c:pt>
                <c:pt idx="23">
                  <c:v>204194.81</c:v>
                </c:pt>
                <c:pt idx="24">
                  <c:v>201486.78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06-1E47-A03D-2F9CFA1A9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912312"/>
        <c:axId val="2123915384"/>
      </c:lineChart>
      <c:catAx>
        <c:axId val="212391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123915384"/>
        <c:crosses val="autoZero"/>
        <c:auto val="1"/>
        <c:lblAlgn val="ctr"/>
        <c:lblOffset val="100"/>
        <c:tickLblSkip val="4"/>
        <c:noMultiLvlLbl val="0"/>
      </c:catAx>
      <c:valAx>
        <c:axId val="212391538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123912312"/>
        <c:crosses val="autoZero"/>
        <c:crossBetween val="between"/>
        <c:dispUnits>
          <c:builtInUnit val="thousands"/>
        </c:dispUnits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4670584048563101"/>
          <c:y val="0.12953437208715399"/>
          <c:w val="0.68600169253128296"/>
          <c:h val="0.16571048828832299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01329984051"/>
          <c:y val="0.11157666784819301"/>
          <c:w val="0.82612831154354005"/>
          <c:h val="0.79456537457037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Charts!$AI$1</c:f>
              <c:strCache>
                <c:ptCount val="1"/>
                <c:pt idx="0">
                  <c:v>Change in Target claims (+ increase)</c:v>
                </c:pt>
              </c:strCache>
            </c:strRef>
          </c:tx>
          <c:spPr>
            <a:solidFill>
              <a:srgbClr val="0070C0">
                <a:alpha val="68000"/>
              </a:srgbClr>
            </a:solidFill>
          </c:spPr>
          <c:invertIfNegative val="0"/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Charts!$AI$5:$AI$32</c:f>
              <c:numCache>
                <c:formatCode>0</c:formatCode>
                <c:ptCount val="25"/>
                <c:pt idx="0">
                  <c:v>-31488.000000000011</c:v>
                </c:pt>
                <c:pt idx="1">
                  <c:v>-3572.000000000005</c:v>
                </c:pt>
                <c:pt idx="2">
                  <c:v>10354.000000000009</c:v>
                </c:pt>
                <c:pt idx="3">
                  <c:v>11451.000000000009</c:v>
                </c:pt>
                <c:pt idx="4">
                  <c:v>27874</c:v>
                </c:pt>
                <c:pt idx="5">
                  <c:v>14423</c:v>
                </c:pt>
                <c:pt idx="6">
                  <c:v>-540.99999999998761</c:v>
                </c:pt>
                <c:pt idx="7">
                  <c:v>-4251</c:v>
                </c:pt>
                <c:pt idx="8">
                  <c:v>-17322</c:v>
                </c:pt>
                <c:pt idx="9">
                  <c:v>-3218.000000000015</c:v>
                </c:pt>
                <c:pt idx="10">
                  <c:v>-55482.000000000007</c:v>
                </c:pt>
                <c:pt idx="11">
                  <c:v>-63421.000000000007</c:v>
                </c:pt>
                <c:pt idx="12">
                  <c:v>-122608</c:v>
                </c:pt>
                <c:pt idx="13">
                  <c:v>-137845</c:v>
                </c:pt>
                <c:pt idx="14">
                  <c:v>-111369</c:v>
                </c:pt>
                <c:pt idx="15">
                  <c:v>-90173.000000000029</c:v>
                </c:pt>
                <c:pt idx="16">
                  <c:v>1982.999999999982</c:v>
                </c:pt>
                <c:pt idx="17">
                  <c:v>-8508.9999999999582</c:v>
                </c:pt>
                <c:pt idx="18">
                  <c:v>-169302</c:v>
                </c:pt>
                <c:pt idx="19">
                  <c:v>-159164</c:v>
                </c:pt>
                <c:pt idx="20">
                  <c:v>-224315.99999999971</c:v>
                </c:pt>
                <c:pt idx="21">
                  <c:v>-192931</c:v>
                </c:pt>
                <c:pt idx="22">
                  <c:v>-26673.000000000011</c:v>
                </c:pt>
                <c:pt idx="23">
                  <c:v>-173583</c:v>
                </c:pt>
                <c:pt idx="24">
                  <c:v>-313389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8-DA47-8A34-85FC3541FB0A}"/>
            </c:ext>
          </c:extLst>
        </c:ser>
        <c:ser>
          <c:idx val="1"/>
          <c:order val="1"/>
          <c:tx>
            <c:strRef>
              <c:f>Charts!$S$1</c:f>
              <c:strCache>
                <c:ptCount val="1"/>
                <c:pt idx="0">
                  <c:v>Capital flows ex Target ( + outflow)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Charts!$S$5:$S$32</c:f>
              <c:numCache>
                <c:formatCode>0</c:formatCode>
                <c:ptCount val="25"/>
                <c:pt idx="0">
                  <c:v>-84333.99599999997</c:v>
                </c:pt>
                <c:pt idx="1">
                  <c:v>-126505.58100000001</c:v>
                </c:pt>
                <c:pt idx="2">
                  <c:v>-149577.12299999999</c:v>
                </c:pt>
                <c:pt idx="3">
                  <c:v>-160528.011</c:v>
                </c:pt>
                <c:pt idx="4">
                  <c:v>-185778.51699999999</c:v>
                </c:pt>
                <c:pt idx="5">
                  <c:v>-174901.158</c:v>
                </c:pt>
                <c:pt idx="6">
                  <c:v>-163493.97500000001</c:v>
                </c:pt>
                <c:pt idx="7">
                  <c:v>-166757.48399999979</c:v>
                </c:pt>
                <c:pt idx="8">
                  <c:v>-167689.26500000001</c:v>
                </c:pt>
                <c:pt idx="9">
                  <c:v>-196691.80900000001</c:v>
                </c:pt>
                <c:pt idx="10">
                  <c:v>-154458.64499999999</c:v>
                </c:pt>
                <c:pt idx="11">
                  <c:v>-154729.60800000001</c:v>
                </c:pt>
                <c:pt idx="12">
                  <c:v>-93996.69200000001</c:v>
                </c:pt>
                <c:pt idx="13">
                  <c:v>-61247.599000000002</c:v>
                </c:pt>
                <c:pt idx="14">
                  <c:v>-64781.849000000002</c:v>
                </c:pt>
                <c:pt idx="15">
                  <c:v>-62174.949000000001</c:v>
                </c:pt>
                <c:pt idx="16">
                  <c:v>-131516.943</c:v>
                </c:pt>
                <c:pt idx="17">
                  <c:v>-119797.054</c:v>
                </c:pt>
                <c:pt idx="18">
                  <c:v>34369.911</c:v>
                </c:pt>
                <c:pt idx="19">
                  <c:v>20301.165000000012</c:v>
                </c:pt>
                <c:pt idx="20">
                  <c:v>83378.40099999994</c:v>
                </c:pt>
                <c:pt idx="21">
                  <c:v>48483.446000000033</c:v>
                </c:pt>
                <c:pt idx="22">
                  <c:v>-114897.8550000001</c:v>
                </c:pt>
                <c:pt idx="23">
                  <c:v>40321.195999999989</c:v>
                </c:pt>
                <c:pt idx="24">
                  <c:v>193255.035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8-DA47-8A34-85FC3541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23957352"/>
        <c:axId val="2123960424"/>
      </c:barChart>
      <c:lineChart>
        <c:grouping val="standard"/>
        <c:varyColors val="0"/>
        <c:ser>
          <c:idx val="2"/>
          <c:order val="2"/>
          <c:tx>
            <c:strRef>
              <c:f>Charts!$C$1</c:f>
              <c:strCache>
                <c:ptCount val="1"/>
                <c:pt idx="0">
                  <c:v>Current account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Charts!$A$5:$A$32</c:f>
              <c:strCache>
                <c:ptCount val="25"/>
                <c:pt idx="0">
                  <c:v>2005-Q4</c:v>
                </c:pt>
                <c:pt idx="1">
                  <c:v>2006-Q1</c:v>
                </c:pt>
                <c:pt idx="2">
                  <c:v>2006-Q2</c:v>
                </c:pt>
                <c:pt idx="3">
                  <c:v>2006-Q3</c:v>
                </c:pt>
                <c:pt idx="4">
                  <c:v>2006-Q4</c:v>
                </c:pt>
                <c:pt idx="5">
                  <c:v>2007-Q1</c:v>
                </c:pt>
                <c:pt idx="6">
                  <c:v>2007-Q2</c:v>
                </c:pt>
                <c:pt idx="7">
                  <c:v>2007-Q3</c:v>
                </c:pt>
                <c:pt idx="8">
                  <c:v>2007-Q4</c:v>
                </c:pt>
                <c:pt idx="9">
                  <c:v>2008-Q1</c:v>
                </c:pt>
                <c:pt idx="10">
                  <c:v>2008-Q2</c:v>
                </c:pt>
                <c:pt idx="11">
                  <c:v>2008-Q3</c:v>
                </c:pt>
                <c:pt idx="12">
                  <c:v>2008-Q4</c:v>
                </c:pt>
                <c:pt idx="13">
                  <c:v>2009-Q1</c:v>
                </c:pt>
                <c:pt idx="14">
                  <c:v>2009-Q2</c:v>
                </c:pt>
                <c:pt idx="15">
                  <c:v>2009-Q3</c:v>
                </c:pt>
                <c:pt idx="16">
                  <c:v>2009-Q4</c:v>
                </c:pt>
                <c:pt idx="17">
                  <c:v>2010-Q1</c:v>
                </c:pt>
                <c:pt idx="18">
                  <c:v>2010-Q2</c:v>
                </c:pt>
                <c:pt idx="19">
                  <c:v>2010-Q3</c:v>
                </c:pt>
                <c:pt idx="20">
                  <c:v>2010-Q4</c:v>
                </c:pt>
                <c:pt idx="21">
                  <c:v>2011-Q1</c:v>
                </c:pt>
                <c:pt idx="22">
                  <c:v>2011-Q2</c:v>
                </c:pt>
                <c:pt idx="23">
                  <c:v>2011-Q3</c:v>
                </c:pt>
                <c:pt idx="24">
                  <c:v>2011-Q4</c:v>
                </c:pt>
              </c:strCache>
            </c:strRef>
          </c:cat>
          <c:val>
            <c:numRef>
              <c:f>Charts!$C$5:$C$32</c:f>
              <c:numCache>
                <c:formatCode>0</c:formatCode>
                <c:ptCount val="25"/>
                <c:pt idx="0">
                  <c:v>-115821.996</c:v>
                </c:pt>
                <c:pt idx="1">
                  <c:v>-130077.58100000001</c:v>
                </c:pt>
                <c:pt idx="2">
                  <c:v>-139223.12299999999</c:v>
                </c:pt>
                <c:pt idx="3">
                  <c:v>-149077.011</c:v>
                </c:pt>
                <c:pt idx="4">
                  <c:v>-157904.51699999999</c:v>
                </c:pt>
                <c:pt idx="5">
                  <c:v>-160478.158</c:v>
                </c:pt>
                <c:pt idx="6">
                  <c:v>-164034.97500000001</c:v>
                </c:pt>
                <c:pt idx="7">
                  <c:v>-171008.48399999979</c:v>
                </c:pt>
                <c:pt idx="8">
                  <c:v>-185011.26500000001</c:v>
                </c:pt>
                <c:pt idx="9">
                  <c:v>-199909.80900000001</c:v>
                </c:pt>
                <c:pt idx="10">
                  <c:v>-209940.64500000011</c:v>
                </c:pt>
                <c:pt idx="11">
                  <c:v>-218150.60800000001</c:v>
                </c:pt>
                <c:pt idx="12">
                  <c:v>-216604.69200000001</c:v>
                </c:pt>
                <c:pt idx="13">
                  <c:v>-199092.59899999999</c:v>
                </c:pt>
                <c:pt idx="14">
                  <c:v>-176150.84899999999</c:v>
                </c:pt>
                <c:pt idx="15">
                  <c:v>-152347.94899999999</c:v>
                </c:pt>
                <c:pt idx="16">
                  <c:v>-129533.9429999999</c:v>
                </c:pt>
                <c:pt idx="17">
                  <c:v>-128306.054</c:v>
                </c:pt>
                <c:pt idx="18">
                  <c:v>-134932.08900000001</c:v>
                </c:pt>
                <c:pt idx="19">
                  <c:v>-138862.83499999979</c:v>
                </c:pt>
                <c:pt idx="20">
                  <c:v>-140937.59899999999</c:v>
                </c:pt>
                <c:pt idx="21">
                  <c:v>-144447.55399999989</c:v>
                </c:pt>
                <c:pt idx="22">
                  <c:v>-141570.85499999969</c:v>
                </c:pt>
                <c:pt idx="23">
                  <c:v>-133261.80399999989</c:v>
                </c:pt>
                <c:pt idx="24">
                  <c:v>-120133.965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28-DA47-8A34-85FC3541F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957352"/>
        <c:axId val="2123960424"/>
      </c:lineChart>
      <c:catAx>
        <c:axId val="212395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123960424"/>
        <c:crosses val="autoZero"/>
        <c:auto val="1"/>
        <c:lblAlgn val="ctr"/>
        <c:lblOffset val="100"/>
        <c:tickLblSkip val="4"/>
        <c:noMultiLvlLbl val="0"/>
      </c:catAx>
      <c:valAx>
        <c:axId val="212396042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2123957352"/>
        <c:crosses val="autoZero"/>
        <c:crossBetween val="between"/>
        <c:dispUnits>
          <c:builtInUnit val="thousands"/>
        </c:dispUnits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70988307637643"/>
          <c:y val="0.16830456519173601"/>
          <c:w val="0.68600169253128196"/>
          <c:h val="0.16571048828832299"/>
        </c:manualLayout>
      </c:layout>
      <c:overlay val="0"/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BB6E1-682F-425B-B25E-D07C198EB95D}" type="doc">
      <dgm:prSet loTypeId="urn:microsoft.com/office/officeart/2005/8/layout/process1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014763-AD3D-48DF-876C-D34CCA963497}">
      <dgm:prSet/>
      <dgm:spPr/>
      <dgm:t>
        <a:bodyPr/>
        <a:lstStyle/>
        <a:p>
          <a:r>
            <a:rPr lang="en-GB" dirty="0"/>
            <a:t>Even as interest rates increase, the interest rate in some asset classes or regions can be unusually low</a:t>
          </a:r>
          <a:endParaRPr lang="en-US" dirty="0"/>
        </a:p>
      </dgm:t>
    </dgm:pt>
    <dgm:pt modelId="{E8A77213-F67B-4544-8EA2-E480DBA744DE}" type="parTrans" cxnId="{3C463063-ADD7-4466-837B-7D17BACBBFF8}">
      <dgm:prSet/>
      <dgm:spPr/>
      <dgm:t>
        <a:bodyPr/>
        <a:lstStyle/>
        <a:p>
          <a:endParaRPr lang="en-US"/>
        </a:p>
      </dgm:t>
    </dgm:pt>
    <dgm:pt modelId="{DB4D0772-CB47-48C9-A178-D61D06900FCF}" type="sibTrans" cxnId="{3C463063-ADD7-4466-837B-7D17BACBBFF8}">
      <dgm:prSet/>
      <dgm:spPr/>
      <dgm:t>
        <a:bodyPr/>
        <a:lstStyle/>
        <a:p>
          <a:endParaRPr lang="en-US"/>
        </a:p>
      </dgm:t>
    </dgm:pt>
    <dgm:pt modelId="{27F9B31E-F0F8-4EAA-94E2-2BF740087D3A}">
      <dgm:prSet/>
      <dgm:spPr/>
      <dgm:t>
        <a:bodyPr/>
        <a:lstStyle/>
        <a:p>
          <a:r>
            <a:rPr lang="en-US" dirty="0"/>
            <a:t>As investors shift their portfolios away from assets they deem to be risky and towards those that they deem to be safe, the price of the latter rise</a:t>
          </a:r>
        </a:p>
      </dgm:t>
    </dgm:pt>
    <dgm:pt modelId="{5DEC187B-0F6D-4BD7-9AE7-E529BCAF1051}" type="parTrans" cxnId="{971E9397-3011-4B60-AD19-60711CA73BB5}">
      <dgm:prSet/>
      <dgm:spPr/>
      <dgm:t>
        <a:bodyPr/>
        <a:lstStyle/>
        <a:p>
          <a:endParaRPr lang="en-US"/>
        </a:p>
      </dgm:t>
    </dgm:pt>
    <dgm:pt modelId="{D3CEC7C8-4503-4C56-B37B-751D4DFFC97E}" type="sibTrans" cxnId="{971E9397-3011-4B60-AD19-60711CA73BB5}">
      <dgm:prSet/>
      <dgm:spPr/>
      <dgm:t>
        <a:bodyPr/>
        <a:lstStyle/>
        <a:p>
          <a:endParaRPr lang="en-US"/>
        </a:p>
      </dgm:t>
    </dgm:pt>
    <dgm:pt modelId="{07A81FF0-3D43-415E-819F-A214A4F601AE}">
      <dgm:prSet/>
      <dgm:spPr/>
      <dgm:t>
        <a:bodyPr/>
        <a:lstStyle/>
        <a:p>
          <a:r>
            <a:rPr lang="en-US" dirty="0"/>
            <a:t>In the absence of a euro-wide government bond to serve as a safe haven, safety capital flowed across countries</a:t>
          </a:r>
        </a:p>
      </dgm:t>
    </dgm:pt>
    <dgm:pt modelId="{EB344CCE-A6EA-4BC8-BA31-13B89AF3CAC4}" type="parTrans" cxnId="{01158EC3-25C1-45EC-868A-F62A09C475F2}">
      <dgm:prSet/>
      <dgm:spPr/>
      <dgm:t>
        <a:bodyPr/>
        <a:lstStyle/>
        <a:p>
          <a:endParaRPr lang="en-US"/>
        </a:p>
      </dgm:t>
    </dgm:pt>
    <dgm:pt modelId="{149234FB-1A3A-4C02-B3F8-0A819CF4E959}" type="sibTrans" cxnId="{01158EC3-25C1-45EC-868A-F62A09C475F2}">
      <dgm:prSet/>
      <dgm:spPr/>
      <dgm:t>
        <a:bodyPr/>
        <a:lstStyle/>
        <a:p>
          <a:endParaRPr lang="en-US"/>
        </a:p>
      </dgm:t>
    </dgm:pt>
    <dgm:pt modelId="{0A8F98A7-C96B-43D5-B9E3-624E5310DB57}">
      <dgm:prSet/>
      <dgm:spPr/>
      <dgm:t>
        <a:bodyPr/>
        <a:lstStyle/>
        <a:p>
          <a:r>
            <a:rPr lang="en-US" dirty="0"/>
            <a:t>In the European crisis, German bonds were perceived to be safe whilst Greece’s were not</a:t>
          </a:r>
        </a:p>
      </dgm:t>
    </dgm:pt>
    <dgm:pt modelId="{DEE1807E-BFC1-4EB5-87FA-DF90F10E5FA9}" type="parTrans" cxnId="{15A590F4-C113-4119-9046-E3F14E654B51}">
      <dgm:prSet/>
      <dgm:spPr/>
      <dgm:t>
        <a:bodyPr/>
        <a:lstStyle/>
        <a:p>
          <a:endParaRPr lang="en-US"/>
        </a:p>
      </dgm:t>
    </dgm:pt>
    <dgm:pt modelId="{08216A5A-08E1-47FF-A687-E96EFDB65DD6}" type="sibTrans" cxnId="{15A590F4-C113-4119-9046-E3F14E654B51}">
      <dgm:prSet/>
      <dgm:spPr/>
      <dgm:t>
        <a:bodyPr/>
        <a:lstStyle/>
        <a:p>
          <a:endParaRPr lang="en-US"/>
        </a:p>
      </dgm:t>
    </dgm:pt>
    <dgm:pt modelId="{3EFBDC9F-10F8-CB4E-8152-F0AD9ED8A3E2}" type="pres">
      <dgm:prSet presAssocID="{6F5BB6E1-682F-425B-B25E-D07C198EB95D}" presName="Name0" presStyleCnt="0">
        <dgm:presLayoutVars>
          <dgm:dir/>
          <dgm:resizeHandles val="exact"/>
        </dgm:presLayoutVars>
      </dgm:prSet>
      <dgm:spPr/>
    </dgm:pt>
    <dgm:pt modelId="{2DF1D4C4-3920-4C47-BE5B-570155C3B831}" type="pres">
      <dgm:prSet presAssocID="{32014763-AD3D-48DF-876C-D34CCA963497}" presName="node" presStyleLbl="node1" presStyleIdx="0" presStyleCnt="4">
        <dgm:presLayoutVars>
          <dgm:bulletEnabled val="1"/>
        </dgm:presLayoutVars>
      </dgm:prSet>
      <dgm:spPr/>
    </dgm:pt>
    <dgm:pt modelId="{7CB31AD4-0700-7745-AA41-EA258E2C0F58}" type="pres">
      <dgm:prSet presAssocID="{DB4D0772-CB47-48C9-A178-D61D06900FCF}" presName="sibTrans" presStyleLbl="sibTrans2D1" presStyleIdx="0" presStyleCnt="3"/>
      <dgm:spPr/>
    </dgm:pt>
    <dgm:pt modelId="{14C150BC-203F-C848-8AE6-2E5018669ACA}" type="pres">
      <dgm:prSet presAssocID="{DB4D0772-CB47-48C9-A178-D61D06900FCF}" presName="connectorText" presStyleLbl="sibTrans2D1" presStyleIdx="0" presStyleCnt="3"/>
      <dgm:spPr/>
    </dgm:pt>
    <dgm:pt modelId="{314D7842-3E39-E746-A7E6-3EDBD78723FC}" type="pres">
      <dgm:prSet presAssocID="{27F9B31E-F0F8-4EAA-94E2-2BF740087D3A}" presName="node" presStyleLbl="node1" presStyleIdx="1" presStyleCnt="4">
        <dgm:presLayoutVars>
          <dgm:bulletEnabled val="1"/>
        </dgm:presLayoutVars>
      </dgm:prSet>
      <dgm:spPr/>
    </dgm:pt>
    <dgm:pt modelId="{5E1D4447-2D5A-FA44-BE6F-11064DD2770A}" type="pres">
      <dgm:prSet presAssocID="{D3CEC7C8-4503-4C56-B37B-751D4DFFC97E}" presName="sibTrans" presStyleLbl="sibTrans2D1" presStyleIdx="1" presStyleCnt="3"/>
      <dgm:spPr/>
    </dgm:pt>
    <dgm:pt modelId="{E961D4A2-6373-2047-A7FD-1C70F25AF83C}" type="pres">
      <dgm:prSet presAssocID="{D3CEC7C8-4503-4C56-B37B-751D4DFFC97E}" presName="connectorText" presStyleLbl="sibTrans2D1" presStyleIdx="1" presStyleCnt="3"/>
      <dgm:spPr/>
    </dgm:pt>
    <dgm:pt modelId="{E190B216-7606-3741-A38D-D7BACF02D619}" type="pres">
      <dgm:prSet presAssocID="{07A81FF0-3D43-415E-819F-A214A4F601AE}" presName="node" presStyleLbl="node1" presStyleIdx="2" presStyleCnt="4">
        <dgm:presLayoutVars>
          <dgm:bulletEnabled val="1"/>
        </dgm:presLayoutVars>
      </dgm:prSet>
      <dgm:spPr/>
    </dgm:pt>
    <dgm:pt modelId="{DA8F06E2-E0EA-8F44-B15B-08FF74D7DCEF}" type="pres">
      <dgm:prSet presAssocID="{149234FB-1A3A-4C02-B3F8-0A819CF4E959}" presName="sibTrans" presStyleLbl="sibTrans2D1" presStyleIdx="2" presStyleCnt="3"/>
      <dgm:spPr/>
    </dgm:pt>
    <dgm:pt modelId="{8544313A-96D2-9A46-BABA-B7CA3C8C6D8B}" type="pres">
      <dgm:prSet presAssocID="{149234FB-1A3A-4C02-B3F8-0A819CF4E959}" presName="connectorText" presStyleLbl="sibTrans2D1" presStyleIdx="2" presStyleCnt="3"/>
      <dgm:spPr/>
    </dgm:pt>
    <dgm:pt modelId="{0057B21E-9C50-244D-A6A6-889977077C27}" type="pres">
      <dgm:prSet presAssocID="{0A8F98A7-C96B-43D5-B9E3-624E5310DB57}" presName="node" presStyleLbl="node1" presStyleIdx="3" presStyleCnt="4">
        <dgm:presLayoutVars>
          <dgm:bulletEnabled val="1"/>
        </dgm:presLayoutVars>
      </dgm:prSet>
      <dgm:spPr/>
    </dgm:pt>
  </dgm:ptLst>
  <dgm:cxnLst>
    <dgm:cxn modelId="{D8750505-FA54-204A-BA9B-6261F8C0A3B7}" type="presOf" srcId="{0A8F98A7-C96B-43D5-B9E3-624E5310DB57}" destId="{0057B21E-9C50-244D-A6A6-889977077C27}" srcOrd="0" destOrd="0" presId="urn:microsoft.com/office/officeart/2005/8/layout/process1"/>
    <dgm:cxn modelId="{FC686713-92E8-0946-997C-420F118420A3}" type="presOf" srcId="{149234FB-1A3A-4C02-B3F8-0A819CF4E959}" destId="{8544313A-96D2-9A46-BABA-B7CA3C8C6D8B}" srcOrd="1" destOrd="0" presId="urn:microsoft.com/office/officeart/2005/8/layout/process1"/>
    <dgm:cxn modelId="{F233331B-41C0-5446-B3E9-C47D1F6D05F1}" type="presOf" srcId="{6F5BB6E1-682F-425B-B25E-D07C198EB95D}" destId="{3EFBDC9F-10F8-CB4E-8152-F0AD9ED8A3E2}" srcOrd="0" destOrd="0" presId="urn:microsoft.com/office/officeart/2005/8/layout/process1"/>
    <dgm:cxn modelId="{D6DE5F57-DCCF-ED4A-A3BD-EE7EAF3FC685}" type="presOf" srcId="{32014763-AD3D-48DF-876C-D34CCA963497}" destId="{2DF1D4C4-3920-4C47-BE5B-570155C3B831}" srcOrd="0" destOrd="0" presId="urn:microsoft.com/office/officeart/2005/8/layout/process1"/>
    <dgm:cxn modelId="{3C463063-ADD7-4466-837B-7D17BACBBFF8}" srcId="{6F5BB6E1-682F-425B-B25E-D07C198EB95D}" destId="{32014763-AD3D-48DF-876C-D34CCA963497}" srcOrd="0" destOrd="0" parTransId="{E8A77213-F67B-4544-8EA2-E480DBA744DE}" sibTransId="{DB4D0772-CB47-48C9-A178-D61D06900FCF}"/>
    <dgm:cxn modelId="{C9F7DF73-833D-9F40-857C-4A54BC435223}" type="presOf" srcId="{DB4D0772-CB47-48C9-A178-D61D06900FCF}" destId="{7CB31AD4-0700-7745-AA41-EA258E2C0F58}" srcOrd="0" destOrd="0" presId="urn:microsoft.com/office/officeart/2005/8/layout/process1"/>
    <dgm:cxn modelId="{5A185A7E-2C9B-C44A-AC37-44589E79EBDD}" type="presOf" srcId="{27F9B31E-F0F8-4EAA-94E2-2BF740087D3A}" destId="{314D7842-3E39-E746-A7E6-3EDBD78723FC}" srcOrd="0" destOrd="0" presId="urn:microsoft.com/office/officeart/2005/8/layout/process1"/>
    <dgm:cxn modelId="{BB497180-6FBA-2643-9281-935608D01723}" type="presOf" srcId="{D3CEC7C8-4503-4C56-B37B-751D4DFFC97E}" destId="{5E1D4447-2D5A-FA44-BE6F-11064DD2770A}" srcOrd="0" destOrd="0" presId="urn:microsoft.com/office/officeart/2005/8/layout/process1"/>
    <dgm:cxn modelId="{42F98282-3C43-C849-B6EC-B7F895AF831E}" type="presOf" srcId="{DB4D0772-CB47-48C9-A178-D61D06900FCF}" destId="{14C150BC-203F-C848-8AE6-2E5018669ACA}" srcOrd="1" destOrd="0" presId="urn:microsoft.com/office/officeart/2005/8/layout/process1"/>
    <dgm:cxn modelId="{971E9397-3011-4B60-AD19-60711CA73BB5}" srcId="{6F5BB6E1-682F-425B-B25E-D07C198EB95D}" destId="{27F9B31E-F0F8-4EAA-94E2-2BF740087D3A}" srcOrd="1" destOrd="0" parTransId="{5DEC187B-0F6D-4BD7-9AE7-E529BCAF1051}" sibTransId="{D3CEC7C8-4503-4C56-B37B-751D4DFFC97E}"/>
    <dgm:cxn modelId="{D34F63AB-76D3-3C48-8E6F-CF4BBB28BF44}" type="presOf" srcId="{D3CEC7C8-4503-4C56-B37B-751D4DFFC97E}" destId="{E961D4A2-6373-2047-A7FD-1C70F25AF83C}" srcOrd="1" destOrd="0" presId="urn:microsoft.com/office/officeart/2005/8/layout/process1"/>
    <dgm:cxn modelId="{780875C0-4A38-6647-8752-209B683A1D8B}" type="presOf" srcId="{149234FB-1A3A-4C02-B3F8-0A819CF4E959}" destId="{DA8F06E2-E0EA-8F44-B15B-08FF74D7DCEF}" srcOrd="0" destOrd="0" presId="urn:microsoft.com/office/officeart/2005/8/layout/process1"/>
    <dgm:cxn modelId="{01158EC3-25C1-45EC-868A-F62A09C475F2}" srcId="{6F5BB6E1-682F-425B-B25E-D07C198EB95D}" destId="{07A81FF0-3D43-415E-819F-A214A4F601AE}" srcOrd="2" destOrd="0" parTransId="{EB344CCE-A6EA-4BC8-BA31-13B89AF3CAC4}" sibTransId="{149234FB-1A3A-4C02-B3F8-0A819CF4E959}"/>
    <dgm:cxn modelId="{D6E525EB-C529-E543-AC4B-D6EDC011A8D3}" type="presOf" srcId="{07A81FF0-3D43-415E-819F-A214A4F601AE}" destId="{E190B216-7606-3741-A38D-D7BACF02D619}" srcOrd="0" destOrd="0" presId="urn:microsoft.com/office/officeart/2005/8/layout/process1"/>
    <dgm:cxn modelId="{15A590F4-C113-4119-9046-E3F14E654B51}" srcId="{6F5BB6E1-682F-425B-B25E-D07C198EB95D}" destId="{0A8F98A7-C96B-43D5-B9E3-624E5310DB57}" srcOrd="3" destOrd="0" parTransId="{DEE1807E-BFC1-4EB5-87FA-DF90F10E5FA9}" sibTransId="{08216A5A-08E1-47FF-A687-E96EFDB65DD6}"/>
    <dgm:cxn modelId="{7F65EC8E-0C1B-6240-B2E1-CD06D54A4F4B}" type="presParOf" srcId="{3EFBDC9F-10F8-CB4E-8152-F0AD9ED8A3E2}" destId="{2DF1D4C4-3920-4C47-BE5B-570155C3B831}" srcOrd="0" destOrd="0" presId="urn:microsoft.com/office/officeart/2005/8/layout/process1"/>
    <dgm:cxn modelId="{DB07F880-F90E-AA4C-A221-4A793F4BCF75}" type="presParOf" srcId="{3EFBDC9F-10F8-CB4E-8152-F0AD9ED8A3E2}" destId="{7CB31AD4-0700-7745-AA41-EA258E2C0F58}" srcOrd="1" destOrd="0" presId="urn:microsoft.com/office/officeart/2005/8/layout/process1"/>
    <dgm:cxn modelId="{499C5BA1-49BD-DD46-862A-264D6C22C33F}" type="presParOf" srcId="{7CB31AD4-0700-7745-AA41-EA258E2C0F58}" destId="{14C150BC-203F-C848-8AE6-2E5018669ACA}" srcOrd="0" destOrd="0" presId="urn:microsoft.com/office/officeart/2005/8/layout/process1"/>
    <dgm:cxn modelId="{B0A3AF9E-A53E-FE4A-8C6F-2D3293D02B44}" type="presParOf" srcId="{3EFBDC9F-10F8-CB4E-8152-F0AD9ED8A3E2}" destId="{314D7842-3E39-E746-A7E6-3EDBD78723FC}" srcOrd="2" destOrd="0" presId="urn:microsoft.com/office/officeart/2005/8/layout/process1"/>
    <dgm:cxn modelId="{45ECFE7E-F3A1-3D40-A22E-71F6E3159822}" type="presParOf" srcId="{3EFBDC9F-10F8-CB4E-8152-F0AD9ED8A3E2}" destId="{5E1D4447-2D5A-FA44-BE6F-11064DD2770A}" srcOrd="3" destOrd="0" presId="urn:microsoft.com/office/officeart/2005/8/layout/process1"/>
    <dgm:cxn modelId="{29842887-7A15-F442-ABC8-36F40979B079}" type="presParOf" srcId="{5E1D4447-2D5A-FA44-BE6F-11064DD2770A}" destId="{E961D4A2-6373-2047-A7FD-1C70F25AF83C}" srcOrd="0" destOrd="0" presId="urn:microsoft.com/office/officeart/2005/8/layout/process1"/>
    <dgm:cxn modelId="{CBFD7348-800D-E347-A3E0-31206F20E690}" type="presParOf" srcId="{3EFBDC9F-10F8-CB4E-8152-F0AD9ED8A3E2}" destId="{E190B216-7606-3741-A38D-D7BACF02D619}" srcOrd="4" destOrd="0" presId="urn:microsoft.com/office/officeart/2005/8/layout/process1"/>
    <dgm:cxn modelId="{8E8538A5-376D-9C42-8E6B-BAC79B8FB9D6}" type="presParOf" srcId="{3EFBDC9F-10F8-CB4E-8152-F0AD9ED8A3E2}" destId="{DA8F06E2-E0EA-8F44-B15B-08FF74D7DCEF}" srcOrd="5" destOrd="0" presId="urn:microsoft.com/office/officeart/2005/8/layout/process1"/>
    <dgm:cxn modelId="{EE3E8288-4F93-A446-8830-E13F18545A01}" type="presParOf" srcId="{DA8F06E2-E0EA-8F44-B15B-08FF74D7DCEF}" destId="{8544313A-96D2-9A46-BABA-B7CA3C8C6D8B}" srcOrd="0" destOrd="0" presId="urn:microsoft.com/office/officeart/2005/8/layout/process1"/>
    <dgm:cxn modelId="{D5C11BC2-829D-2242-A167-6BF54AF1ABDC}" type="presParOf" srcId="{3EFBDC9F-10F8-CB4E-8152-F0AD9ED8A3E2}" destId="{0057B21E-9C50-244D-A6A6-889977077C2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E5175-3BB6-4ED4-B4A1-C9F6B3AA529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463F9F-49F8-475B-8402-F100B54B15E8}">
      <dgm:prSet custT="1"/>
      <dgm:spPr/>
      <dgm:t>
        <a:bodyPr/>
        <a:lstStyle/>
        <a:p>
          <a:r>
            <a:rPr lang="en-US" sz="1600" dirty="0"/>
            <a:t>It has limited risk by giving the holder the same payoff across a variety of future scenarios. It is easy to sell across people with different beliefs and tastes about risk</a:t>
          </a:r>
        </a:p>
      </dgm:t>
    </dgm:pt>
    <dgm:pt modelId="{16C19AE9-4B8E-4C03-B2B2-0A29B0F163D3}" type="parTrans" cxnId="{128ABB24-B6BE-432A-85C4-422F6CEF74B4}">
      <dgm:prSet/>
      <dgm:spPr/>
      <dgm:t>
        <a:bodyPr/>
        <a:lstStyle/>
        <a:p>
          <a:endParaRPr lang="en-US" sz="1400"/>
        </a:p>
      </dgm:t>
    </dgm:pt>
    <dgm:pt modelId="{4050897B-40FC-4D0A-BCE3-BA47BDE8AF26}" type="sibTrans" cxnId="{128ABB24-B6BE-432A-85C4-422F6CEF74B4}">
      <dgm:prSet phldrT="01" phldr="0" custT="1"/>
      <dgm:spPr/>
      <dgm:t>
        <a:bodyPr/>
        <a:lstStyle/>
        <a:p>
          <a:r>
            <a:rPr lang="en-US" sz="5400"/>
            <a:t>01</a:t>
          </a:r>
          <a:endParaRPr lang="en-US" sz="5400" dirty="0"/>
        </a:p>
      </dgm:t>
    </dgm:pt>
    <dgm:pt modelId="{D0D85DC9-4346-4A53-BD61-99FE6CA17894}">
      <dgm:prSet custT="1"/>
      <dgm:spPr/>
      <dgm:t>
        <a:bodyPr/>
        <a:lstStyle/>
        <a:p>
          <a:r>
            <a:rPr lang="en-US" sz="1600" dirty="0"/>
            <a:t>During times of crisis, it's low risk and high liquidity are particularly valuable in insulating the holder from risk</a:t>
          </a:r>
        </a:p>
      </dgm:t>
    </dgm:pt>
    <dgm:pt modelId="{DDC37E53-4D4A-4D08-9D1C-6035D3BD526E}" type="parTrans" cxnId="{3067AC83-A1EF-47C5-B855-9F57FFA480A9}">
      <dgm:prSet/>
      <dgm:spPr/>
      <dgm:t>
        <a:bodyPr/>
        <a:lstStyle/>
        <a:p>
          <a:endParaRPr lang="en-US" sz="1400"/>
        </a:p>
      </dgm:t>
    </dgm:pt>
    <dgm:pt modelId="{369AF55B-302F-49C0-8131-0680E5B99745}" type="sibTrans" cxnId="{3067AC83-A1EF-47C5-B855-9F57FFA480A9}">
      <dgm:prSet phldrT="02" phldr="0" custT="1"/>
      <dgm:spPr/>
      <dgm:t>
        <a:bodyPr/>
        <a:lstStyle/>
        <a:p>
          <a:r>
            <a:rPr lang="en-US" sz="5400"/>
            <a:t>02</a:t>
          </a:r>
          <a:endParaRPr lang="en-US" sz="5400" dirty="0"/>
        </a:p>
      </dgm:t>
    </dgm:pt>
    <dgm:pt modelId="{7C62A994-6735-4F7D-86FF-C52C9518EFB2}">
      <dgm:prSet custT="1"/>
      <dgm:spPr/>
      <dgm:t>
        <a:bodyPr/>
        <a:lstStyle/>
        <a:p>
          <a:r>
            <a:rPr lang="en-US" sz="1600" dirty="0"/>
            <a:t>An asset is safe if it is considered by all to be safe which makes trading very liquid and implies that the price will not fall</a:t>
          </a:r>
        </a:p>
      </dgm:t>
    </dgm:pt>
    <dgm:pt modelId="{3D599016-CA4D-47E9-93CB-53772F517F0A}" type="parTrans" cxnId="{CAC9A7DA-07A2-4E3C-9176-B6B017457A63}">
      <dgm:prSet/>
      <dgm:spPr/>
      <dgm:t>
        <a:bodyPr/>
        <a:lstStyle/>
        <a:p>
          <a:endParaRPr lang="en-US" sz="1400"/>
        </a:p>
      </dgm:t>
    </dgm:pt>
    <dgm:pt modelId="{21BF7CC5-E183-48CA-B087-408843BBAAF0}" type="sibTrans" cxnId="{CAC9A7DA-07A2-4E3C-9176-B6B017457A63}">
      <dgm:prSet phldrT="03" phldr="0" custT="1"/>
      <dgm:spPr/>
      <dgm:t>
        <a:bodyPr/>
        <a:lstStyle/>
        <a:p>
          <a:r>
            <a:rPr lang="en-US" sz="5400"/>
            <a:t>03</a:t>
          </a:r>
        </a:p>
      </dgm:t>
    </dgm:pt>
    <dgm:pt modelId="{74DF0C4C-35E8-D347-A279-0A6D9331A90A}" type="pres">
      <dgm:prSet presAssocID="{167E5175-3BB6-4ED4-B4A1-C9F6B3AA5296}" presName="Name0" presStyleCnt="0">
        <dgm:presLayoutVars>
          <dgm:animLvl val="lvl"/>
          <dgm:resizeHandles val="exact"/>
        </dgm:presLayoutVars>
      </dgm:prSet>
      <dgm:spPr/>
    </dgm:pt>
    <dgm:pt modelId="{D5909182-208B-544D-8A97-16BF6E10C1B8}" type="pres">
      <dgm:prSet presAssocID="{14463F9F-49F8-475B-8402-F100B54B15E8}" presName="compositeNode" presStyleCnt="0">
        <dgm:presLayoutVars>
          <dgm:bulletEnabled val="1"/>
        </dgm:presLayoutVars>
      </dgm:prSet>
      <dgm:spPr/>
    </dgm:pt>
    <dgm:pt modelId="{3C34A16A-2349-CF42-B223-D0DD0A9AD477}" type="pres">
      <dgm:prSet presAssocID="{14463F9F-49F8-475B-8402-F100B54B15E8}" presName="bgRect" presStyleLbl="alignNode1" presStyleIdx="0" presStyleCnt="3" custScaleY="108984"/>
      <dgm:spPr/>
    </dgm:pt>
    <dgm:pt modelId="{08F7A887-E1D1-A643-A9AF-370F67267AC8}" type="pres">
      <dgm:prSet presAssocID="{4050897B-40FC-4D0A-BCE3-BA47BDE8AF2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798FDC-83A5-694F-9276-86125068A0C3}" type="pres">
      <dgm:prSet presAssocID="{14463F9F-49F8-475B-8402-F100B54B15E8}" presName="nodeRect" presStyleLbl="alignNode1" presStyleIdx="0" presStyleCnt="3">
        <dgm:presLayoutVars>
          <dgm:bulletEnabled val="1"/>
        </dgm:presLayoutVars>
      </dgm:prSet>
      <dgm:spPr/>
    </dgm:pt>
    <dgm:pt modelId="{E97D170D-654E-F84E-AF4B-A654AF2C774D}" type="pres">
      <dgm:prSet presAssocID="{4050897B-40FC-4D0A-BCE3-BA47BDE8AF26}" presName="sibTrans" presStyleCnt="0"/>
      <dgm:spPr/>
    </dgm:pt>
    <dgm:pt modelId="{50076C27-632F-8C4E-AA3C-D199386466D3}" type="pres">
      <dgm:prSet presAssocID="{D0D85DC9-4346-4A53-BD61-99FE6CA17894}" presName="compositeNode" presStyleCnt="0">
        <dgm:presLayoutVars>
          <dgm:bulletEnabled val="1"/>
        </dgm:presLayoutVars>
      </dgm:prSet>
      <dgm:spPr/>
    </dgm:pt>
    <dgm:pt modelId="{BBE644B6-289F-0D48-9545-FFE31E406B53}" type="pres">
      <dgm:prSet presAssocID="{D0D85DC9-4346-4A53-BD61-99FE6CA17894}" presName="bgRect" presStyleLbl="alignNode1" presStyleIdx="1" presStyleCnt="3" custScaleY="108984"/>
      <dgm:spPr/>
    </dgm:pt>
    <dgm:pt modelId="{3BA99598-2CD7-3743-AB6E-02B4CBEC2425}" type="pres">
      <dgm:prSet presAssocID="{369AF55B-302F-49C0-8131-0680E5B9974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4B805A6-D784-4C49-A11A-2DD9572F9D22}" type="pres">
      <dgm:prSet presAssocID="{D0D85DC9-4346-4A53-BD61-99FE6CA17894}" presName="nodeRect" presStyleLbl="alignNode1" presStyleIdx="1" presStyleCnt="3">
        <dgm:presLayoutVars>
          <dgm:bulletEnabled val="1"/>
        </dgm:presLayoutVars>
      </dgm:prSet>
      <dgm:spPr/>
    </dgm:pt>
    <dgm:pt modelId="{D251737C-2229-D04B-9384-1D7BD2869D8E}" type="pres">
      <dgm:prSet presAssocID="{369AF55B-302F-49C0-8131-0680E5B99745}" presName="sibTrans" presStyleCnt="0"/>
      <dgm:spPr/>
    </dgm:pt>
    <dgm:pt modelId="{50F7B4E4-0625-D048-A94D-B211CCBE0BF2}" type="pres">
      <dgm:prSet presAssocID="{7C62A994-6735-4F7D-86FF-C52C9518EFB2}" presName="compositeNode" presStyleCnt="0">
        <dgm:presLayoutVars>
          <dgm:bulletEnabled val="1"/>
        </dgm:presLayoutVars>
      </dgm:prSet>
      <dgm:spPr/>
    </dgm:pt>
    <dgm:pt modelId="{2620A269-D898-B14E-8504-01375E8F7295}" type="pres">
      <dgm:prSet presAssocID="{7C62A994-6735-4F7D-86FF-C52C9518EFB2}" presName="bgRect" presStyleLbl="alignNode1" presStyleIdx="2" presStyleCnt="3" custScaleY="108984"/>
      <dgm:spPr/>
    </dgm:pt>
    <dgm:pt modelId="{57D2D8E8-32FB-A247-B387-6E9BC219E8E9}" type="pres">
      <dgm:prSet presAssocID="{21BF7CC5-E183-48CA-B087-408843BBAAF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797A49A-92D3-2B49-BBCA-55AA30B25392}" type="pres">
      <dgm:prSet presAssocID="{7C62A994-6735-4F7D-86FF-C52C9518EFB2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2DF3B20-1445-224B-BB3E-E8BD8651B4EC}" type="presOf" srcId="{167E5175-3BB6-4ED4-B4A1-C9F6B3AA5296}" destId="{74DF0C4C-35E8-D347-A279-0A6D9331A90A}" srcOrd="0" destOrd="0" presId="urn:microsoft.com/office/officeart/2016/7/layout/LinearBlockProcessNumbered"/>
    <dgm:cxn modelId="{128ABB24-B6BE-432A-85C4-422F6CEF74B4}" srcId="{167E5175-3BB6-4ED4-B4A1-C9F6B3AA5296}" destId="{14463F9F-49F8-475B-8402-F100B54B15E8}" srcOrd="0" destOrd="0" parTransId="{16C19AE9-4B8E-4C03-B2B2-0A29B0F163D3}" sibTransId="{4050897B-40FC-4D0A-BCE3-BA47BDE8AF26}"/>
    <dgm:cxn modelId="{4C13B234-0007-D14F-9BB3-30ADC55AA3DD}" type="presOf" srcId="{14463F9F-49F8-475B-8402-F100B54B15E8}" destId="{3C34A16A-2349-CF42-B223-D0DD0A9AD477}" srcOrd="0" destOrd="0" presId="urn:microsoft.com/office/officeart/2016/7/layout/LinearBlockProcessNumbered"/>
    <dgm:cxn modelId="{BB650B3B-9DAB-734D-AA42-D7F9A7EA01FE}" type="presOf" srcId="{4050897B-40FC-4D0A-BCE3-BA47BDE8AF26}" destId="{08F7A887-E1D1-A643-A9AF-370F67267AC8}" srcOrd="0" destOrd="0" presId="urn:microsoft.com/office/officeart/2016/7/layout/LinearBlockProcessNumbered"/>
    <dgm:cxn modelId="{97E10A65-A5A0-B544-9462-78A1A2493106}" type="presOf" srcId="{369AF55B-302F-49C0-8131-0680E5B99745}" destId="{3BA99598-2CD7-3743-AB6E-02B4CBEC2425}" srcOrd="0" destOrd="0" presId="urn:microsoft.com/office/officeart/2016/7/layout/LinearBlockProcessNumbered"/>
    <dgm:cxn modelId="{5E695683-6213-6341-8D20-B51B917D2CB1}" type="presOf" srcId="{7C62A994-6735-4F7D-86FF-C52C9518EFB2}" destId="{2620A269-D898-B14E-8504-01375E8F7295}" srcOrd="0" destOrd="0" presId="urn:microsoft.com/office/officeart/2016/7/layout/LinearBlockProcessNumbered"/>
    <dgm:cxn modelId="{3067AC83-A1EF-47C5-B855-9F57FFA480A9}" srcId="{167E5175-3BB6-4ED4-B4A1-C9F6B3AA5296}" destId="{D0D85DC9-4346-4A53-BD61-99FE6CA17894}" srcOrd="1" destOrd="0" parTransId="{DDC37E53-4D4A-4D08-9D1C-6035D3BD526E}" sibTransId="{369AF55B-302F-49C0-8131-0680E5B99745}"/>
    <dgm:cxn modelId="{35E33188-0A51-DE4D-951C-CBA98EA438B4}" type="presOf" srcId="{7C62A994-6735-4F7D-86FF-C52C9518EFB2}" destId="{C797A49A-92D3-2B49-BBCA-55AA30B25392}" srcOrd="1" destOrd="0" presId="urn:microsoft.com/office/officeart/2016/7/layout/LinearBlockProcessNumbered"/>
    <dgm:cxn modelId="{80230196-6B74-5241-BBC8-A5D9B287F333}" type="presOf" srcId="{D0D85DC9-4346-4A53-BD61-99FE6CA17894}" destId="{BBE644B6-289F-0D48-9545-FFE31E406B53}" srcOrd="0" destOrd="0" presId="urn:microsoft.com/office/officeart/2016/7/layout/LinearBlockProcessNumbered"/>
    <dgm:cxn modelId="{79D6C1D6-08A6-2D4A-A448-203F48472820}" type="presOf" srcId="{21BF7CC5-E183-48CA-B087-408843BBAAF0}" destId="{57D2D8E8-32FB-A247-B387-6E9BC219E8E9}" srcOrd="0" destOrd="0" presId="urn:microsoft.com/office/officeart/2016/7/layout/LinearBlockProcessNumbered"/>
    <dgm:cxn modelId="{CAC9A7DA-07A2-4E3C-9176-B6B017457A63}" srcId="{167E5175-3BB6-4ED4-B4A1-C9F6B3AA5296}" destId="{7C62A994-6735-4F7D-86FF-C52C9518EFB2}" srcOrd="2" destOrd="0" parTransId="{3D599016-CA4D-47E9-93CB-53772F517F0A}" sibTransId="{21BF7CC5-E183-48CA-B087-408843BBAAF0}"/>
    <dgm:cxn modelId="{08485EDE-5F3E-194A-8070-F10D16164101}" type="presOf" srcId="{14463F9F-49F8-475B-8402-F100B54B15E8}" destId="{5F798FDC-83A5-694F-9276-86125068A0C3}" srcOrd="1" destOrd="0" presId="urn:microsoft.com/office/officeart/2016/7/layout/LinearBlockProcessNumbered"/>
    <dgm:cxn modelId="{BD6126E9-7D5C-5448-AF41-DFB46AFA4AAE}" type="presOf" srcId="{D0D85DC9-4346-4A53-BD61-99FE6CA17894}" destId="{B4B805A6-D784-4C49-A11A-2DD9572F9D22}" srcOrd="1" destOrd="0" presId="urn:microsoft.com/office/officeart/2016/7/layout/LinearBlockProcessNumbered"/>
    <dgm:cxn modelId="{70734B28-5B2B-484B-97D3-5AAD5ED771F8}" type="presParOf" srcId="{74DF0C4C-35E8-D347-A279-0A6D9331A90A}" destId="{D5909182-208B-544D-8A97-16BF6E10C1B8}" srcOrd="0" destOrd="0" presId="urn:microsoft.com/office/officeart/2016/7/layout/LinearBlockProcessNumbered"/>
    <dgm:cxn modelId="{45D1FC12-7803-4D46-AF60-880CE6947864}" type="presParOf" srcId="{D5909182-208B-544D-8A97-16BF6E10C1B8}" destId="{3C34A16A-2349-CF42-B223-D0DD0A9AD477}" srcOrd="0" destOrd="0" presId="urn:microsoft.com/office/officeart/2016/7/layout/LinearBlockProcessNumbered"/>
    <dgm:cxn modelId="{026DF0D9-7A21-1A4F-90EF-2441456541D9}" type="presParOf" srcId="{D5909182-208B-544D-8A97-16BF6E10C1B8}" destId="{08F7A887-E1D1-A643-A9AF-370F67267AC8}" srcOrd="1" destOrd="0" presId="urn:microsoft.com/office/officeart/2016/7/layout/LinearBlockProcessNumbered"/>
    <dgm:cxn modelId="{9E294C97-E374-8646-999B-4A29E69D3474}" type="presParOf" srcId="{D5909182-208B-544D-8A97-16BF6E10C1B8}" destId="{5F798FDC-83A5-694F-9276-86125068A0C3}" srcOrd="2" destOrd="0" presId="urn:microsoft.com/office/officeart/2016/7/layout/LinearBlockProcessNumbered"/>
    <dgm:cxn modelId="{A802C392-172B-BF4C-B35A-60037EB00EC8}" type="presParOf" srcId="{74DF0C4C-35E8-D347-A279-0A6D9331A90A}" destId="{E97D170D-654E-F84E-AF4B-A654AF2C774D}" srcOrd="1" destOrd="0" presId="urn:microsoft.com/office/officeart/2016/7/layout/LinearBlockProcessNumbered"/>
    <dgm:cxn modelId="{9B955137-932E-8249-812A-B928EA097B17}" type="presParOf" srcId="{74DF0C4C-35E8-D347-A279-0A6D9331A90A}" destId="{50076C27-632F-8C4E-AA3C-D199386466D3}" srcOrd="2" destOrd="0" presId="urn:microsoft.com/office/officeart/2016/7/layout/LinearBlockProcessNumbered"/>
    <dgm:cxn modelId="{67FBDFA2-086E-9042-910B-E4ED19D04B40}" type="presParOf" srcId="{50076C27-632F-8C4E-AA3C-D199386466D3}" destId="{BBE644B6-289F-0D48-9545-FFE31E406B53}" srcOrd="0" destOrd="0" presId="urn:microsoft.com/office/officeart/2016/7/layout/LinearBlockProcessNumbered"/>
    <dgm:cxn modelId="{5C7F517D-4DD1-C043-A212-911A44B3B20C}" type="presParOf" srcId="{50076C27-632F-8C4E-AA3C-D199386466D3}" destId="{3BA99598-2CD7-3743-AB6E-02B4CBEC2425}" srcOrd="1" destOrd="0" presId="urn:microsoft.com/office/officeart/2016/7/layout/LinearBlockProcessNumbered"/>
    <dgm:cxn modelId="{88E5E47A-F66E-8E4C-A6E1-45E985B144A3}" type="presParOf" srcId="{50076C27-632F-8C4E-AA3C-D199386466D3}" destId="{B4B805A6-D784-4C49-A11A-2DD9572F9D22}" srcOrd="2" destOrd="0" presId="urn:microsoft.com/office/officeart/2016/7/layout/LinearBlockProcessNumbered"/>
    <dgm:cxn modelId="{0E7233A1-8E81-4E46-87A7-3878B76AFD1B}" type="presParOf" srcId="{74DF0C4C-35E8-D347-A279-0A6D9331A90A}" destId="{D251737C-2229-D04B-9384-1D7BD2869D8E}" srcOrd="3" destOrd="0" presId="urn:microsoft.com/office/officeart/2016/7/layout/LinearBlockProcessNumbered"/>
    <dgm:cxn modelId="{2364E866-5731-D345-A3F8-F08C21A47124}" type="presParOf" srcId="{74DF0C4C-35E8-D347-A279-0A6D9331A90A}" destId="{50F7B4E4-0625-D048-A94D-B211CCBE0BF2}" srcOrd="4" destOrd="0" presId="urn:microsoft.com/office/officeart/2016/7/layout/LinearBlockProcessNumbered"/>
    <dgm:cxn modelId="{0DA0B545-D028-CC4E-911A-5822CFDB47EC}" type="presParOf" srcId="{50F7B4E4-0625-D048-A94D-B211CCBE0BF2}" destId="{2620A269-D898-B14E-8504-01375E8F7295}" srcOrd="0" destOrd="0" presId="urn:microsoft.com/office/officeart/2016/7/layout/LinearBlockProcessNumbered"/>
    <dgm:cxn modelId="{623B8799-7C87-B943-BD45-B5DF2E7E8336}" type="presParOf" srcId="{50F7B4E4-0625-D048-A94D-B211CCBE0BF2}" destId="{57D2D8E8-32FB-A247-B387-6E9BC219E8E9}" srcOrd="1" destOrd="0" presId="urn:microsoft.com/office/officeart/2016/7/layout/LinearBlockProcessNumbered"/>
    <dgm:cxn modelId="{B7383F33-0B27-1747-B84A-D1F666905EE3}" type="presParOf" srcId="{50F7B4E4-0625-D048-A94D-B211CCBE0BF2}" destId="{C797A49A-92D3-2B49-BBCA-55AA30B2539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1D4C4-3920-4C47-BE5B-570155C3B831}">
      <dsp:nvSpPr>
        <dsp:cNvPr id="0" name=""/>
        <dsp:cNvSpPr/>
      </dsp:nvSpPr>
      <dsp:spPr>
        <a:xfrm>
          <a:off x="4621" y="914266"/>
          <a:ext cx="2020453" cy="2522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Even as interest rates increase, the interest rate in some asset classes or regions can be unusually low</a:t>
          </a:r>
          <a:endParaRPr lang="en-US" sz="1800" kern="1200" dirty="0"/>
        </a:p>
      </dsp:txBody>
      <dsp:txXfrm>
        <a:off x="63798" y="973443"/>
        <a:ext cx="1902099" cy="2404450"/>
      </dsp:txXfrm>
    </dsp:sp>
    <dsp:sp modelId="{7CB31AD4-0700-7745-AA41-EA258E2C0F58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27119" y="2025346"/>
        <a:ext cx="299835" cy="300644"/>
      </dsp:txXfrm>
    </dsp:sp>
    <dsp:sp modelId="{314D7842-3E39-E746-A7E6-3EDBD78723FC}">
      <dsp:nvSpPr>
        <dsp:cNvPr id="0" name=""/>
        <dsp:cNvSpPr/>
      </dsp:nvSpPr>
      <dsp:spPr>
        <a:xfrm>
          <a:off x="2833255" y="914266"/>
          <a:ext cx="2020453" cy="2522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 investors shift their portfolios away from assets they deem to be risky and towards those that they deem to be safe, the price of the latter rise</a:t>
          </a:r>
        </a:p>
      </dsp:txBody>
      <dsp:txXfrm>
        <a:off x="2892432" y="973443"/>
        <a:ext cx="1902099" cy="2404450"/>
      </dsp:txXfrm>
    </dsp:sp>
    <dsp:sp modelId="{5E1D4447-2D5A-FA44-BE6F-11064DD2770A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55754" y="2025346"/>
        <a:ext cx="299835" cy="300644"/>
      </dsp:txXfrm>
    </dsp:sp>
    <dsp:sp modelId="{E190B216-7606-3741-A38D-D7BACF02D619}">
      <dsp:nvSpPr>
        <dsp:cNvPr id="0" name=""/>
        <dsp:cNvSpPr/>
      </dsp:nvSpPr>
      <dsp:spPr>
        <a:xfrm>
          <a:off x="5661890" y="914266"/>
          <a:ext cx="2020453" cy="25228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the absence of a euro-wide government bond to serve as a safe haven, safety capital flowed across countries</a:t>
          </a:r>
        </a:p>
      </dsp:txBody>
      <dsp:txXfrm>
        <a:off x="5721067" y="973443"/>
        <a:ext cx="1902099" cy="2404450"/>
      </dsp:txXfrm>
    </dsp:sp>
    <dsp:sp modelId="{DA8F06E2-E0EA-8F44-B15B-08FF74D7DCEF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84389" y="2025346"/>
        <a:ext cx="299835" cy="300644"/>
      </dsp:txXfrm>
    </dsp:sp>
    <dsp:sp modelId="{0057B21E-9C50-244D-A6A6-889977077C27}">
      <dsp:nvSpPr>
        <dsp:cNvPr id="0" name=""/>
        <dsp:cNvSpPr/>
      </dsp:nvSpPr>
      <dsp:spPr>
        <a:xfrm>
          <a:off x="8490525" y="914266"/>
          <a:ext cx="2020453" cy="25228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the European crisis, German bonds were perceived to be safe whilst Greece’s were not</a:t>
          </a:r>
        </a:p>
      </dsp:txBody>
      <dsp:txXfrm>
        <a:off x="8549702" y="973443"/>
        <a:ext cx="1902099" cy="240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4A16A-2349-CF42-B223-D0DD0A9AD477}">
      <dsp:nvSpPr>
        <dsp:cNvPr id="0" name=""/>
        <dsp:cNvSpPr/>
      </dsp:nvSpPr>
      <dsp:spPr>
        <a:xfrm>
          <a:off x="821" y="-1"/>
          <a:ext cx="3327201" cy="43513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has limited risk by giving the holder the same payoff across a variety of future scenarios. It is easy to sell across people with different beliefs and tastes about risk</a:t>
          </a:r>
        </a:p>
      </dsp:txBody>
      <dsp:txXfrm>
        <a:off x="821" y="1740534"/>
        <a:ext cx="3327201" cy="2610804"/>
      </dsp:txXfrm>
    </dsp:sp>
    <dsp:sp modelId="{08F7A887-E1D1-A643-A9AF-370F67267AC8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01</a:t>
          </a:r>
          <a:endParaRPr lang="en-US" sz="5400" kern="1200" dirty="0"/>
        </a:p>
      </dsp:txBody>
      <dsp:txXfrm>
        <a:off x="821" y="179348"/>
        <a:ext cx="3327201" cy="1597056"/>
      </dsp:txXfrm>
    </dsp:sp>
    <dsp:sp modelId="{BBE644B6-289F-0D48-9545-FFE31E406B53}">
      <dsp:nvSpPr>
        <dsp:cNvPr id="0" name=""/>
        <dsp:cNvSpPr/>
      </dsp:nvSpPr>
      <dsp:spPr>
        <a:xfrm>
          <a:off x="3594199" y="-1"/>
          <a:ext cx="3327201" cy="4351340"/>
        </a:xfrm>
        <a:prstGeom prst="rect">
          <a:avLst/>
        </a:prstGeom>
        <a:solidFill>
          <a:schemeClr val="accent5">
            <a:hueOff val="-941356"/>
            <a:satOff val="-12503"/>
            <a:lumOff val="196"/>
            <a:alphaOff val="0"/>
          </a:schemeClr>
        </a:solidFill>
        <a:ln w="1270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During times of crisis, it's low risk and high liquidity are particularly valuable in insulating the holder from risk</a:t>
          </a:r>
        </a:p>
      </dsp:txBody>
      <dsp:txXfrm>
        <a:off x="3594199" y="1740534"/>
        <a:ext cx="3327201" cy="2610804"/>
      </dsp:txXfrm>
    </dsp:sp>
    <dsp:sp modelId="{3BA99598-2CD7-3743-AB6E-02B4CBEC2425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02</a:t>
          </a:r>
          <a:endParaRPr lang="en-US" sz="5400" kern="1200" dirty="0"/>
        </a:p>
      </dsp:txBody>
      <dsp:txXfrm>
        <a:off x="3594199" y="179348"/>
        <a:ext cx="3327201" cy="1597056"/>
      </dsp:txXfrm>
    </dsp:sp>
    <dsp:sp modelId="{2620A269-D898-B14E-8504-01375E8F7295}">
      <dsp:nvSpPr>
        <dsp:cNvPr id="0" name=""/>
        <dsp:cNvSpPr/>
      </dsp:nvSpPr>
      <dsp:spPr>
        <a:xfrm>
          <a:off x="7187576" y="-1"/>
          <a:ext cx="3327201" cy="4351340"/>
        </a:xfrm>
        <a:prstGeom prst="rect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 w="1270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 asset is safe if it is considered by all to be safe which makes trading very liquid and implies that the price will not fall</a:t>
          </a:r>
        </a:p>
      </dsp:txBody>
      <dsp:txXfrm>
        <a:off x="7187576" y="1740534"/>
        <a:ext cx="3327201" cy="2610804"/>
      </dsp:txXfrm>
    </dsp:sp>
    <dsp:sp modelId="{57D2D8E8-32FB-A247-B387-6E9BC219E8E9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0.14157</cdr:x>
      <cdr:y>0.74392</cdr:y>
    </cdr:from>
    <cdr:to>
      <cdr:x>0.53595</cdr:x>
      <cdr:y>0.84189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71500" y="3306536"/>
          <a:ext cx="1592036" cy="435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100" dirty="0">
              <a:latin typeface="+mn-lt"/>
            </a:rPr>
            <a:t>rolling 4</a:t>
          </a:r>
          <a:r>
            <a:rPr lang="en-US" sz="1100" baseline="0" dirty="0">
              <a:latin typeface="+mn-lt"/>
            </a:rPr>
            <a:t> quarter sum, </a:t>
          </a:r>
          <a:r>
            <a:rPr lang="en-US" sz="1100" dirty="0">
              <a:latin typeface="+mn-lt"/>
            </a:rPr>
            <a:t>EUR billion</a:t>
          </a:r>
        </a:p>
      </cdr:txBody>
    </cdr:sp>
  </cdr:relSizeAnchor>
  <cdr:relSizeAnchor xmlns:cdr="http://schemas.openxmlformats.org/drawingml/2006/chartDrawing">
    <cdr:from>
      <cdr:x>0.13227</cdr:x>
      <cdr:y>0.03094</cdr:y>
    </cdr:from>
    <cdr:to>
      <cdr:x>0.89849</cdr:x>
      <cdr:y>0.1193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52675" y="121664"/>
          <a:ext cx="2622176" cy="34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Germany, Finland,</a:t>
          </a:r>
          <a:r>
            <a:rPr lang="en-US" sz="1400" baseline="0" dirty="0"/>
            <a:t> Netherlands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0.13227</cdr:x>
      <cdr:y>0.03094</cdr:y>
    </cdr:from>
    <cdr:to>
      <cdr:x>0.96737</cdr:x>
      <cdr:y>0.1193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028" y="141458"/>
          <a:ext cx="3245370" cy="403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Greece, Ireland, Italy,</a:t>
          </a:r>
          <a:r>
            <a:rPr lang="en-US" sz="1400" baseline="0" dirty="0"/>
            <a:t> Spain, Portugal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0.18988</cdr:x>
      <cdr:y>0.75535</cdr:y>
    </cdr:from>
    <cdr:to>
      <cdr:x>0.64148</cdr:x>
      <cdr:y>0.87216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484" y="2979460"/>
          <a:ext cx="1849131" cy="460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rolling 4</a:t>
          </a:r>
          <a:r>
            <a:rPr lang="en-US" sz="1100" baseline="0" dirty="0"/>
            <a:t> quarter sum, </a:t>
          </a:r>
          <a:br>
            <a:rPr lang="en-US" sz="1100" baseline="0" dirty="0"/>
          </a:br>
          <a:r>
            <a:rPr lang="en-US" sz="1100" dirty="0"/>
            <a:t>EUR billion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223C-C3BC-4A13-873A-ED9477F10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E85A9-A344-4787-927B-9F2A4AEDE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3AF5D-39A0-436F-A22D-74F02D16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6BD9-6898-4D5B-AB98-D59BCC03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9CFA-95A3-4CDC-B06B-ECD0BDF6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67EA-5FDC-4911-AB8B-FA4C4605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CFBAC-EDDB-4EA5-8D18-74B2668A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58399-FE00-40BE-86AF-9DB7590D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982F3-ED43-4D14-9271-AAF3C54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0ACC-959D-4244-9B34-50820F6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732DC-E99D-45B6-823F-5668EA79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21DC7-FA40-4101-8486-7F6C7854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BEB-AD16-4EAF-BD6A-0F4DDDA4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9AFD-230A-43E5-9E27-13740492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3A310-7351-489C-8A16-7F0B6A8C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0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D990-7E38-42B3-93E8-34605AE6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E6EB-F0BC-4B79-9097-E461CC20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8923-C9D6-4CC7-B885-C1B7921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E05A-18E0-4F29-B002-A82C2DE6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9B78-5622-4FB9-A303-EC587EC9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1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9282-E524-4B76-94F6-4F92AD94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FED9C-AA61-46FC-A50F-0D17C191C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3084-6052-4263-81E6-D4D9D3D65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9E6C-2FCD-41B9-A96B-DF498744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7A548-4CF6-4723-A487-32C727A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DF90-E4D2-4246-B98D-E7CD28D7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CEC0-8D1A-4EA3-9750-4F5F41E40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9F978-585A-4B30-B8FA-AD0286CBE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E24F4-3A79-4901-BE56-83456D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AE11-DD5A-4FEF-A39C-D64A5044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78593-ABA9-4BC4-8D76-DF4CBB0D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3D00-8DDC-4BAA-BB35-266289F2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173FC-7C6E-46EC-A35A-421BD895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3A971-F49B-4DC8-A424-A23DD0A5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B3B7-8FC0-42E6-8C8B-DDE55C0F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DD566-B9C2-4CFD-B08B-435C0F340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17A8B-A5AF-4B64-8013-76B42F66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66939A-933E-4536-868B-1D1906BBA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C1A0A-3292-47B0-86CC-75094EBA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6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21B8-E437-4045-BC20-EDB0160E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EF67-1176-49D0-8B7D-EED9DC8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0E553-17EF-431F-8BF3-43ADCE07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981FC-BEC2-4B35-BDD0-9DD2CEB9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C5C70-390C-4678-BE28-FAE16858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C38C1-5223-4C8E-B25D-36249952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2BB3A-6247-499D-826B-B27BA824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6050-510F-44CA-8EEB-C8DE97F9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B951-484D-40C7-B708-10BE5ABA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B011E-D26A-44C2-AE85-EFB690A0E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D3DC8-59BF-4DD4-ADA2-B065A001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5251-A1D6-4A27-B5ED-9AB7A4D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9539D-5AFD-4019-B73C-305CD8BB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F647-3F1E-4C70-978F-1D6CC1E3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463C5-D33A-43F2-B037-343417577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E907A-E24C-4CFC-B7A5-36F5BCC44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EEA8-07EB-4092-A229-AFCFE0BA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0366-5385-4BFD-844A-DAB9634F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EB54-C4BE-4B00-9EF7-E7D55999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4B952D-D71D-462A-AF98-0D59BCF9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56330-0831-4FE7-B9CB-0042E97C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C1874-C220-4B14-8B6A-38CC5ACBC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D55FB-0606-49DB-8B59-E56DA85E7CB2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BF1E-4C2A-4F68-A23D-C0AC902CB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C6ECA-A0B4-4015-9AD3-5EA0AA85A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D4B4-B94B-4FDD-9E9A-6DDD49A700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5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>
                <a:solidFill>
                  <a:srgbClr val="000000"/>
                </a:solidFill>
              </a:rPr>
              <a:t>A crash-course on the euro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Markus K. Brunnermeier &amp; Ricardo Reis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2" b="5644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171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The flight to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the green line falls below 1 then for these high haircuts, output and tax revenues fall so much that the government defaults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There is another equilibrium: orange circle.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Region A </a:t>
            </a:r>
            <a:r>
              <a:rPr lang="en-GB" sz="2400" dirty="0">
                <a:solidFill>
                  <a:schemeClr val="accent3"/>
                </a:solidFill>
              </a:rPr>
              <a:t>loses safe debt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Haircuts are high, capital flows to region B, yield in region B falls (or price of bonds rises).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Tax revenues in A falls, government A defaults, justifying belief that they are not safe.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FFE93C-C016-344D-AF22-4D65B1A42E1B}"/>
              </a:ext>
            </a:extLst>
          </p:cNvPr>
          <p:cNvGrpSpPr/>
          <p:nvPr/>
        </p:nvGrpSpPr>
        <p:grpSpPr>
          <a:xfrm>
            <a:off x="6414134" y="1585525"/>
            <a:ext cx="4835668" cy="4113909"/>
            <a:chOff x="4326867" y="1325880"/>
            <a:chExt cx="4835668" cy="41139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93BA2C-6A41-B347-B531-755000EFDD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71C5D67-C5EB-8846-B06C-F91CE2455191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67D9D2-A184-AC43-93CF-F43FA8F83E8A}"/>
                    </a:ext>
                  </a:extLst>
                </p:cNvPr>
                <p:cNvSpPr txBox="1"/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67D9D2-A184-AC43-93CF-F43FA8F83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D8F440-F86D-3741-B008-90E33C17C207}"/>
                </a:ext>
              </a:extLst>
            </p:cNvPr>
            <p:cNvCxnSpPr/>
            <p:nvPr/>
          </p:nvCxnSpPr>
          <p:spPr>
            <a:xfrm>
              <a:off x="6239751" y="3259789"/>
              <a:ext cx="1485148" cy="179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BB70A8-940E-E942-BF1A-25321C87FB4B}"/>
                </a:ext>
              </a:extLst>
            </p:cNvPr>
            <p:cNvCxnSpPr/>
            <p:nvPr/>
          </p:nvCxnSpPr>
          <p:spPr>
            <a:xfrm>
              <a:off x="5421085" y="2262249"/>
              <a:ext cx="815697" cy="1000182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ADAE5EB-8A30-5442-BA9B-20B1FBE905D5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4" y="3259786"/>
              <a:ext cx="3126116" cy="18189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135DF8-B417-5B41-B6D7-294AAEA1F38B}"/>
                </a:ext>
              </a:extLst>
            </p:cNvPr>
            <p:cNvSpPr/>
            <p:nvPr/>
          </p:nvSpPr>
          <p:spPr>
            <a:xfrm>
              <a:off x="6959222" y="4121232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0E35A43-5132-9140-9DA4-39666C4D4B5B}"/>
                    </a:ext>
                  </a:extLst>
                </p:cNvPr>
                <p:cNvSpPr txBox="1"/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chemeClr val="accent2"/>
                      </a:solidFill>
                      <a:latin typeface="+mj-lt"/>
                    </a:rPr>
                    <a:t>Tax revenues</a:t>
                  </a:r>
                </a:p>
                <a:p>
                  <a:pPr algn="ctr"/>
                  <a:r>
                    <a:rPr lang="en-US" dirty="0">
                      <a:solidFill>
                        <a:schemeClr val="accent2"/>
                      </a:solidFill>
                      <a:latin typeface="+mj-lt"/>
                    </a:rPr>
                    <a:t>in region</a:t>
                  </a:r>
                  <a:r>
                    <a:rPr lang="en-US" i="1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b="0" i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0E35A43-5132-9140-9DA4-39666C4D4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802" t="-3846" r="-2703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D53EE46-BE6B-CF4D-A696-79BC0A790733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C97A2A-E12A-7542-87DF-E1F807E8689F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C97A2A-E12A-7542-87DF-E1F807E86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CB7F77-BBC0-744F-BA77-FE77A8701B79}"/>
                </a:ext>
              </a:extLst>
            </p:cNvPr>
            <p:cNvSpPr/>
            <p:nvPr/>
          </p:nvSpPr>
          <p:spPr>
            <a:xfrm>
              <a:off x="5382860" y="320813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650D19-C6BA-2C48-B0E8-B3B40EAD1024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D650D19-C6BA-2C48-B0E8-B3B40EAD1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D7C005-745B-F542-B6DE-37EFCC559EA1}"/>
                    </a:ext>
                  </a:extLst>
                </p:cNvPr>
                <p:cNvSpPr txBox="1"/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D7C005-745B-F542-B6DE-37EFCC559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914EF5D7-6954-364B-B04B-4FEB403A2ADD}"/>
                </a:ext>
              </a:extLst>
            </p:cNvPr>
            <p:cNvSpPr/>
            <p:nvPr/>
          </p:nvSpPr>
          <p:spPr>
            <a:xfrm>
              <a:off x="4674762" y="1802110"/>
              <a:ext cx="175751" cy="2408736"/>
            </a:xfrm>
            <a:prstGeom prst="leftBrac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633CAF02-76D1-4B40-A7A4-6891548CA613}"/>
                </a:ext>
              </a:extLst>
            </p:cNvPr>
            <p:cNvSpPr/>
            <p:nvPr/>
          </p:nvSpPr>
          <p:spPr>
            <a:xfrm>
              <a:off x="4668382" y="4204340"/>
              <a:ext cx="168622" cy="874402"/>
            </a:xfrm>
            <a:prstGeom prst="leftBrac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C7FB08F-EB39-FB47-9818-C6F3D3BF5E5F}"/>
                    </a:ext>
                  </a:extLst>
                </p:cNvPr>
                <p:cNvSpPr txBox="1"/>
                <p:nvPr/>
              </p:nvSpPr>
              <p:spPr>
                <a:xfrm>
                  <a:off x="4326867" y="4420731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C7FB08F-EB39-FB47-9818-C6F3D3BF5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867" y="4420731"/>
                  <a:ext cx="515846" cy="3700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A882E15-81C2-4347-8F4D-B7164B49F687}"/>
                    </a:ext>
                  </a:extLst>
                </p:cNvPr>
                <p:cNvSpPr txBox="1"/>
                <p:nvPr/>
              </p:nvSpPr>
              <p:spPr>
                <a:xfrm>
                  <a:off x="4362324" y="2794215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A882E15-81C2-4347-8F4D-B7164B49F6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324" y="2794215"/>
                  <a:ext cx="5137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749FFF-259E-AE42-A8DE-E14EDD89E93C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5421084" y="4166952"/>
              <a:ext cx="1538138" cy="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6E3E5DA-B75C-5B4C-8374-1F37B5211D7D}"/>
                    </a:ext>
                  </a:extLst>
                </p:cNvPr>
                <p:cNvSpPr txBox="1"/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6E3E5DA-B75C-5B4C-8374-1F37B5211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8960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Asymmetry is source of problem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BA75-F94E-164E-9E2E-84662FD5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3622"/>
            <a:ext cx="4646612" cy="512424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two regions are identical.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third equilibrium where it is region B’s bonds that lose their safe status, and it is region A that benefits from the flight to 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source of the problem is the </a:t>
            </a:r>
            <a:r>
              <a:rPr lang="en-US" sz="2400" dirty="0">
                <a:solidFill>
                  <a:schemeClr val="accent3"/>
                </a:solidFill>
              </a:rPr>
              <a:t>asymmetry in the supply </a:t>
            </a:r>
            <a:r>
              <a:rPr lang="en-US" sz="2400" dirty="0"/>
              <a:t>of the safe asset across the two regions.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DBF628-33A3-FB49-A23E-36DA87B0DED6}"/>
              </a:ext>
            </a:extLst>
          </p:cNvPr>
          <p:cNvGrpSpPr/>
          <p:nvPr/>
        </p:nvGrpSpPr>
        <p:grpSpPr>
          <a:xfrm>
            <a:off x="6684264" y="1818791"/>
            <a:ext cx="4835668" cy="4113909"/>
            <a:chOff x="4326867" y="1325880"/>
            <a:chExt cx="4835668" cy="41139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C93F4D8-9E33-AB4C-91DE-B9A4790D2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A6F8452-021B-1348-A983-849708DDDD32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8E2ED79-D618-BB4F-BE34-3A3C641538FC}"/>
                    </a:ext>
                  </a:extLst>
                </p:cNvPr>
                <p:cNvSpPr txBox="1"/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8E2ED79-D618-BB4F-BE34-3A3C64153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00F41E-F466-1B4D-B6B8-5F490F4C8BBA}"/>
                </a:ext>
              </a:extLst>
            </p:cNvPr>
            <p:cNvCxnSpPr/>
            <p:nvPr/>
          </p:nvCxnSpPr>
          <p:spPr>
            <a:xfrm flipV="1">
              <a:off x="5427023" y="3259786"/>
              <a:ext cx="822960" cy="71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0908FA0-100D-B74B-A397-70FDD4BDF14A}"/>
                </a:ext>
              </a:extLst>
            </p:cNvPr>
            <p:cNvCxnSpPr/>
            <p:nvPr/>
          </p:nvCxnSpPr>
          <p:spPr>
            <a:xfrm>
              <a:off x="6239751" y="3259789"/>
              <a:ext cx="1485148" cy="1799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BD831A6-5A0C-3944-ABD8-047E8B967A8E}"/>
                </a:ext>
              </a:extLst>
            </p:cNvPr>
            <p:cNvCxnSpPr/>
            <p:nvPr/>
          </p:nvCxnSpPr>
          <p:spPr>
            <a:xfrm>
              <a:off x="5421085" y="2262249"/>
              <a:ext cx="815697" cy="1000182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6AF696-4A5C-0C41-9B7D-4367DDF8C906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4" y="3259786"/>
              <a:ext cx="3126116" cy="18189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537E83-73E5-5946-8B89-72D10AF85AFD}"/>
                </a:ext>
              </a:extLst>
            </p:cNvPr>
            <p:cNvSpPr/>
            <p:nvPr/>
          </p:nvSpPr>
          <p:spPr>
            <a:xfrm>
              <a:off x="6959222" y="4121232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7B5A89-787F-5042-A34B-C18F3055C160}"/>
                    </a:ext>
                  </a:extLst>
                </p:cNvPr>
                <p:cNvSpPr txBox="1"/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chemeClr val="accent2"/>
                      </a:solidFill>
                      <a:latin typeface="+mj-lt"/>
                    </a:rPr>
                    <a:t>Tax revenues</a:t>
                  </a:r>
                </a:p>
                <a:p>
                  <a:pPr algn="ctr"/>
                  <a:r>
                    <a:rPr lang="en-US" dirty="0">
                      <a:solidFill>
                        <a:schemeClr val="accent2"/>
                      </a:solidFill>
                      <a:latin typeface="+mj-lt"/>
                    </a:rPr>
                    <a:t>in region</a:t>
                  </a:r>
                  <a:r>
                    <a:rPr lang="en-US" i="1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b="0" i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7B5A89-787F-5042-A34B-C18F3055C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703" t="-3846" r="-1802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A1F7E1-D937-B84F-9796-56FE4EA69674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3CF65A-0DBE-CD40-A021-AC6C28CE9EEB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03CF65A-0DBE-CD40-A021-AC6C28CE9E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2CD695-8DED-CB43-8FCA-9DBCCCC16AD5}"/>
                    </a:ext>
                  </a:extLst>
                </p:cNvPr>
                <p:cNvSpPr txBox="1"/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42CD695-8DED-CB43-8FCA-9DBCCCC16A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97BECD8D-BB50-4E4D-A18A-E3DC47A9F8E5}"/>
                </a:ext>
              </a:extLst>
            </p:cNvPr>
            <p:cNvSpPr/>
            <p:nvPr/>
          </p:nvSpPr>
          <p:spPr>
            <a:xfrm>
              <a:off x="5043154" y="3245177"/>
              <a:ext cx="138376" cy="18335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435C55BF-2BAE-2847-A34A-CE33D86F57CB}"/>
                </a:ext>
              </a:extLst>
            </p:cNvPr>
            <p:cNvSpPr/>
            <p:nvPr/>
          </p:nvSpPr>
          <p:spPr>
            <a:xfrm>
              <a:off x="5003954" y="1802560"/>
              <a:ext cx="204905" cy="14350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3D3B04-997E-2845-8D27-A5368BEED9C5}"/>
                    </a:ext>
                  </a:extLst>
                </p:cNvPr>
                <p:cNvSpPr txBox="1"/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63D3B04-997E-2845-8D27-A5368BEED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514EEA-8BE1-1C44-B540-A04367293917}"/>
                </a:ext>
              </a:extLst>
            </p:cNvPr>
            <p:cNvSpPr/>
            <p:nvPr/>
          </p:nvSpPr>
          <p:spPr>
            <a:xfrm>
              <a:off x="5382860" y="320813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EF83FAF-607B-D749-A708-A7E6464DEA32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EF83FAF-607B-D749-A708-A7E6464DEA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215AC3-4583-FD4A-A389-1EA354FF96EC}"/>
                    </a:ext>
                  </a:extLst>
                </p:cNvPr>
                <p:cNvSpPr txBox="1"/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215AC3-4583-FD4A-A389-1EA354FF96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1CDC9E-C8BA-D64F-8127-5569779EDD63}"/>
                </a:ext>
              </a:extLst>
            </p:cNvPr>
            <p:cNvCxnSpPr>
              <a:cxnSpLocks/>
            </p:cNvCxnSpPr>
            <p:nvPr/>
          </p:nvCxnSpPr>
          <p:spPr>
            <a:xfrm>
              <a:off x="6232280" y="3245176"/>
              <a:ext cx="7187" cy="182469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06DFA773-A084-644E-ACD9-B4E8EDB46592}"/>
                </a:ext>
              </a:extLst>
            </p:cNvPr>
            <p:cNvSpPr/>
            <p:nvPr/>
          </p:nvSpPr>
          <p:spPr>
            <a:xfrm>
              <a:off x="4674762" y="1802110"/>
              <a:ext cx="175751" cy="2408736"/>
            </a:xfrm>
            <a:prstGeom prst="leftBrac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1A6D83A2-8D9B-BA48-BA67-4143D0745726}"/>
                </a:ext>
              </a:extLst>
            </p:cNvPr>
            <p:cNvSpPr/>
            <p:nvPr/>
          </p:nvSpPr>
          <p:spPr>
            <a:xfrm>
              <a:off x="4668382" y="4204340"/>
              <a:ext cx="168622" cy="874402"/>
            </a:xfrm>
            <a:prstGeom prst="leftBrac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53E4C9-A221-B048-9EB1-147BB67B3FB6}"/>
                    </a:ext>
                  </a:extLst>
                </p:cNvPr>
                <p:cNvSpPr txBox="1"/>
                <p:nvPr/>
              </p:nvSpPr>
              <p:spPr>
                <a:xfrm>
                  <a:off x="4326867" y="4420731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D53E4C9-A221-B048-9EB1-147BB67B3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6867" y="4420731"/>
                  <a:ext cx="515846" cy="37003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2D35B-DE07-4A4A-B87E-FFA07C2B2528}"/>
                    </a:ext>
                  </a:extLst>
                </p:cNvPr>
                <p:cNvSpPr txBox="1"/>
                <p:nvPr/>
              </p:nvSpPr>
              <p:spPr>
                <a:xfrm>
                  <a:off x="4362324" y="2794215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712D35B-DE07-4A4A-B87E-FFA07C2B25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324" y="2794215"/>
                  <a:ext cx="51373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FCE4592-8C91-7343-A58E-D3C3A54C788B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5421084" y="4166952"/>
              <a:ext cx="1538138" cy="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356049E-D3B7-4443-A2CB-9C0DD32190D1}"/>
                    </a:ext>
                  </a:extLst>
                </p:cNvPr>
                <p:cNvSpPr txBox="1"/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356049E-D3B7-4443-A2CB-9C0DD32190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211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096B-915D-479C-9726-6957D69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European sovereign debt crisis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01A7-B176-1B4F-BBED-4C3ADD29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8923"/>
            <a:ext cx="10515600" cy="3198040"/>
          </a:xfrm>
        </p:spPr>
        <p:txBody>
          <a:bodyPr>
            <a:normAutofit/>
          </a:bodyPr>
          <a:lstStyle/>
          <a:p>
            <a:r>
              <a:rPr lang="en-US" sz="2400" dirty="0"/>
              <a:t>Before the crisis, the yield on sovereign bonds on all the eurozone countries were approximately the same suggesting that all could e safe assets</a:t>
            </a:r>
          </a:p>
          <a:p>
            <a:r>
              <a:rPr lang="en-US" sz="2400" dirty="0"/>
              <a:t>Between 2010 and 2012, the gap in yields between the core and the periphery increased significantly</a:t>
            </a:r>
          </a:p>
          <a:p>
            <a:r>
              <a:rPr lang="en-US" sz="2400" dirty="0"/>
              <a:t>These sharp increases in interest rates came with large capital flows from the periphery to the core and deep recessions in the periphery</a:t>
            </a:r>
          </a:p>
        </p:txBody>
      </p:sp>
    </p:spTree>
    <p:extLst>
      <p:ext uri="{BB962C8B-B14F-4D97-AF65-F5344CB8AC3E}">
        <p14:creationId xmlns:p14="http://schemas.microsoft.com/office/powerpoint/2010/main" val="360305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BFA6-6CA0-4F48-9811-C3B064BF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causes gap in sovereign interest rates?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643A-48F6-4DD3-848A-3A73BC5F6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Exchange rate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884F0-E9FA-47F9-8C10-2D2B952A63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The exchange rate of the periphery currency can depreciate relative to the core </a:t>
            </a:r>
          </a:p>
          <a:p>
            <a:r>
              <a:rPr lang="en-GB" dirty="0">
                <a:solidFill>
                  <a:srgbClr val="000000"/>
                </a:solidFill>
              </a:rPr>
              <a:t>But the introduction of the euro eliminated the perception of exchange rate risk</a:t>
            </a:r>
          </a:p>
          <a:p>
            <a:r>
              <a:rPr lang="en-GB" dirty="0">
                <a:solidFill>
                  <a:srgbClr val="000000"/>
                </a:solidFill>
              </a:rPr>
              <a:t>However, this re-emerged as “denomination risk” where debt in euros could be redenominated into new national currencies worth less than the euro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D81E3-6D78-4AEF-B8C6-ABEADD05A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Default 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6C35-D77D-4E09-8EBC-09DFF0FB8E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The periphery was more likely to default than the core</a:t>
            </a:r>
          </a:p>
          <a:p>
            <a:r>
              <a:rPr lang="en-GB" dirty="0">
                <a:solidFill>
                  <a:srgbClr val="000000"/>
                </a:solidFill>
              </a:rPr>
              <a:t>The Maastricht Treaty imposed a bail-out clause that made it formally illegal for other European institutions to bail out countries</a:t>
            </a:r>
          </a:p>
          <a:p>
            <a:r>
              <a:rPr lang="en-GB" dirty="0">
                <a:solidFill>
                  <a:srgbClr val="000000"/>
                </a:solidFill>
              </a:rPr>
              <a:t>This eliminated inflation risk</a:t>
            </a:r>
          </a:p>
          <a:p>
            <a:r>
              <a:rPr lang="en-GB" dirty="0">
                <a:solidFill>
                  <a:srgbClr val="000000"/>
                </a:solidFill>
              </a:rPr>
              <a:t>But periphery bonds were not safe as they kept neither their payments across circumstances nor their safety during a crisis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43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ADD8F-998C-3C42-A0D7-FE6A8D8E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Spread between 10-year sovereign yields in the periphery and core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53E21-A7A5-384F-B2C5-80681441A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831"/>
            <a:ext cx="3661496" cy="459815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This figure plots the sovereign yield of the core and periphery</a:t>
            </a:r>
          </a:p>
          <a:p>
            <a:r>
              <a:rPr lang="en-US" sz="2400" dirty="0"/>
              <a:t>Before the crisis, both yields were approximately the same suggesting that all were safe assets</a:t>
            </a:r>
          </a:p>
          <a:p>
            <a:r>
              <a:rPr lang="en-US" sz="2400" dirty="0"/>
              <a:t>During 2010-2012, the two series diverged as </a:t>
            </a:r>
            <a:r>
              <a:rPr lang="en-US" sz="2400" dirty="0">
                <a:solidFill>
                  <a:schemeClr val="accent3"/>
                </a:solidFill>
              </a:rPr>
              <a:t>beliefs changed</a:t>
            </a:r>
          </a:p>
          <a:p>
            <a:r>
              <a:rPr lang="en-US" sz="2400" dirty="0"/>
              <a:t>There were large capital flows from the periphery to the 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E3C22-5BE3-4F4D-9F2A-678AC0540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96" y="1675923"/>
            <a:ext cx="7493521" cy="487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0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3FA9-D97A-A540-B7A6-B0C623D0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7C76-C3F8-DA48-9869-87F7490C3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>
                <a:solidFill>
                  <a:srgbClr val="000000"/>
                </a:solidFill>
              </a:rPr>
              <a:t>Fiscal-sharing mechanism</a:t>
            </a:r>
            <a:endParaRPr lang="en-US" u="sng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Fiscal fund transferred from the core to the periphery, lower and raise their green lines, respectively.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/>
              <a:t>Common Euro-wide bond </a:t>
            </a:r>
          </a:p>
          <a:p>
            <a:r>
              <a:rPr lang="en-US" dirty="0"/>
              <a:t>Solves the problem from the start because it imposes a single equilibrium with no cross- region flights to safety. </a:t>
            </a:r>
          </a:p>
          <a:p>
            <a:r>
              <a:rPr lang="en-US" dirty="0"/>
              <a:t>Such a bond can be designed without one country having to guarantee for the other country’s debt (</a:t>
            </a:r>
            <a:r>
              <a:rPr lang="en-US" dirty="0" err="1"/>
              <a:t>ESBies</a:t>
            </a:r>
            <a:r>
              <a:rPr lang="en-US" dirty="0"/>
              <a:t> or SBBS).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096B-915D-479C-9726-6957D696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More euro-area data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01A7-B176-1B4F-BBED-4C3ADD296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165"/>
            <a:ext cx="10515600" cy="3645798"/>
          </a:xfrm>
        </p:spPr>
        <p:txBody>
          <a:bodyPr>
            <a:normAutofit/>
          </a:bodyPr>
          <a:lstStyle/>
          <a:p>
            <a:r>
              <a:rPr lang="en-US" dirty="0"/>
              <a:t>Shift in capital flows, </a:t>
            </a:r>
          </a:p>
          <a:p>
            <a:r>
              <a:rPr lang="en-US" dirty="0"/>
              <a:t>Partly offset by public flows in opposite direction, </a:t>
            </a:r>
          </a:p>
          <a:p>
            <a:r>
              <a:rPr lang="en-US" dirty="0"/>
              <a:t>From ECB via TARGET II and with official support from troika.</a:t>
            </a:r>
          </a:p>
          <a:p>
            <a:r>
              <a:rPr lang="en-US" dirty="0" err="1"/>
              <a:t>ESBies</a:t>
            </a:r>
            <a:r>
              <a:rPr lang="en-US" dirty="0"/>
              <a:t> to provide symmetric safe asset</a:t>
            </a:r>
          </a:p>
        </p:txBody>
      </p:sp>
    </p:spTree>
    <p:extLst>
      <p:ext uri="{BB962C8B-B14F-4D97-AF65-F5344CB8AC3E}">
        <p14:creationId xmlns:p14="http://schemas.microsoft.com/office/powerpoint/2010/main" val="368744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and private capital flows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7002457" y="6492875"/>
            <a:ext cx="4892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Merler</a:t>
            </a:r>
            <a:r>
              <a:rPr lang="en-US" sz="1200" i="1" dirty="0"/>
              <a:t>, S, and J. Pisani-Ferry (2012) “Sudden Stops in the Euro Area”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DB723-F08F-3C46-B6E3-596FC8CF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88" y="1394177"/>
            <a:ext cx="8012912" cy="51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9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Flows away from banks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9924806" y="6492875"/>
            <a:ext cx="1850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IMF report (2012)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41BF2-EC17-3D43-86BE-79223D87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540" y="1415343"/>
            <a:ext cx="6003816" cy="50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0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Greece debt replaced by official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16AAB-EBEB-7143-B331-C520B323DD59}"/>
              </a:ext>
            </a:extLst>
          </p:cNvPr>
          <p:cNvSpPr txBox="1"/>
          <p:nvPr/>
        </p:nvSpPr>
        <p:spPr>
          <a:xfrm>
            <a:off x="7238051" y="6354375"/>
            <a:ext cx="480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Reinhart </a:t>
            </a:r>
            <a:r>
              <a:rPr lang="en-US" sz="1200" i="1" dirty="0" err="1"/>
              <a:t>Trebesch</a:t>
            </a:r>
            <a:r>
              <a:rPr lang="en-US" sz="1200" i="1" dirty="0"/>
              <a:t> (2016) Brookings Papers on Economic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92FDB-0630-1B45-8B6E-021695C7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7" y="1380177"/>
            <a:ext cx="7676445" cy="49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59A9-C6CB-4B3F-9131-481439DD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>
                <a:solidFill>
                  <a:srgbClr val="1B1B1B"/>
                </a:solidFill>
              </a:rPr>
              <a:t>The flight to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91526-1482-4233-9DA1-918932AA7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597" y="5121033"/>
            <a:ext cx="9426806" cy="564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dirty="0">
                <a:solidFill>
                  <a:srgbClr val="1B1B1B"/>
                </a:solidFill>
              </a:rPr>
              <a:t>Section 7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1086"/>
          <a:stretch/>
        </p:blipFill>
        <p:spPr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0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Flows and Target II Balances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C58155B-C081-454A-B639-0A03A0CF24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41974"/>
              </p:ext>
            </p:extLst>
          </p:nvPr>
        </p:nvGraphicFramePr>
        <p:xfrm>
          <a:off x="2161822" y="166511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E55437-B8F7-7E4B-AAD8-F7426B6930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77148"/>
              </p:ext>
            </p:extLst>
          </p:nvPr>
        </p:nvGraphicFramePr>
        <p:xfrm>
          <a:off x="6295672" y="1546049"/>
          <a:ext cx="4248150" cy="453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50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9D6D-AD5C-2A41-8CA7-C4D53DF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lack of safe asset that is euro-wide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05A58-0D1A-804A-B8A5-47F06EDBE0A1}"/>
              </a:ext>
            </a:extLst>
          </p:cNvPr>
          <p:cNvSpPr txBox="1"/>
          <p:nvPr/>
        </p:nvSpPr>
        <p:spPr>
          <a:xfrm>
            <a:off x="3716882" y="6354375"/>
            <a:ext cx="827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i="1" dirty="0" err="1"/>
              <a:t>Brunnermeier</a:t>
            </a:r>
            <a:r>
              <a:rPr lang="en-US" sz="1200" i="1" dirty="0"/>
              <a:t>, </a:t>
            </a:r>
            <a:r>
              <a:rPr lang="en-US" sz="1200" i="1" dirty="0" err="1"/>
              <a:t>Langfield</a:t>
            </a:r>
            <a:r>
              <a:rPr lang="en-US" sz="1200" i="1" dirty="0"/>
              <a:t>, Pagano, Reis, Van </a:t>
            </a:r>
            <a:r>
              <a:rPr lang="en-US" sz="1200" i="1" dirty="0" err="1"/>
              <a:t>Nieuwerburgh</a:t>
            </a:r>
            <a:r>
              <a:rPr lang="en-US" sz="1200" i="1" dirty="0"/>
              <a:t>, </a:t>
            </a:r>
            <a:r>
              <a:rPr lang="en-US" sz="1200" i="1" dirty="0" err="1"/>
              <a:t>Vayanos</a:t>
            </a:r>
            <a:r>
              <a:rPr lang="en-US" sz="1200" i="1" dirty="0"/>
              <a:t> (2017) “</a:t>
            </a:r>
            <a:r>
              <a:rPr lang="en-US" sz="1200" i="1" dirty="0" err="1"/>
              <a:t>ESBies</a:t>
            </a:r>
            <a:r>
              <a:rPr lang="en-US" sz="1200" i="1" dirty="0"/>
              <a:t>: Safety in the Tranches”, Economic Policy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77A8E-0C35-5C4D-8278-4B4093C8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1" y="1690687"/>
            <a:ext cx="11315856" cy="40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75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ED07F-6076-40AA-8843-601273DF96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r="3" b="11021"/>
          <a:stretch/>
        </p:blipFill>
        <p:spPr>
          <a:xfrm>
            <a:off x="7709770" y="1718691"/>
            <a:ext cx="4141760" cy="433501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B66ADFB-558A-7E4B-B608-7D7D6D3B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30" y="417384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E6E8499-4C40-1645-8610-37BB61771713}"/>
              </a:ext>
            </a:extLst>
          </p:cNvPr>
          <p:cNvSpPr txBox="1">
            <a:spLocks/>
          </p:cNvSpPr>
          <p:nvPr/>
        </p:nvSpPr>
        <p:spPr>
          <a:xfrm>
            <a:off x="410818" y="1298713"/>
            <a:ext cx="5685182" cy="5395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feature of modern financial crises is that at even as interest rates spike up, the interest rate in some regions or asset classes become unusually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</a:rPr>
              <a:t>Asymmetric</a:t>
            </a:r>
            <a:r>
              <a:rPr lang="en-US" sz="2000" dirty="0">
                <a:solidFill>
                  <a:schemeClr val="tx1"/>
                </a:solidFill>
              </a:rPr>
              <a:t> perceptions of safety in a currency union can lead to capital flowing to the safe 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Higher default risk raises haircuts which in turn lowers output and tax revenues and thus increasing the likelihood of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asymmetries in supply, and thus the bad equilibrium, can be eliminated if countries could issue a joint bond and have a single haircut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During the European crisis, the interest rate gap widened considerably as a result of capital flowing from the periphery to the core due to </a:t>
            </a:r>
            <a:r>
              <a:rPr lang="en-US" sz="2000" dirty="0">
                <a:solidFill>
                  <a:schemeClr val="accent3"/>
                </a:solidFill>
              </a:rPr>
              <a:t>exchange rate risk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accent3"/>
                </a:solidFill>
              </a:rPr>
              <a:t>default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4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4438-A5D8-405A-9F72-BD379E2C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Cross-country capital flows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C14E743-B888-4D75-BF49-BD258E382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667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092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5E07-699C-7743-A83B-4A4B0F4E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safe asset has three properties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11B824-59A0-4221-A32D-EEB434BC8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6573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5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61118-C465-44C1-98C3-78D0D3B6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FFFF"/>
                </a:solidFill>
              </a:rPr>
              <a:t>Shifts in safe asset status in an asymmetric currency union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CACDF-53E7-084A-B30E-62A501873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44" y="2843284"/>
            <a:ext cx="4099278" cy="33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Simple model of flight to safety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Consider a world with two regions in the eurozone, </a:t>
                </a:r>
                <a:r>
                  <a:rPr lang="en-US" sz="2400" i="1" dirty="0"/>
                  <a:t>A</a:t>
                </a:r>
                <a:r>
                  <a:rPr lang="en-US" sz="2400" dirty="0"/>
                  <a:t> and </a:t>
                </a:r>
                <a:r>
                  <a:rPr lang="en-US" sz="2400" i="1" dirty="0"/>
                  <a:t>B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i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They each issue debt which is due for a payment of 1 in one period’s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Today, they trade at prices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and we fix the amount of funds to invest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both regions perceived to be safe </a:t>
                </a:r>
                <a:r>
                  <a:rPr lang="en-US" sz="2400" dirty="0"/>
                  <a:t>then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975" r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590FE3D-B1D5-7546-BB50-633FD6CE415A}"/>
              </a:ext>
            </a:extLst>
          </p:cNvPr>
          <p:cNvGrpSpPr/>
          <p:nvPr/>
        </p:nvGrpSpPr>
        <p:grpSpPr>
          <a:xfrm>
            <a:off x="6541521" y="1999314"/>
            <a:ext cx="4242850" cy="3752863"/>
            <a:chOff x="4724009" y="1325880"/>
            <a:chExt cx="4242850" cy="3752863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3B9FB08-4686-9545-ABED-5D2F3E0019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687DF5A-BBD9-1343-BFDB-19D76B26C463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53CDDAB-A6B1-EC49-B3C8-DF3F9341ACCA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00BC07-F943-8B49-A9DE-8E8E60F477AF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900BC07-F943-8B49-A9DE-8E8E60F47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EC018B7-9436-3343-B08D-2FE7487851EB}"/>
                    </a:ext>
                  </a:extLst>
                </p:cNvPr>
                <p:cNvSpPr txBox="1"/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EC018B7-9436-3343-B08D-2FE748785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87560780-2A05-3D43-B658-6A6E8CC177DE}"/>
                </a:ext>
              </a:extLst>
            </p:cNvPr>
            <p:cNvSpPr/>
            <p:nvPr/>
          </p:nvSpPr>
          <p:spPr>
            <a:xfrm>
              <a:off x="5043154" y="3245177"/>
              <a:ext cx="138376" cy="18335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8D9420A7-39CC-2F43-9DDB-79C926F4A823}"/>
                </a:ext>
              </a:extLst>
            </p:cNvPr>
            <p:cNvSpPr/>
            <p:nvPr/>
          </p:nvSpPr>
          <p:spPr>
            <a:xfrm>
              <a:off x="5003954" y="1802560"/>
              <a:ext cx="204905" cy="14350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BD9A2B-D664-5E4D-AF48-574B874263F3}"/>
                    </a:ext>
                  </a:extLst>
                </p:cNvPr>
                <p:cNvSpPr txBox="1"/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BD9A2B-D664-5E4D-AF48-574B87426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1B7E2B-17E6-B94A-90AE-96CB570237A7}"/>
                </a:ext>
              </a:extLst>
            </p:cNvPr>
            <p:cNvSpPr/>
            <p:nvPr/>
          </p:nvSpPr>
          <p:spPr>
            <a:xfrm>
              <a:off x="5382860" y="320813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069BB2-B9EE-6C43-B0F4-E2E04CA85C35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069BB2-B9EE-6C43-B0F4-E2E04CA85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789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Haircuts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Now consider that region A’s debt is perceived as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not safe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To hold it, investors apply a haircut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Expected payoff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Region B is still regarded as safe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Hence,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rises, capital flows from region A to region B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falls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rises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Figure shows the price of the debt against the haircut as a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downward-sloping blue line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8A6655C-E7CA-C348-9582-67B07C10164F}"/>
              </a:ext>
            </a:extLst>
          </p:cNvPr>
          <p:cNvGrpSpPr/>
          <p:nvPr/>
        </p:nvGrpSpPr>
        <p:grpSpPr>
          <a:xfrm>
            <a:off x="6414134" y="1818791"/>
            <a:ext cx="4438526" cy="4113909"/>
            <a:chOff x="4724009" y="1325880"/>
            <a:chExt cx="4438526" cy="4113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2A7C18-11E7-C743-9B07-8976143ED763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2A7C18-11E7-C743-9B07-8976143ED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928B4CD-A23C-3B4A-A4D9-2B13B5F3E3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411725A-6113-6F46-AFCB-BADA6BA01C6C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48CAA0C-98CA-F34D-9F04-1CC4796E882E}"/>
                    </a:ext>
                  </a:extLst>
                </p:cNvPr>
                <p:cNvSpPr txBox="1"/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48CAA0C-98CA-F34D-9F04-1CC4796E88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3F1860-95AA-EF40-B0B8-CFB8C9196751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4" y="3259786"/>
              <a:ext cx="3126116" cy="18189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774B35-1698-0141-8A04-E3663F1AFB1C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6A212E5-87C1-B948-8E3A-368C72C436E9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6A212E5-87C1-B948-8E3A-368C72C436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9DF2DF-9BDE-1048-9759-465659EDFE7C}"/>
                    </a:ext>
                  </a:extLst>
                </p:cNvPr>
                <p:cNvSpPr txBox="1"/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9DF2DF-9BDE-1048-9759-465659EDF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4F021A80-55A4-B147-8A49-CCFB475E30AD}"/>
                </a:ext>
              </a:extLst>
            </p:cNvPr>
            <p:cNvSpPr/>
            <p:nvPr/>
          </p:nvSpPr>
          <p:spPr>
            <a:xfrm>
              <a:off x="5043154" y="3245177"/>
              <a:ext cx="138376" cy="18335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D6F390B9-CC63-4E44-B03B-87952C0C1D1A}"/>
                </a:ext>
              </a:extLst>
            </p:cNvPr>
            <p:cNvSpPr/>
            <p:nvPr/>
          </p:nvSpPr>
          <p:spPr>
            <a:xfrm>
              <a:off x="5003954" y="1802560"/>
              <a:ext cx="204905" cy="14350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5FE6D9F-7004-3247-A5D0-A80645256621}"/>
                    </a:ext>
                  </a:extLst>
                </p:cNvPr>
                <p:cNvSpPr txBox="1"/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5FE6D9F-7004-3247-A5D0-A806452566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5580E5-5416-A746-A568-9CB24F860F5E}"/>
                    </a:ext>
                  </a:extLst>
                </p:cNvPr>
                <p:cNvSpPr txBox="1"/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5580E5-5416-A746-A568-9CB24F860F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8718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Tax revenues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Firms must hold safe assets for production. They are the holders of debt.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the haircut is positive then firms substitute bonds from region A to bonds from region B.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rises,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/>
                  <a:t> rises causing higher costs of production, less output.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Government in A taxes its firms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green line is the tax revenues </a:t>
                </a:r>
                <a:r>
                  <a:rPr lang="en-US" sz="2400" dirty="0"/>
                  <a:t>in region 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Higher haircut, less output, lower tax revenues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975" r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42EC36A-5717-5544-88EF-F826089DF160}"/>
              </a:ext>
            </a:extLst>
          </p:cNvPr>
          <p:cNvGrpSpPr/>
          <p:nvPr/>
        </p:nvGrpSpPr>
        <p:grpSpPr>
          <a:xfrm>
            <a:off x="6705602" y="1818791"/>
            <a:ext cx="4322943" cy="4113909"/>
            <a:chOff x="4724009" y="1325880"/>
            <a:chExt cx="4322943" cy="4113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ED881C-86A9-FB47-9F9F-57E981FC32D4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ED881C-86A9-FB47-9F9F-57E981FC3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C39E82-9427-2748-8B2A-70DFC12FBE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A5FD20-BD15-F54E-8713-4C6D79583805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418D004-07BE-EC48-A8EB-0E72CEFE7926}"/>
                    </a:ext>
                  </a:extLst>
                </p:cNvPr>
                <p:cNvSpPr txBox="1"/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418D004-07BE-EC48-A8EB-0E72CEFE7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82CFF8-B35A-184D-B3B1-33C73E33E11D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4" y="2216075"/>
              <a:ext cx="2303815" cy="284281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88FEC1-618E-6540-9EB6-2EA6C29BBEFC}"/>
                    </a:ext>
                  </a:extLst>
                </p:cNvPr>
                <p:cNvSpPr txBox="1"/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chemeClr val="accent2"/>
                      </a:solidFill>
                      <a:latin typeface="+mj-lt"/>
                    </a:rPr>
                    <a:t>Tax revenues</a:t>
                  </a:r>
                </a:p>
                <a:p>
                  <a:pPr algn="ctr"/>
                  <a:r>
                    <a:rPr lang="en-US" dirty="0">
                      <a:solidFill>
                        <a:schemeClr val="accent2"/>
                      </a:solidFill>
                      <a:latin typeface="+mj-lt"/>
                    </a:rPr>
                    <a:t>in region</a:t>
                  </a:r>
                  <a:r>
                    <a:rPr lang="en-US" i="1" dirty="0">
                      <a:solidFill>
                        <a:schemeClr val="accent2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b="0" i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888FEC1-618E-6540-9EB6-2EA6C29BBE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037" y="3267118"/>
                  <a:ext cx="139724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802" t="-3846" r="-1802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622C6B5-ECCE-B745-9B48-D611E41973C3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EF5846C-79E0-E048-A6C7-6092465F811D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EF5846C-79E0-E048-A6C7-6092465F8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C900D0-EAE6-CA4C-AE6B-8CBC8B1852BA}"/>
                    </a:ext>
                  </a:extLst>
                </p:cNvPr>
                <p:cNvSpPr txBox="1"/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FC900D0-EAE6-CA4C-AE6B-8CBC8B185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FE63E919-811A-6945-871E-E59E06B57740}"/>
                </a:ext>
              </a:extLst>
            </p:cNvPr>
            <p:cNvSpPr/>
            <p:nvPr/>
          </p:nvSpPr>
          <p:spPr>
            <a:xfrm>
              <a:off x="5043154" y="3245177"/>
              <a:ext cx="138376" cy="18335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88FF75C3-0642-394D-9C32-46B4DBAABBDB}"/>
                </a:ext>
              </a:extLst>
            </p:cNvPr>
            <p:cNvSpPr/>
            <p:nvPr/>
          </p:nvSpPr>
          <p:spPr>
            <a:xfrm>
              <a:off x="5003954" y="1802560"/>
              <a:ext cx="204905" cy="14350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F2603B-1DCF-964C-A4F0-6E7F1DE8E53F}"/>
                    </a:ext>
                  </a:extLst>
                </p:cNvPr>
                <p:cNvSpPr txBox="1"/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F2603B-1DCF-964C-A4F0-6E7F1DE8E5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29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BF34-3519-8E45-9602-09F81914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5530"/>
            <a:ext cx="11148693" cy="982319"/>
          </a:xfrm>
        </p:spPr>
        <p:txBody>
          <a:bodyPr>
            <a:normAutofit/>
          </a:bodyPr>
          <a:lstStyle/>
          <a:p>
            <a:r>
              <a:rPr lang="en-US" sz="4400" dirty="0"/>
              <a:t>The safe-debt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Tax revenues fall with a higher haircut.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But if tax revenues are still above 1 then the debt can be paid in full and there is no default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Therefore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dirty="0"/>
                  <a:t> a positive haircut is not an equilibrium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Only equilibrium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black circle is where the </a:t>
                </a:r>
                <a:r>
                  <a:rPr lang="en-GB" sz="2400" dirty="0">
                    <a:solidFill>
                      <a:schemeClr val="accent3"/>
                    </a:solidFill>
                  </a:rPr>
                  <a:t>debt is perceived to be safe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817DBA75-F94E-164E-9E2E-84662FD5D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313622"/>
                <a:ext cx="4646612" cy="5124248"/>
              </a:xfrm>
              <a:blipFill>
                <a:blip r:embed="rId2"/>
                <a:stretch>
                  <a:fillRect l="-1635" t="-1235" r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02C484B-2046-AC4A-818E-684D69039C33}"/>
              </a:ext>
            </a:extLst>
          </p:cNvPr>
          <p:cNvGrpSpPr/>
          <p:nvPr/>
        </p:nvGrpSpPr>
        <p:grpSpPr>
          <a:xfrm>
            <a:off x="6705602" y="1924191"/>
            <a:ext cx="4438526" cy="4113909"/>
            <a:chOff x="4724009" y="1325880"/>
            <a:chExt cx="4438526" cy="411390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AB652E-8A1C-E240-9463-06AF4D2D16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1084" y="1325880"/>
              <a:ext cx="1" cy="374398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5918567-9F42-744B-B520-C73FEB7FA445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5" y="5070766"/>
              <a:ext cx="3545774" cy="797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7A71E7-B925-D245-9489-371DC9654CEF}"/>
                    </a:ext>
                  </a:extLst>
                </p:cNvPr>
                <p:cNvSpPr txBox="1"/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57A71E7-B925-D245-9489-371DC9654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7200" y="5069751"/>
                  <a:ext cx="499752" cy="3700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27278EE-324A-4A47-8CD5-99F1DDDFB5C6}"/>
                </a:ext>
              </a:extLst>
            </p:cNvPr>
            <p:cNvCxnSpPr/>
            <p:nvPr/>
          </p:nvCxnSpPr>
          <p:spPr>
            <a:xfrm flipV="1">
              <a:off x="5427023" y="3259786"/>
              <a:ext cx="822960" cy="71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F57D45-85A2-304B-B81B-2EACF9749220}"/>
                </a:ext>
              </a:extLst>
            </p:cNvPr>
            <p:cNvCxnSpPr/>
            <p:nvPr/>
          </p:nvCxnSpPr>
          <p:spPr>
            <a:xfrm>
              <a:off x="5421085" y="2262249"/>
              <a:ext cx="815697" cy="1000182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E33CB2-7E11-ED4F-8E21-7950AE11D3A7}"/>
                </a:ext>
              </a:extLst>
            </p:cNvPr>
            <p:cNvCxnSpPr>
              <a:cxnSpLocks/>
            </p:cNvCxnSpPr>
            <p:nvPr/>
          </p:nvCxnSpPr>
          <p:spPr>
            <a:xfrm>
              <a:off x="5421084" y="3259786"/>
              <a:ext cx="3126116" cy="1818956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81D4C9-3154-4541-8138-6842F8841B9D}"/>
                    </a:ext>
                  </a:extLst>
                </p:cNvPr>
                <p:cNvSpPr txBox="1"/>
                <p:nvPr/>
              </p:nvSpPr>
              <p:spPr>
                <a:xfrm>
                  <a:off x="5786239" y="2309788"/>
                  <a:ext cx="1397242" cy="646331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chemeClr val="accent6"/>
                      </a:solidFill>
                      <a:latin typeface="+mj-lt"/>
                    </a:rPr>
                    <a:t>Tax revenues</a:t>
                  </a:r>
                </a:p>
                <a:p>
                  <a:pPr algn="ctr"/>
                  <a:r>
                    <a:rPr lang="en-US" dirty="0">
                      <a:solidFill>
                        <a:schemeClr val="accent6"/>
                      </a:solidFill>
                      <a:latin typeface="+mj-lt"/>
                    </a:rPr>
                    <a:t>in region</a:t>
                  </a:r>
                  <a:r>
                    <a:rPr lang="en-US" i="1" dirty="0">
                      <a:solidFill>
                        <a:schemeClr val="accent6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en-US" b="0" i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A81D4C9-3154-4541-8138-6842F8841B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6239" y="2309788"/>
                  <a:ext cx="1397242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604" t="-1887" r="-901" b="-13208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55D87E-920D-5D40-A3C6-ED2764BC2A67}"/>
                </a:ext>
              </a:extLst>
            </p:cNvPr>
            <p:cNvCxnSpPr/>
            <p:nvPr/>
          </p:nvCxnSpPr>
          <p:spPr>
            <a:xfrm>
              <a:off x="5332060" y="1802560"/>
              <a:ext cx="1828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2A902-4357-4A40-9B4C-1650F41AE4A2}"/>
                    </a:ext>
                  </a:extLst>
                </p:cNvPr>
                <p:cNvSpPr txBox="1"/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2A902-4357-4A40-9B4C-1650F41AE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287" y="1617444"/>
                  <a:ext cx="3658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364F8-C463-074D-8DFA-8BBD6E9E7635}"/>
                    </a:ext>
                  </a:extLst>
                </p:cNvPr>
                <p:cNvSpPr txBox="1"/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6364F8-C463-074D-8DFA-8BBD6E9E7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3928939"/>
                  <a:ext cx="515846" cy="3700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FDF0E45F-9D15-8B4E-AD93-F03EA04C8608}"/>
                </a:ext>
              </a:extLst>
            </p:cNvPr>
            <p:cNvSpPr/>
            <p:nvPr/>
          </p:nvSpPr>
          <p:spPr>
            <a:xfrm>
              <a:off x="5043154" y="3245177"/>
              <a:ext cx="138376" cy="183356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821A7ADE-13B4-7443-9437-D1835F29B037}"/>
                </a:ext>
              </a:extLst>
            </p:cNvPr>
            <p:cNvSpPr/>
            <p:nvPr/>
          </p:nvSpPr>
          <p:spPr>
            <a:xfrm>
              <a:off x="5003954" y="1802560"/>
              <a:ext cx="204905" cy="143505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DC9908-3DE8-E142-BF22-D0011FC97F42}"/>
                    </a:ext>
                  </a:extLst>
                </p:cNvPr>
                <p:cNvSpPr txBox="1"/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1DC9908-3DE8-E142-BF22-D0011FC97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009" y="2292970"/>
                  <a:ext cx="51373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ECCDC4-B4A9-0E47-9202-5A07D403740C}"/>
                </a:ext>
              </a:extLst>
            </p:cNvPr>
            <p:cNvSpPr/>
            <p:nvPr/>
          </p:nvSpPr>
          <p:spPr>
            <a:xfrm>
              <a:off x="5382860" y="320813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350E2EC-B295-724E-BBCC-0602E0BFDD31}"/>
                    </a:ext>
                  </a:extLst>
                </p:cNvPr>
                <p:cNvSpPr txBox="1"/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350E2EC-B295-724E-BBCC-0602E0BFD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8831" y="3067815"/>
                  <a:ext cx="36580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C399FA-DFD7-8F49-9F8D-A7E727607542}"/>
                    </a:ext>
                  </a:extLst>
                </p:cNvPr>
                <p:cNvSpPr txBox="1"/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C399FA-DFD7-8F49-9F8D-A7E7276075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3778" y="5032422"/>
                  <a:ext cx="46108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CDC8F9-8601-4043-871D-8581D33C9AC3}"/>
                </a:ext>
              </a:extLst>
            </p:cNvPr>
            <p:cNvCxnSpPr>
              <a:cxnSpLocks/>
            </p:cNvCxnSpPr>
            <p:nvPr/>
          </p:nvCxnSpPr>
          <p:spPr>
            <a:xfrm>
              <a:off x="6232280" y="3245176"/>
              <a:ext cx="7187" cy="1824690"/>
            </a:xfrm>
            <a:prstGeom prst="line">
              <a:avLst/>
            </a:prstGeom>
            <a:ln w="6350">
              <a:solidFill>
                <a:schemeClr val="tx1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08FF81-3F60-E943-80E6-040EA26D54C6}"/>
                    </a:ext>
                  </a:extLst>
                </p:cNvPr>
                <p:cNvSpPr txBox="1"/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08FF81-3F60-E943-80E6-040EA26D5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589" y="4255786"/>
                  <a:ext cx="1674946" cy="3700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6006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1297</Words>
  <Application>Microsoft Macintosh PowerPoint</Application>
  <PresentationFormat>Widescreen</PresentationFormat>
  <Paragraphs>152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A crash-course on the euro crisis</vt:lpstr>
      <vt:lpstr>The flight to safety</vt:lpstr>
      <vt:lpstr>Cross-country capital flows</vt:lpstr>
      <vt:lpstr>A safe asset has three properties</vt:lpstr>
      <vt:lpstr>Shifts in safe asset status in an asymmetric currency union</vt:lpstr>
      <vt:lpstr>Simple model of flight to safety</vt:lpstr>
      <vt:lpstr>Haircuts</vt:lpstr>
      <vt:lpstr>Tax revenues</vt:lpstr>
      <vt:lpstr>The safe-debt equilibrium</vt:lpstr>
      <vt:lpstr>The flight to safety</vt:lpstr>
      <vt:lpstr>Asymmetry is source of problem</vt:lpstr>
      <vt:lpstr>The European sovereign debt crisis</vt:lpstr>
      <vt:lpstr>What causes gap in sovereign interest rates?</vt:lpstr>
      <vt:lpstr>Spread between 10-year sovereign yields in the periphery and core</vt:lpstr>
      <vt:lpstr>Solutions?</vt:lpstr>
      <vt:lpstr>More euro-area data</vt:lpstr>
      <vt:lpstr>Public and private capital flows</vt:lpstr>
      <vt:lpstr>Flows away from banks</vt:lpstr>
      <vt:lpstr>Greece debt replaced by official credit</vt:lpstr>
      <vt:lpstr>Capital Flows and Target II Balances</vt:lpstr>
      <vt:lpstr>Solving the lack of safe asset that is euro-wide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crash-course on the euro crisis</dc:title>
  <dc:creator>Lyu,K (pgt)</dc:creator>
  <cp:lastModifiedBy>Kaman Lyu</cp:lastModifiedBy>
  <cp:revision>81</cp:revision>
  <dcterms:created xsi:type="dcterms:W3CDTF">2019-08-12T17:55:08Z</dcterms:created>
  <dcterms:modified xsi:type="dcterms:W3CDTF">2019-08-20T03:30:23Z</dcterms:modified>
</cp:coreProperties>
</file>