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8" r:id="rId5"/>
    <p:sldId id="260" r:id="rId6"/>
    <p:sldId id="269" r:id="rId7"/>
    <p:sldId id="279" r:id="rId8"/>
    <p:sldId id="280" r:id="rId9"/>
    <p:sldId id="272" r:id="rId10"/>
    <p:sldId id="281" r:id="rId11"/>
    <p:sldId id="274" r:id="rId12"/>
    <p:sldId id="284" r:id="rId13"/>
    <p:sldId id="285" r:id="rId14"/>
    <p:sldId id="268" r:id="rId15"/>
    <p:sldId id="275" r:id="rId16"/>
    <p:sldId id="287" r:id="rId17"/>
    <p:sldId id="324" r:id="rId18"/>
    <p:sldId id="288" r:id="rId19"/>
    <p:sldId id="292" r:id="rId20"/>
    <p:sldId id="315" r:id="rId21"/>
    <p:sldId id="320" r:id="rId22"/>
    <p:sldId id="314" r:id="rId23"/>
    <p:sldId id="316" r:id="rId24"/>
    <p:sldId id="295" r:id="rId25"/>
    <p:sldId id="317" r:id="rId26"/>
    <p:sldId id="321" r:id="rId27"/>
    <p:sldId id="322" r:id="rId28"/>
    <p:sldId id="323"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u,K (pgt)" initials="L(" lastIdx="1" clrIdx="0">
    <p:extLst>
      <p:ext uri="{19B8F6BF-5375-455C-9EA6-DF929625EA0E}">
        <p15:presenceInfo xmlns:p15="http://schemas.microsoft.com/office/powerpoint/2012/main" userId="S::K.Liang@lse.ac.uk::220f9ceb-4686-4139-bd70-ccacfb205272" providerId="AD"/>
      </p:ext>
    </p:extLst>
  </p:cmAuthor>
  <p:cmAuthor id="2" name="Kaman Liang" initials="KL" lastIdx="2" clrIdx="1">
    <p:extLst>
      <p:ext uri="{19B8F6BF-5375-455C-9EA6-DF929625EA0E}">
        <p15:presenceInfo xmlns:p15="http://schemas.microsoft.com/office/powerpoint/2012/main" userId="9d29889e1914782b" providerId="Windows Live"/>
      </p:ext>
    </p:extLst>
  </p:cmAuthor>
  <p:cmAuthor id="3" name="Kaman Lyu" initials="KL" lastIdx="1" clrIdx="2">
    <p:extLst>
      <p:ext uri="{19B8F6BF-5375-455C-9EA6-DF929625EA0E}">
        <p15:presenceInfo xmlns:p15="http://schemas.microsoft.com/office/powerpoint/2012/main" userId="Kaman Ly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448" autoAdjust="0"/>
    <p:restoredTop sz="94660"/>
  </p:normalViewPr>
  <p:slideViewPr>
    <p:cSldViewPr snapToGrid="0">
      <p:cViewPr varScale="1">
        <p:scale>
          <a:sx n="113" d="100"/>
          <a:sy n="113"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BB6E1-682F-425B-B25E-D07C198EB95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2014763-AD3D-48DF-876C-D34CCA963497}">
      <dgm:prSet/>
      <dgm:spPr/>
      <dgm:t>
        <a:bodyPr/>
        <a:lstStyle/>
        <a:p>
          <a:pPr>
            <a:lnSpc>
              <a:spcPct val="100000"/>
            </a:lnSpc>
          </a:pPr>
          <a:r>
            <a:rPr lang="en-GB" dirty="0"/>
            <a:t>On the asset side are holdings of mortgages, business loans, and financial assets which are mostly government bonds</a:t>
          </a:r>
          <a:endParaRPr lang="en-US" dirty="0"/>
        </a:p>
      </dgm:t>
    </dgm:pt>
    <dgm:pt modelId="{E8A77213-F67B-4544-8EA2-E480DBA744DE}" type="parTrans" cxnId="{3C463063-ADD7-4466-837B-7D17BACBBFF8}">
      <dgm:prSet/>
      <dgm:spPr/>
      <dgm:t>
        <a:bodyPr/>
        <a:lstStyle/>
        <a:p>
          <a:endParaRPr lang="en-US"/>
        </a:p>
      </dgm:t>
    </dgm:pt>
    <dgm:pt modelId="{DB4D0772-CB47-48C9-A178-D61D06900FCF}" type="sibTrans" cxnId="{3C463063-ADD7-4466-837B-7D17BACBBFF8}">
      <dgm:prSet/>
      <dgm:spPr/>
      <dgm:t>
        <a:bodyPr/>
        <a:lstStyle/>
        <a:p>
          <a:pPr>
            <a:lnSpc>
              <a:spcPct val="100000"/>
            </a:lnSpc>
          </a:pPr>
          <a:endParaRPr lang="en-US"/>
        </a:p>
      </dgm:t>
    </dgm:pt>
    <dgm:pt modelId="{27F9B31E-F0F8-4EAA-94E2-2BF740087D3A}">
      <dgm:prSet/>
      <dgm:spPr/>
      <dgm:t>
        <a:bodyPr/>
        <a:lstStyle/>
        <a:p>
          <a:pPr>
            <a:lnSpc>
              <a:spcPct val="100000"/>
            </a:lnSpc>
          </a:pPr>
          <a:r>
            <a:rPr lang="en-US" dirty="0"/>
            <a:t>On the liabilities side are demand deposits from individual households</a:t>
          </a:r>
        </a:p>
      </dgm:t>
    </dgm:pt>
    <dgm:pt modelId="{5DEC187B-0F6D-4BD7-9AE7-E529BCAF1051}" type="parTrans" cxnId="{971E9397-3011-4B60-AD19-60711CA73BB5}">
      <dgm:prSet/>
      <dgm:spPr/>
      <dgm:t>
        <a:bodyPr/>
        <a:lstStyle/>
        <a:p>
          <a:endParaRPr lang="en-US"/>
        </a:p>
      </dgm:t>
    </dgm:pt>
    <dgm:pt modelId="{D3CEC7C8-4503-4C56-B37B-751D4DFFC97E}" type="sibTrans" cxnId="{971E9397-3011-4B60-AD19-60711CA73BB5}">
      <dgm:prSet/>
      <dgm:spPr/>
      <dgm:t>
        <a:bodyPr/>
        <a:lstStyle/>
        <a:p>
          <a:pPr>
            <a:lnSpc>
              <a:spcPct val="100000"/>
            </a:lnSpc>
          </a:pPr>
          <a:endParaRPr lang="en-US"/>
        </a:p>
      </dgm:t>
    </dgm:pt>
    <dgm:pt modelId="{07A81FF0-3D43-415E-819F-A214A4F601AE}">
      <dgm:prSet/>
      <dgm:spPr/>
      <dgm:t>
        <a:bodyPr/>
        <a:lstStyle/>
        <a:p>
          <a:pPr>
            <a:lnSpc>
              <a:spcPct val="100000"/>
            </a:lnSpc>
          </a:pPr>
          <a:r>
            <a:rPr lang="en-US" dirty="0"/>
            <a:t>Banks monitor domestic borrowers to reduce chances of default as well as transforming from liquid liabilities to illiquid assets</a:t>
          </a:r>
        </a:p>
      </dgm:t>
    </dgm:pt>
    <dgm:pt modelId="{EB344CCE-A6EA-4BC8-BA31-13B89AF3CAC4}" type="parTrans" cxnId="{01158EC3-25C1-45EC-868A-F62A09C475F2}">
      <dgm:prSet/>
      <dgm:spPr/>
      <dgm:t>
        <a:bodyPr/>
        <a:lstStyle/>
        <a:p>
          <a:endParaRPr lang="en-US"/>
        </a:p>
      </dgm:t>
    </dgm:pt>
    <dgm:pt modelId="{149234FB-1A3A-4C02-B3F8-0A819CF4E959}" type="sibTrans" cxnId="{01158EC3-25C1-45EC-868A-F62A09C475F2}">
      <dgm:prSet/>
      <dgm:spPr/>
      <dgm:t>
        <a:bodyPr/>
        <a:lstStyle/>
        <a:p>
          <a:pPr>
            <a:lnSpc>
              <a:spcPct val="100000"/>
            </a:lnSpc>
          </a:pPr>
          <a:endParaRPr lang="en-US"/>
        </a:p>
      </dgm:t>
    </dgm:pt>
    <dgm:pt modelId="{0A8F98A7-C96B-43D5-B9E3-624E5310DB57}">
      <dgm:prSet/>
      <dgm:spPr/>
      <dgm:t>
        <a:bodyPr/>
        <a:lstStyle/>
        <a:p>
          <a:pPr>
            <a:lnSpc>
              <a:spcPct val="100000"/>
            </a:lnSpc>
          </a:pPr>
          <a:r>
            <a:rPr lang="en-US" dirty="0"/>
            <a:t>However this transformation of maturity and liquidity exposes the banks to </a:t>
          </a:r>
          <a:r>
            <a:rPr lang="en-US" b="1" dirty="0"/>
            <a:t>runs</a:t>
          </a:r>
          <a:endParaRPr lang="en-US" dirty="0"/>
        </a:p>
      </dgm:t>
    </dgm:pt>
    <dgm:pt modelId="{DEE1807E-BFC1-4EB5-87FA-DF90F10E5FA9}" type="parTrans" cxnId="{15A590F4-C113-4119-9046-E3F14E654B51}">
      <dgm:prSet/>
      <dgm:spPr/>
      <dgm:t>
        <a:bodyPr/>
        <a:lstStyle/>
        <a:p>
          <a:endParaRPr lang="en-US"/>
        </a:p>
      </dgm:t>
    </dgm:pt>
    <dgm:pt modelId="{08216A5A-08E1-47FF-A687-E96EFDB65DD6}" type="sibTrans" cxnId="{15A590F4-C113-4119-9046-E3F14E654B51}">
      <dgm:prSet/>
      <dgm:spPr/>
      <dgm:t>
        <a:bodyPr/>
        <a:lstStyle/>
        <a:p>
          <a:endParaRPr lang="en-US"/>
        </a:p>
      </dgm:t>
    </dgm:pt>
    <dgm:pt modelId="{72E64409-5A7C-4F96-815A-37EFAB6B1124}" type="pres">
      <dgm:prSet presAssocID="{6F5BB6E1-682F-425B-B25E-D07C198EB95D}" presName="root" presStyleCnt="0">
        <dgm:presLayoutVars>
          <dgm:dir/>
          <dgm:resizeHandles val="exact"/>
        </dgm:presLayoutVars>
      </dgm:prSet>
      <dgm:spPr/>
    </dgm:pt>
    <dgm:pt modelId="{34B499B2-E8F9-4E2B-A745-FE856C7C7E69}" type="pres">
      <dgm:prSet presAssocID="{6F5BB6E1-682F-425B-B25E-D07C198EB95D}" presName="container" presStyleCnt="0">
        <dgm:presLayoutVars>
          <dgm:dir/>
          <dgm:resizeHandles val="exact"/>
        </dgm:presLayoutVars>
      </dgm:prSet>
      <dgm:spPr/>
    </dgm:pt>
    <dgm:pt modelId="{D5E893C4-AFC4-491D-88B0-E0B1B4323FFC}" type="pres">
      <dgm:prSet presAssocID="{32014763-AD3D-48DF-876C-D34CCA963497}" presName="compNode" presStyleCnt="0"/>
      <dgm:spPr/>
    </dgm:pt>
    <dgm:pt modelId="{E4E91383-F020-4FAC-8BCE-1C2071F805FB}" type="pres">
      <dgm:prSet presAssocID="{32014763-AD3D-48DF-876C-D34CCA963497}" presName="iconBgRect" presStyleLbl="bgShp" presStyleIdx="0" presStyleCnt="4"/>
      <dgm:spPr/>
    </dgm:pt>
    <dgm:pt modelId="{34038C10-867B-48B8-A524-ED16C1F03DCE}" type="pres">
      <dgm:prSet presAssocID="{32014763-AD3D-48DF-876C-D34CCA9634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8B8DDD8F-537E-4FE8-B250-51C09582FAD2}" type="pres">
      <dgm:prSet presAssocID="{32014763-AD3D-48DF-876C-D34CCA963497}" presName="spaceRect" presStyleCnt="0"/>
      <dgm:spPr/>
    </dgm:pt>
    <dgm:pt modelId="{4FC7C8EB-02E0-4459-A7D5-2B50667CED54}" type="pres">
      <dgm:prSet presAssocID="{32014763-AD3D-48DF-876C-D34CCA963497}" presName="textRect" presStyleLbl="revTx" presStyleIdx="0" presStyleCnt="4">
        <dgm:presLayoutVars>
          <dgm:chMax val="1"/>
          <dgm:chPref val="1"/>
        </dgm:presLayoutVars>
      </dgm:prSet>
      <dgm:spPr/>
    </dgm:pt>
    <dgm:pt modelId="{37FA3C15-2CA5-4C50-A014-B37798B2E0F2}" type="pres">
      <dgm:prSet presAssocID="{DB4D0772-CB47-48C9-A178-D61D06900FCF}" presName="sibTrans" presStyleLbl="sibTrans2D1" presStyleIdx="0" presStyleCnt="0"/>
      <dgm:spPr/>
    </dgm:pt>
    <dgm:pt modelId="{CE428491-1D80-4DA4-8E5B-844F5011CE44}" type="pres">
      <dgm:prSet presAssocID="{27F9B31E-F0F8-4EAA-94E2-2BF740087D3A}" presName="compNode" presStyleCnt="0"/>
      <dgm:spPr/>
    </dgm:pt>
    <dgm:pt modelId="{32D22C0D-F617-401B-9CD0-5A6E1A11C150}" type="pres">
      <dgm:prSet presAssocID="{27F9B31E-F0F8-4EAA-94E2-2BF740087D3A}" presName="iconBgRect" presStyleLbl="bgShp" presStyleIdx="1" presStyleCnt="4"/>
      <dgm:spPr/>
    </dgm:pt>
    <dgm:pt modelId="{5D5F848D-CAEE-491D-ADA9-1EE1B9E10467}" type="pres">
      <dgm:prSet presAssocID="{27F9B31E-F0F8-4EAA-94E2-2BF740087D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2D9363FB-1773-4A6B-B040-D83178BEE9F2}" type="pres">
      <dgm:prSet presAssocID="{27F9B31E-F0F8-4EAA-94E2-2BF740087D3A}" presName="spaceRect" presStyleCnt="0"/>
      <dgm:spPr/>
    </dgm:pt>
    <dgm:pt modelId="{0975FAAE-9E32-4342-8FF6-D3840061A8ED}" type="pres">
      <dgm:prSet presAssocID="{27F9B31E-F0F8-4EAA-94E2-2BF740087D3A}" presName="textRect" presStyleLbl="revTx" presStyleIdx="1" presStyleCnt="4">
        <dgm:presLayoutVars>
          <dgm:chMax val="1"/>
          <dgm:chPref val="1"/>
        </dgm:presLayoutVars>
      </dgm:prSet>
      <dgm:spPr/>
    </dgm:pt>
    <dgm:pt modelId="{8252B9A9-6D02-4208-BA0B-82D9C6037B2A}" type="pres">
      <dgm:prSet presAssocID="{D3CEC7C8-4503-4C56-B37B-751D4DFFC97E}" presName="sibTrans" presStyleLbl="sibTrans2D1" presStyleIdx="0" presStyleCnt="0"/>
      <dgm:spPr/>
    </dgm:pt>
    <dgm:pt modelId="{7A646227-D48E-4E86-8172-D005FBAED6F4}" type="pres">
      <dgm:prSet presAssocID="{07A81FF0-3D43-415E-819F-A214A4F601AE}" presName="compNode" presStyleCnt="0"/>
      <dgm:spPr/>
    </dgm:pt>
    <dgm:pt modelId="{67D2F839-80A7-401D-A46C-CBDD5B9800C6}" type="pres">
      <dgm:prSet presAssocID="{07A81FF0-3D43-415E-819F-A214A4F601AE}" presName="iconBgRect" presStyleLbl="bgShp" presStyleIdx="2" presStyleCnt="4"/>
      <dgm:spPr/>
    </dgm:pt>
    <dgm:pt modelId="{3811AEB5-BA56-42AE-AF38-5F18A0D9BCFC}" type="pres">
      <dgm:prSet presAssocID="{07A81FF0-3D43-415E-819F-A214A4F601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908AD0AF-6DF1-4751-8FE8-0A836ECC1177}" type="pres">
      <dgm:prSet presAssocID="{07A81FF0-3D43-415E-819F-A214A4F601AE}" presName="spaceRect" presStyleCnt="0"/>
      <dgm:spPr/>
    </dgm:pt>
    <dgm:pt modelId="{2CCA0745-F17B-4DA5-870A-6AE3775544CC}" type="pres">
      <dgm:prSet presAssocID="{07A81FF0-3D43-415E-819F-A214A4F601AE}" presName="textRect" presStyleLbl="revTx" presStyleIdx="2" presStyleCnt="4">
        <dgm:presLayoutVars>
          <dgm:chMax val="1"/>
          <dgm:chPref val="1"/>
        </dgm:presLayoutVars>
      </dgm:prSet>
      <dgm:spPr/>
    </dgm:pt>
    <dgm:pt modelId="{5E32B049-08DA-450C-9419-DB8962738D8A}" type="pres">
      <dgm:prSet presAssocID="{149234FB-1A3A-4C02-B3F8-0A819CF4E959}" presName="sibTrans" presStyleLbl="sibTrans2D1" presStyleIdx="0" presStyleCnt="0"/>
      <dgm:spPr/>
    </dgm:pt>
    <dgm:pt modelId="{D7B56BE3-0524-470D-8119-496F115967F5}" type="pres">
      <dgm:prSet presAssocID="{0A8F98A7-C96B-43D5-B9E3-624E5310DB57}" presName="compNode" presStyleCnt="0"/>
      <dgm:spPr/>
    </dgm:pt>
    <dgm:pt modelId="{73D1FED4-E52C-4DBC-94A0-8A4802CC848F}" type="pres">
      <dgm:prSet presAssocID="{0A8F98A7-C96B-43D5-B9E3-624E5310DB57}" presName="iconBgRect" presStyleLbl="bgShp" presStyleIdx="3" presStyleCnt="4"/>
      <dgm:spPr/>
    </dgm:pt>
    <dgm:pt modelId="{1E48EED2-8AAD-45F7-93C1-E675A0B38C26}" type="pres">
      <dgm:prSet presAssocID="{0A8F98A7-C96B-43D5-B9E3-624E5310DB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CFF6B0FB-B866-45A1-B794-2EC78D0C66F4}" type="pres">
      <dgm:prSet presAssocID="{0A8F98A7-C96B-43D5-B9E3-624E5310DB57}" presName="spaceRect" presStyleCnt="0"/>
      <dgm:spPr/>
    </dgm:pt>
    <dgm:pt modelId="{FF0A1519-1918-4B1F-9D24-30015E5F0878}" type="pres">
      <dgm:prSet presAssocID="{0A8F98A7-C96B-43D5-B9E3-624E5310DB57}" presName="textRect" presStyleLbl="revTx" presStyleIdx="3" presStyleCnt="4">
        <dgm:presLayoutVars>
          <dgm:chMax val="1"/>
          <dgm:chPref val="1"/>
        </dgm:presLayoutVars>
      </dgm:prSet>
      <dgm:spPr/>
    </dgm:pt>
  </dgm:ptLst>
  <dgm:cxnLst>
    <dgm:cxn modelId="{88F16F0A-1F64-AC46-AA50-CF0D6955B3F5}" type="presOf" srcId="{0A8F98A7-C96B-43D5-B9E3-624E5310DB57}" destId="{FF0A1519-1918-4B1F-9D24-30015E5F0878}" srcOrd="0" destOrd="0" presId="urn:microsoft.com/office/officeart/2018/2/layout/IconCircleList"/>
    <dgm:cxn modelId="{43856617-BCD0-6346-879D-46943C650FA5}" type="presOf" srcId="{149234FB-1A3A-4C02-B3F8-0A819CF4E959}" destId="{5E32B049-08DA-450C-9419-DB8962738D8A}" srcOrd="0" destOrd="0" presId="urn:microsoft.com/office/officeart/2018/2/layout/IconCircleList"/>
    <dgm:cxn modelId="{D33E2F33-A299-B745-A95B-D5C52CCD473B}" type="presOf" srcId="{27F9B31E-F0F8-4EAA-94E2-2BF740087D3A}" destId="{0975FAAE-9E32-4342-8FF6-D3840061A8ED}" srcOrd="0" destOrd="0" presId="urn:microsoft.com/office/officeart/2018/2/layout/IconCircleList"/>
    <dgm:cxn modelId="{3C463063-ADD7-4466-837B-7D17BACBBFF8}" srcId="{6F5BB6E1-682F-425B-B25E-D07C198EB95D}" destId="{32014763-AD3D-48DF-876C-D34CCA963497}" srcOrd="0" destOrd="0" parTransId="{E8A77213-F67B-4544-8EA2-E480DBA744DE}" sibTransId="{DB4D0772-CB47-48C9-A178-D61D06900FCF}"/>
    <dgm:cxn modelId="{922EEB6C-1A83-D747-BDBC-E71996F41F5E}" type="presOf" srcId="{DB4D0772-CB47-48C9-A178-D61D06900FCF}" destId="{37FA3C15-2CA5-4C50-A014-B37798B2E0F2}" srcOrd="0" destOrd="0" presId="urn:microsoft.com/office/officeart/2018/2/layout/IconCircleList"/>
    <dgm:cxn modelId="{971E9397-3011-4B60-AD19-60711CA73BB5}" srcId="{6F5BB6E1-682F-425B-B25E-D07C198EB95D}" destId="{27F9B31E-F0F8-4EAA-94E2-2BF740087D3A}" srcOrd="1" destOrd="0" parTransId="{5DEC187B-0F6D-4BD7-9AE7-E529BCAF1051}" sibTransId="{D3CEC7C8-4503-4C56-B37B-751D4DFFC97E}"/>
    <dgm:cxn modelId="{954246AC-9BB0-40AD-92D2-E8F53EB37A6F}" type="presOf" srcId="{6F5BB6E1-682F-425B-B25E-D07C198EB95D}" destId="{72E64409-5A7C-4F96-815A-37EFAB6B1124}" srcOrd="0" destOrd="0" presId="urn:microsoft.com/office/officeart/2018/2/layout/IconCircleList"/>
    <dgm:cxn modelId="{15CD9BBB-314D-FA41-B138-4B859A22E174}" type="presOf" srcId="{07A81FF0-3D43-415E-819F-A214A4F601AE}" destId="{2CCA0745-F17B-4DA5-870A-6AE3775544CC}" srcOrd="0" destOrd="0" presId="urn:microsoft.com/office/officeart/2018/2/layout/IconCircleList"/>
    <dgm:cxn modelId="{01158EC3-25C1-45EC-868A-F62A09C475F2}" srcId="{6F5BB6E1-682F-425B-B25E-D07C198EB95D}" destId="{07A81FF0-3D43-415E-819F-A214A4F601AE}" srcOrd="2" destOrd="0" parTransId="{EB344CCE-A6EA-4BC8-BA31-13B89AF3CAC4}" sibTransId="{149234FB-1A3A-4C02-B3F8-0A819CF4E959}"/>
    <dgm:cxn modelId="{925868DD-38A3-814D-AF01-40086E86E7BB}" type="presOf" srcId="{32014763-AD3D-48DF-876C-D34CCA963497}" destId="{4FC7C8EB-02E0-4459-A7D5-2B50667CED54}" srcOrd="0" destOrd="0" presId="urn:microsoft.com/office/officeart/2018/2/layout/IconCircleList"/>
    <dgm:cxn modelId="{FF5A83EE-A963-7744-BA90-AEC054A0ACA7}" type="presOf" srcId="{D3CEC7C8-4503-4C56-B37B-751D4DFFC97E}" destId="{8252B9A9-6D02-4208-BA0B-82D9C6037B2A}" srcOrd="0" destOrd="0" presId="urn:microsoft.com/office/officeart/2018/2/layout/IconCircleList"/>
    <dgm:cxn modelId="{15A590F4-C113-4119-9046-E3F14E654B51}" srcId="{6F5BB6E1-682F-425B-B25E-D07C198EB95D}" destId="{0A8F98A7-C96B-43D5-B9E3-624E5310DB57}" srcOrd="3" destOrd="0" parTransId="{DEE1807E-BFC1-4EB5-87FA-DF90F10E5FA9}" sibTransId="{08216A5A-08E1-47FF-A687-E96EFDB65DD6}"/>
    <dgm:cxn modelId="{AE7EFD2E-6700-3342-A646-126863F0CFA6}" type="presParOf" srcId="{72E64409-5A7C-4F96-815A-37EFAB6B1124}" destId="{34B499B2-E8F9-4E2B-A745-FE856C7C7E69}" srcOrd="0" destOrd="0" presId="urn:microsoft.com/office/officeart/2018/2/layout/IconCircleList"/>
    <dgm:cxn modelId="{19D8E8B3-C152-1445-B54E-9488AC50DDBA}" type="presParOf" srcId="{34B499B2-E8F9-4E2B-A745-FE856C7C7E69}" destId="{D5E893C4-AFC4-491D-88B0-E0B1B4323FFC}" srcOrd="0" destOrd="0" presId="urn:microsoft.com/office/officeart/2018/2/layout/IconCircleList"/>
    <dgm:cxn modelId="{A3192C84-4991-2D42-928C-19FA5F47DE99}" type="presParOf" srcId="{D5E893C4-AFC4-491D-88B0-E0B1B4323FFC}" destId="{E4E91383-F020-4FAC-8BCE-1C2071F805FB}" srcOrd="0" destOrd="0" presId="urn:microsoft.com/office/officeart/2018/2/layout/IconCircleList"/>
    <dgm:cxn modelId="{C622F8A8-40D3-904F-BF91-7D0274FB3052}" type="presParOf" srcId="{D5E893C4-AFC4-491D-88B0-E0B1B4323FFC}" destId="{34038C10-867B-48B8-A524-ED16C1F03DCE}" srcOrd="1" destOrd="0" presId="urn:microsoft.com/office/officeart/2018/2/layout/IconCircleList"/>
    <dgm:cxn modelId="{C6301DFC-6124-964E-B8F8-2AC5D74CB8A9}" type="presParOf" srcId="{D5E893C4-AFC4-491D-88B0-E0B1B4323FFC}" destId="{8B8DDD8F-537E-4FE8-B250-51C09582FAD2}" srcOrd="2" destOrd="0" presId="urn:microsoft.com/office/officeart/2018/2/layout/IconCircleList"/>
    <dgm:cxn modelId="{E69346BD-6C0B-7A44-8CDB-A0DFE15B3B93}" type="presParOf" srcId="{D5E893C4-AFC4-491D-88B0-E0B1B4323FFC}" destId="{4FC7C8EB-02E0-4459-A7D5-2B50667CED54}" srcOrd="3" destOrd="0" presId="urn:microsoft.com/office/officeart/2018/2/layout/IconCircleList"/>
    <dgm:cxn modelId="{017915DE-086C-E949-A421-0AD58C06F5FD}" type="presParOf" srcId="{34B499B2-E8F9-4E2B-A745-FE856C7C7E69}" destId="{37FA3C15-2CA5-4C50-A014-B37798B2E0F2}" srcOrd="1" destOrd="0" presId="urn:microsoft.com/office/officeart/2018/2/layout/IconCircleList"/>
    <dgm:cxn modelId="{7AE3968A-D451-5645-80D0-BBC401ED5EBD}" type="presParOf" srcId="{34B499B2-E8F9-4E2B-A745-FE856C7C7E69}" destId="{CE428491-1D80-4DA4-8E5B-844F5011CE44}" srcOrd="2" destOrd="0" presId="urn:microsoft.com/office/officeart/2018/2/layout/IconCircleList"/>
    <dgm:cxn modelId="{95AE5E33-54CC-9C41-8688-B11348845D5D}" type="presParOf" srcId="{CE428491-1D80-4DA4-8E5B-844F5011CE44}" destId="{32D22C0D-F617-401B-9CD0-5A6E1A11C150}" srcOrd="0" destOrd="0" presId="urn:microsoft.com/office/officeart/2018/2/layout/IconCircleList"/>
    <dgm:cxn modelId="{F0FFF0FB-6E53-154B-A670-2F363E5D42D6}" type="presParOf" srcId="{CE428491-1D80-4DA4-8E5B-844F5011CE44}" destId="{5D5F848D-CAEE-491D-ADA9-1EE1B9E10467}" srcOrd="1" destOrd="0" presId="urn:microsoft.com/office/officeart/2018/2/layout/IconCircleList"/>
    <dgm:cxn modelId="{8A1D61A9-92A9-3749-A826-C65F986682F4}" type="presParOf" srcId="{CE428491-1D80-4DA4-8E5B-844F5011CE44}" destId="{2D9363FB-1773-4A6B-B040-D83178BEE9F2}" srcOrd="2" destOrd="0" presId="urn:microsoft.com/office/officeart/2018/2/layout/IconCircleList"/>
    <dgm:cxn modelId="{7BA3E0B9-EC2A-5749-BA8E-14A2EA6C7CBD}" type="presParOf" srcId="{CE428491-1D80-4DA4-8E5B-844F5011CE44}" destId="{0975FAAE-9E32-4342-8FF6-D3840061A8ED}" srcOrd="3" destOrd="0" presId="urn:microsoft.com/office/officeart/2018/2/layout/IconCircleList"/>
    <dgm:cxn modelId="{89436D71-A654-2447-988A-767CE040E93A}" type="presParOf" srcId="{34B499B2-E8F9-4E2B-A745-FE856C7C7E69}" destId="{8252B9A9-6D02-4208-BA0B-82D9C6037B2A}" srcOrd="3" destOrd="0" presId="urn:microsoft.com/office/officeart/2018/2/layout/IconCircleList"/>
    <dgm:cxn modelId="{A2FE7DDC-271C-B943-89D9-45D142DB034A}" type="presParOf" srcId="{34B499B2-E8F9-4E2B-A745-FE856C7C7E69}" destId="{7A646227-D48E-4E86-8172-D005FBAED6F4}" srcOrd="4" destOrd="0" presId="urn:microsoft.com/office/officeart/2018/2/layout/IconCircleList"/>
    <dgm:cxn modelId="{34B54191-F502-084B-A092-8C8E2EAEEE70}" type="presParOf" srcId="{7A646227-D48E-4E86-8172-D005FBAED6F4}" destId="{67D2F839-80A7-401D-A46C-CBDD5B9800C6}" srcOrd="0" destOrd="0" presId="urn:microsoft.com/office/officeart/2018/2/layout/IconCircleList"/>
    <dgm:cxn modelId="{13DA3207-BDE8-7F4C-BA8F-DFBF0289DDB5}" type="presParOf" srcId="{7A646227-D48E-4E86-8172-D005FBAED6F4}" destId="{3811AEB5-BA56-42AE-AF38-5F18A0D9BCFC}" srcOrd="1" destOrd="0" presId="urn:microsoft.com/office/officeart/2018/2/layout/IconCircleList"/>
    <dgm:cxn modelId="{BE2AAFF1-979C-834D-9EC5-833BBE0EC6AD}" type="presParOf" srcId="{7A646227-D48E-4E86-8172-D005FBAED6F4}" destId="{908AD0AF-6DF1-4751-8FE8-0A836ECC1177}" srcOrd="2" destOrd="0" presId="urn:microsoft.com/office/officeart/2018/2/layout/IconCircleList"/>
    <dgm:cxn modelId="{C0261DF6-FFDB-CB42-A8CE-8A74C0B17880}" type="presParOf" srcId="{7A646227-D48E-4E86-8172-D005FBAED6F4}" destId="{2CCA0745-F17B-4DA5-870A-6AE3775544CC}" srcOrd="3" destOrd="0" presId="urn:microsoft.com/office/officeart/2018/2/layout/IconCircleList"/>
    <dgm:cxn modelId="{5A82B0D0-BD75-804F-BFBF-298807AF1454}" type="presParOf" srcId="{34B499B2-E8F9-4E2B-A745-FE856C7C7E69}" destId="{5E32B049-08DA-450C-9419-DB8962738D8A}" srcOrd="5" destOrd="0" presId="urn:microsoft.com/office/officeart/2018/2/layout/IconCircleList"/>
    <dgm:cxn modelId="{DEFB6EA1-FC9C-B641-BB9E-7430BCF63DD3}" type="presParOf" srcId="{34B499B2-E8F9-4E2B-A745-FE856C7C7E69}" destId="{D7B56BE3-0524-470D-8119-496F115967F5}" srcOrd="6" destOrd="0" presId="urn:microsoft.com/office/officeart/2018/2/layout/IconCircleList"/>
    <dgm:cxn modelId="{FA20A373-E47A-7E49-80BE-B665A296184D}" type="presParOf" srcId="{D7B56BE3-0524-470D-8119-496F115967F5}" destId="{73D1FED4-E52C-4DBC-94A0-8A4802CC848F}" srcOrd="0" destOrd="0" presId="urn:microsoft.com/office/officeart/2018/2/layout/IconCircleList"/>
    <dgm:cxn modelId="{25E3B50C-B02C-EF48-9A5C-AEE1505371B4}" type="presParOf" srcId="{D7B56BE3-0524-470D-8119-496F115967F5}" destId="{1E48EED2-8AAD-45F7-93C1-E675A0B38C26}" srcOrd="1" destOrd="0" presId="urn:microsoft.com/office/officeart/2018/2/layout/IconCircleList"/>
    <dgm:cxn modelId="{6DD4F5B6-E551-944C-8B81-B42D5E824A16}" type="presParOf" srcId="{D7B56BE3-0524-470D-8119-496F115967F5}" destId="{CFF6B0FB-B866-45A1-B794-2EC78D0C66F4}" srcOrd="2" destOrd="0" presId="urn:microsoft.com/office/officeart/2018/2/layout/IconCircleList"/>
    <dgm:cxn modelId="{92A48EAD-D637-AB48-9F3B-63077EC3DCCF}" type="presParOf" srcId="{D7B56BE3-0524-470D-8119-496F115967F5}" destId="{FF0A1519-1918-4B1F-9D24-30015E5F087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CE337-204B-4431-BF36-C70320A628D0}" type="doc">
      <dgm:prSet loTypeId="urn:microsoft.com/office/officeart/2005/8/layout/default" loCatId="matrix" qsTypeId="urn:microsoft.com/office/officeart/2005/8/quickstyle/simple1" qsCatId="simple" csTypeId="urn:microsoft.com/office/officeart/2005/8/colors/colorful1" csCatId="colorful" phldr="1"/>
      <dgm:spPr/>
      <dgm:t>
        <a:bodyPr/>
        <a:lstStyle/>
        <a:p>
          <a:endParaRPr lang="en-US"/>
        </a:p>
      </dgm:t>
    </dgm:pt>
    <dgm:pt modelId="{6EA059A9-4929-4EF4-8CA5-5C6A685EA67A}">
      <dgm:prSet/>
      <dgm:spPr/>
      <dgm:t>
        <a:bodyPr/>
        <a:lstStyle/>
        <a:p>
          <a:r>
            <a:rPr lang="en-GB" dirty="0"/>
            <a:t>If all depositors demanded to withdraw their deposits at the same time then the bank would not be able to liquidate its assets to honour its promises</a:t>
          </a:r>
          <a:endParaRPr lang="en-US" dirty="0"/>
        </a:p>
      </dgm:t>
    </dgm:pt>
    <dgm:pt modelId="{240B00EC-93B2-4A6F-9AA6-EA533A7DE5CC}" type="parTrans" cxnId="{69C55560-DE49-4ECA-9902-B74D96A06356}">
      <dgm:prSet/>
      <dgm:spPr/>
      <dgm:t>
        <a:bodyPr/>
        <a:lstStyle/>
        <a:p>
          <a:endParaRPr lang="en-US"/>
        </a:p>
      </dgm:t>
    </dgm:pt>
    <dgm:pt modelId="{A7B92804-1218-4E2B-9AB7-17011C435536}" type="sibTrans" cxnId="{69C55560-DE49-4ECA-9902-B74D96A06356}">
      <dgm:prSet/>
      <dgm:spPr/>
      <dgm:t>
        <a:bodyPr/>
        <a:lstStyle/>
        <a:p>
          <a:endParaRPr lang="en-US"/>
        </a:p>
      </dgm:t>
    </dgm:pt>
    <dgm:pt modelId="{CD85951C-CDFF-784E-A0C3-F4CE25D8DF69}">
      <dgm:prSet/>
      <dgm:spPr/>
      <dgm:t>
        <a:bodyPr/>
        <a:lstStyle/>
        <a:p>
          <a:r>
            <a:rPr lang="en-US" dirty="0"/>
            <a:t>If one depositor expects a bank run then she would want to run as well to be ahead of the line to withdraw</a:t>
          </a:r>
        </a:p>
      </dgm:t>
    </dgm:pt>
    <dgm:pt modelId="{65DA509A-EA40-4145-90A6-48183E945D2F}" type="parTrans" cxnId="{C4599CC7-B7D4-6F41-9335-6AD791873D57}">
      <dgm:prSet/>
      <dgm:spPr/>
      <dgm:t>
        <a:bodyPr/>
        <a:lstStyle/>
        <a:p>
          <a:endParaRPr lang="en-US"/>
        </a:p>
      </dgm:t>
    </dgm:pt>
    <dgm:pt modelId="{9631167D-897E-F44C-8BAF-205D762517B0}" type="sibTrans" cxnId="{C4599CC7-B7D4-6F41-9335-6AD791873D57}">
      <dgm:prSet/>
      <dgm:spPr/>
      <dgm:t>
        <a:bodyPr/>
        <a:lstStyle/>
        <a:p>
          <a:endParaRPr lang="en-US"/>
        </a:p>
      </dgm:t>
    </dgm:pt>
    <dgm:pt modelId="{8871AE73-A223-0F41-BE49-9A9D11F3AFCA}">
      <dgm:prSet/>
      <dgm:spPr/>
      <dgm:t>
        <a:bodyPr anchor="ctr"/>
        <a:lstStyle/>
        <a:p>
          <a:pPr algn="ctr"/>
          <a:r>
            <a:rPr lang="en-US" dirty="0"/>
            <a:t>Policy such as deposit insurance backed by fiscal authorities or lender of last resort by monetary authorities can eliminate the incentive to run</a:t>
          </a:r>
        </a:p>
      </dgm:t>
    </dgm:pt>
    <dgm:pt modelId="{72E921FA-D42B-5143-AE57-837DFE05BFB5}" type="parTrans" cxnId="{5E962313-4285-494E-AE1F-0A44BA7BECBA}">
      <dgm:prSet/>
      <dgm:spPr/>
      <dgm:t>
        <a:bodyPr/>
        <a:lstStyle/>
        <a:p>
          <a:endParaRPr lang="en-US"/>
        </a:p>
      </dgm:t>
    </dgm:pt>
    <dgm:pt modelId="{C176B644-0EAA-BD42-9EB7-9327BD648925}" type="sibTrans" cxnId="{5E962313-4285-494E-AE1F-0A44BA7BECBA}">
      <dgm:prSet/>
      <dgm:spPr/>
      <dgm:t>
        <a:bodyPr/>
        <a:lstStyle/>
        <a:p>
          <a:endParaRPr lang="en-US"/>
        </a:p>
      </dgm:t>
    </dgm:pt>
    <dgm:pt modelId="{12B909A8-695C-1E41-AD3C-00495F500F00}" type="pres">
      <dgm:prSet presAssocID="{287CE337-204B-4431-BF36-C70320A628D0}" presName="diagram" presStyleCnt="0">
        <dgm:presLayoutVars>
          <dgm:dir/>
          <dgm:resizeHandles val="exact"/>
        </dgm:presLayoutVars>
      </dgm:prSet>
      <dgm:spPr/>
    </dgm:pt>
    <dgm:pt modelId="{83C37D1F-BC2B-9741-AA17-CF531C5D6793}" type="pres">
      <dgm:prSet presAssocID="{6EA059A9-4929-4EF4-8CA5-5C6A685EA67A}" presName="node" presStyleLbl="node1" presStyleIdx="0" presStyleCnt="3">
        <dgm:presLayoutVars>
          <dgm:bulletEnabled val="1"/>
        </dgm:presLayoutVars>
      </dgm:prSet>
      <dgm:spPr/>
    </dgm:pt>
    <dgm:pt modelId="{7DD07134-917C-DB49-BF96-31732075D163}" type="pres">
      <dgm:prSet presAssocID="{A7B92804-1218-4E2B-9AB7-17011C435536}" presName="sibTrans" presStyleCnt="0"/>
      <dgm:spPr/>
    </dgm:pt>
    <dgm:pt modelId="{346DFFB9-9C0D-4548-94B2-448124DEEF91}" type="pres">
      <dgm:prSet presAssocID="{CD85951C-CDFF-784E-A0C3-F4CE25D8DF69}" presName="node" presStyleLbl="node1" presStyleIdx="1" presStyleCnt="3">
        <dgm:presLayoutVars>
          <dgm:bulletEnabled val="1"/>
        </dgm:presLayoutVars>
      </dgm:prSet>
      <dgm:spPr/>
    </dgm:pt>
    <dgm:pt modelId="{308A76BA-4158-7A4B-9F8A-02B69F75FBD1}" type="pres">
      <dgm:prSet presAssocID="{9631167D-897E-F44C-8BAF-205D762517B0}" presName="sibTrans" presStyleCnt="0"/>
      <dgm:spPr/>
    </dgm:pt>
    <dgm:pt modelId="{511F9779-B475-AD41-9F8C-84DC7A1051F6}" type="pres">
      <dgm:prSet presAssocID="{8871AE73-A223-0F41-BE49-9A9D11F3AFCA}" presName="node" presStyleLbl="node1" presStyleIdx="2" presStyleCnt="3">
        <dgm:presLayoutVars>
          <dgm:bulletEnabled val="1"/>
        </dgm:presLayoutVars>
      </dgm:prSet>
      <dgm:spPr/>
    </dgm:pt>
  </dgm:ptLst>
  <dgm:cxnLst>
    <dgm:cxn modelId="{3053180B-1A7E-5F4C-9BFD-11229F34425A}" type="presOf" srcId="{CD85951C-CDFF-784E-A0C3-F4CE25D8DF69}" destId="{346DFFB9-9C0D-4548-94B2-448124DEEF91}" srcOrd="0" destOrd="0" presId="urn:microsoft.com/office/officeart/2005/8/layout/default"/>
    <dgm:cxn modelId="{5E962313-4285-494E-AE1F-0A44BA7BECBA}" srcId="{287CE337-204B-4431-BF36-C70320A628D0}" destId="{8871AE73-A223-0F41-BE49-9A9D11F3AFCA}" srcOrd="2" destOrd="0" parTransId="{72E921FA-D42B-5143-AE57-837DFE05BFB5}" sibTransId="{C176B644-0EAA-BD42-9EB7-9327BD648925}"/>
    <dgm:cxn modelId="{69C55560-DE49-4ECA-9902-B74D96A06356}" srcId="{287CE337-204B-4431-BF36-C70320A628D0}" destId="{6EA059A9-4929-4EF4-8CA5-5C6A685EA67A}" srcOrd="0" destOrd="0" parTransId="{240B00EC-93B2-4A6F-9AA6-EA533A7DE5CC}" sibTransId="{A7B92804-1218-4E2B-9AB7-17011C435536}"/>
    <dgm:cxn modelId="{57C37E7A-8FDD-6549-9E04-436B3AF9F735}" type="presOf" srcId="{8871AE73-A223-0F41-BE49-9A9D11F3AFCA}" destId="{511F9779-B475-AD41-9F8C-84DC7A1051F6}" srcOrd="0" destOrd="0" presId="urn:microsoft.com/office/officeart/2005/8/layout/default"/>
    <dgm:cxn modelId="{07555AB3-EFB9-1E4A-B438-F4DD33EF2DCC}" type="presOf" srcId="{6EA059A9-4929-4EF4-8CA5-5C6A685EA67A}" destId="{83C37D1F-BC2B-9741-AA17-CF531C5D6793}" srcOrd="0" destOrd="0" presId="urn:microsoft.com/office/officeart/2005/8/layout/default"/>
    <dgm:cxn modelId="{B286ECC5-2D1F-364F-84A1-EC841B40A1A5}" type="presOf" srcId="{287CE337-204B-4431-BF36-C70320A628D0}" destId="{12B909A8-695C-1E41-AD3C-00495F500F00}" srcOrd="0" destOrd="0" presId="urn:microsoft.com/office/officeart/2005/8/layout/default"/>
    <dgm:cxn modelId="{C4599CC7-B7D4-6F41-9335-6AD791873D57}" srcId="{287CE337-204B-4431-BF36-C70320A628D0}" destId="{CD85951C-CDFF-784E-A0C3-F4CE25D8DF69}" srcOrd="1" destOrd="0" parTransId="{65DA509A-EA40-4145-90A6-48183E945D2F}" sibTransId="{9631167D-897E-F44C-8BAF-205D762517B0}"/>
    <dgm:cxn modelId="{F6EB3056-9C70-8742-B8FD-C7EDF6B9A86C}" type="presParOf" srcId="{12B909A8-695C-1E41-AD3C-00495F500F00}" destId="{83C37D1F-BC2B-9741-AA17-CF531C5D6793}" srcOrd="0" destOrd="0" presId="urn:microsoft.com/office/officeart/2005/8/layout/default"/>
    <dgm:cxn modelId="{9F8A9029-1928-5B45-8DB7-91D7EDEC92A9}" type="presParOf" srcId="{12B909A8-695C-1E41-AD3C-00495F500F00}" destId="{7DD07134-917C-DB49-BF96-31732075D163}" srcOrd="1" destOrd="0" presId="urn:microsoft.com/office/officeart/2005/8/layout/default"/>
    <dgm:cxn modelId="{B7690DF5-A999-5C42-9B15-D92EA323D428}" type="presParOf" srcId="{12B909A8-695C-1E41-AD3C-00495F500F00}" destId="{346DFFB9-9C0D-4548-94B2-448124DEEF91}" srcOrd="2" destOrd="0" presId="urn:microsoft.com/office/officeart/2005/8/layout/default"/>
    <dgm:cxn modelId="{54E9043E-46E1-6A4A-9803-EE5014AC6443}" type="presParOf" srcId="{12B909A8-695C-1E41-AD3C-00495F500F00}" destId="{308A76BA-4158-7A4B-9F8A-02B69F75FBD1}" srcOrd="3" destOrd="0" presId="urn:microsoft.com/office/officeart/2005/8/layout/default"/>
    <dgm:cxn modelId="{DC6A852E-80D5-FC46-8529-FAC5C40DC9A3}" type="presParOf" srcId="{12B909A8-695C-1E41-AD3C-00495F500F00}" destId="{511F9779-B475-AD41-9F8C-84DC7A1051F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E470A-B102-B142-9866-6F9DC4430BA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C34BC75-8D9B-1F42-A5A1-9458A3D66FC8}">
      <dgm:prSet custT="1"/>
      <dgm:spPr/>
      <dgm:t>
        <a:bodyPr/>
        <a:lstStyle/>
        <a:p>
          <a:r>
            <a:rPr lang="en-GB" sz="2400" dirty="0"/>
            <a:t>ASSETS</a:t>
          </a:r>
        </a:p>
        <a:p>
          <a:r>
            <a:rPr lang="en-GB" sz="2400" dirty="0"/>
            <a:t>Securitization</a:t>
          </a:r>
        </a:p>
      </dgm:t>
    </dgm:pt>
    <dgm:pt modelId="{909C1F6D-937E-F64C-BF32-839F51A0730C}" type="parTrans" cxnId="{4353281B-37C5-5A4D-A779-A8EDCFDAB0CC}">
      <dgm:prSet/>
      <dgm:spPr/>
      <dgm:t>
        <a:bodyPr/>
        <a:lstStyle/>
        <a:p>
          <a:endParaRPr lang="en-US"/>
        </a:p>
      </dgm:t>
    </dgm:pt>
    <dgm:pt modelId="{04229F2C-9B5F-EC43-B79D-38B13EC5AE2E}" type="sibTrans" cxnId="{4353281B-37C5-5A4D-A779-A8EDCFDAB0CC}">
      <dgm:prSet/>
      <dgm:spPr/>
      <dgm:t>
        <a:bodyPr/>
        <a:lstStyle/>
        <a:p>
          <a:endParaRPr lang="en-US"/>
        </a:p>
      </dgm:t>
    </dgm:pt>
    <dgm:pt modelId="{13CD97C2-2C04-C241-B929-812A05320C10}">
      <dgm:prSet custT="1"/>
      <dgm:spPr/>
      <dgm:t>
        <a:bodyPr/>
        <a:lstStyle/>
        <a:p>
          <a:r>
            <a:rPr lang="en-GB" sz="2400" dirty="0"/>
            <a:t>LIABILITIES</a:t>
          </a:r>
        </a:p>
        <a:p>
          <a:r>
            <a:rPr lang="en-GB" sz="2400" dirty="0"/>
            <a:t>Wholesale funding</a:t>
          </a:r>
        </a:p>
      </dgm:t>
    </dgm:pt>
    <dgm:pt modelId="{66CB27B6-089B-7741-A3D7-CC2F457D94AC}" type="parTrans" cxnId="{FD8280F0-53DB-D24A-811E-37684B30E803}">
      <dgm:prSet/>
      <dgm:spPr/>
      <dgm:t>
        <a:bodyPr/>
        <a:lstStyle/>
        <a:p>
          <a:endParaRPr lang="en-US"/>
        </a:p>
      </dgm:t>
    </dgm:pt>
    <dgm:pt modelId="{97829F0D-698A-2B4A-BA9E-E60492C48F10}" type="sibTrans" cxnId="{FD8280F0-53DB-D24A-811E-37684B30E803}">
      <dgm:prSet/>
      <dgm:spPr/>
      <dgm:t>
        <a:bodyPr/>
        <a:lstStyle/>
        <a:p>
          <a:endParaRPr lang="en-US"/>
        </a:p>
      </dgm:t>
    </dgm:pt>
    <dgm:pt modelId="{D0DC09EA-7B9A-E149-8A32-C80B4779F48F}" type="pres">
      <dgm:prSet presAssocID="{3E0E470A-B102-B142-9866-6F9DC4430BA4}" presName="Name0" presStyleCnt="0">
        <dgm:presLayoutVars>
          <dgm:dir/>
          <dgm:animLvl val="lvl"/>
          <dgm:resizeHandles val="exact"/>
        </dgm:presLayoutVars>
      </dgm:prSet>
      <dgm:spPr/>
    </dgm:pt>
    <dgm:pt modelId="{F1EB7530-0B29-C14C-A99D-AEFB2C19C2E9}" type="pres">
      <dgm:prSet presAssocID="{0C34BC75-8D9B-1F42-A5A1-9458A3D66FC8}" presName="composite" presStyleCnt="0"/>
      <dgm:spPr/>
    </dgm:pt>
    <dgm:pt modelId="{4A1A8E96-7AE6-5044-BA1B-E6C785F6ECB2}" type="pres">
      <dgm:prSet presAssocID="{0C34BC75-8D9B-1F42-A5A1-9458A3D66FC8}" presName="parTx" presStyleLbl="alignNode1" presStyleIdx="0" presStyleCnt="2" custScaleY="129846" custLinFactNeighborX="-230" custLinFactNeighborY="-9489">
        <dgm:presLayoutVars>
          <dgm:chMax val="0"/>
          <dgm:chPref val="0"/>
          <dgm:bulletEnabled val="1"/>
        </dgm:presLayoutVars>
      </dgm:prSet>
      <dgm:spPr/>
    </dgm:pt>
    <dgm:pt modelId="{B3B0F004-0174-1148-9C10-9A329A6686DE}" type="pres">
      <dgm:prSet presAssocID="{0C34BC75-8D9B-1F42-A5A1-9458A3D66FC8}" presName="desTx" presStyleLbl="alignAccFollowNode1" presStyleIdx="0" presStyleCnt="2" custScaleY="79179">
        <dgm:presLayoutVars>
          <dgm:bulletEnabled val="1"/>
        </dgm:presLayoutVars>
      </dgm:prSet>
      <dgm:spPr/>
    </dgm:pt>
    <dgm:pt modelId="{53C7B655-96C7-0441-AE69-F853D2AA88CB}" type="pres">
      <dgm:prSet presAssocID="{04229F2C-9B5F-EC43-B79D-38B13EC5AE2E}" presName="space" presStyleCnt="0"/>
      <dgm:spPr/>
    </dgm:pt>
    <dgm:pt modelId="{737B133F-777C-4E4C-894F-59A5881124B4}" type="pres">
      <dgm:prSet presAssocID="{13CD97C2-2C04-C241-B929-812A05320C10}" presName="composite" presStyleCnt="0"/>
      <dgm:spPr/>
    </dgm:pt>
    <dgm:pt modelId="{95E0655B-FD70-CC4C-AB26-EC233F7812F7}" type="pres">
      <dgm:prSet presAssocID="{13CD97C2-2C04-C241-B929-812A05320C10}" presName="parTx" presStyleLbl="alignNode1" presStyleIdx="1" presStyleCnt="2" custScaleY="121430" custLinFactNeighborX="-459" custLinFactNeighborY="-15256">
        <dgm:presLayoutVars>
          <dgm:chMax val="0"/>
          <dgm:chPref val="0"/>
          <dgm:bulletEnabled val="1"/>
        </dgm:presLayoutVars>
      </dgm:prSet>
      <dgm:spPr/>
    </dgm:pt>
    <dgm:pt modelId="{D17FA4BC-1F2B-CC49-8417-5838CE4BDDEC}" type="pres">
      <dgm:prSet presAssocID="{13CD97C2-2C04-C241-B929-812A05320C10}" presName="desTx" presStyleLbl="alignAccFollowNode1" presStyleIdx="1" presStyleCnt="2" custScaleY="76284" custLinFactNeighborY="5320">
        <dgm:presLayoutVars>
          <dgm:bulletEnabled val="1"/>
        </dgm:presLayoutVars>
      </dgm:prSet>
      <dgm:spPr/>
    </dgm:pt>
  </dgm:ptLst>
  <dgm:cxnLst>
    <dgm:cxn modelId="{E716C90D-9327-E248-993A-F822D6171DF6}" type="presOf" srcId="{0C34BC75-8D9B-1F42-A5A1-9458A3D66FC8}" destId="{4A1A8E96-7AE6-5044-BA1B-E6C785F6ECB2}" srcOrd="0" destOrd="0" presId="urn:microsoft.com/office/officeart/2005/8/layout/hList1"/>
    <dgm:cxn modelId="{4353281B-37C5-5A4D-A779-A8EDCFDAB0CC}" srcId="{3E0E470A-B102-B142-9866-6F9DC4430BA4}" destId="{0C34BC75-8D9B-1F42-A5A1-9458A3D66FC8}" srcOrd="0" destOrd="0" parTransId="{909C1F6D-937E-F64C-BF32-839F51A0730C}" sibTransId="{04229F2C-9B5F-EC43-B79D-38B13EC5AE2E}"/>
    <dgm:cxn modelId="{EC595B7A-815B-5947-9270-090650E89C59}" type="presOf" srcId="{13CD97C2-2C04-C241-B929-812A05320C10}" destId="{95E0655B-FD70-CC4C-AB26-EC233F7812F7}" srcOrd="0" destOrd="0" presId="urn:microsoft.com/office/officeart/2005/8/layout/hList1"/>
    <dgm:cxn modelId="{9BCC4D98-AE1A-3F4B-BE3A-B3558CB5BF8F}" type="presOf" srcId="{3E0E470A-B102-B142-9866-6F9DC4430BA4}" destId="{D0DC09EA-7B9A-E149-8A32-C80B4779F48F}" srcOrd="0" destOrd="0" presId="urn:microsoft.com/office/officeart/2005/8/layout/hList1"/>
    <dgm:cxn modelId="{FD8280F0-53DB-D24A-811E-37684B30E803}" srcId="{3E0E470A-B102-B142-9866-6F9DC4430BA4}" destId="{13CD97C2-2C04-C241-B929-812A05320C10}" srcOrd="1" destOrd="0" parTransId="{66CB27B6-089B-7741-A3D7-CC2F457D94AC}" sibTransId="{97829F0D-698A-2B4A-BA9E-E60492C48F10}"/>
    <dgm:cxn modelId="{FE3D3607-D6E7-2E4C-AC61-FF6935E042BF}" type="presParOf" srcId="{D0DC09EA-7B9A-E149-8A32-C80B4779F48F}" destId="{F1EB7530-0B29-C14C-A99D-AEFB2C19C2E9}" srcOrd="0" destOrd="0" presId="urn:microsoft.com/office/officeart/2005/8/layout/hList1"/>
    <dgm:cxn modelId="{95F6F119-AA70-F847-812F-5136525E3FD8}" type="presParOf" srcId="{F1EB7530-0B29-C14C-A99D-AEFB2C19C2E9}" destId="{4A1A8E96-7AE6-5044-BA1B-E6C785F6ECB2}" srcOrd="0" destOrd="0" presId="urn:microsoft.com/office/officeart/2005/8/layout/hList1"/>
    <dgm:cxn modelId="{DCE7D8F6-6595-9C4F-A5A6-AD4031840E8B}" type="presParOf" srcId="{F1EB7530-0B29-C14C-A99D-AEFB2C19C2E9}" destId="{B3B0F004-0174-1148-9C10-9A329A6686DE}" srcOrd="1" destOrd="0" presId="urn:microsoft.com/office/officeart/2005/8/layout/hList1"/>
    <dgm:cxn modelId="{58687468-C04F-0A4D-A6C4-0978976D60B4}" type="presParOf" srcId="{D0DC09EA-7B9A-E149-8A32-C80B4779F48F}" destId="{53C7B655-96C7-0441-AE69-F853D2AA88CB}" srcOrd="1" destOrd="0" presId="urn:microsoft.com/office/officeart/2005/8/layout/hList1"/>
    <dgm:cxn modelId="{09EE36F4-B63C-6843-8820-4A642CB9C10A}" type="presParOf" srcId="{D0DC09EA-7B9A-E149-8A32-C80B4779F48F}" destId="{737B133F-777C-4E4C-894F-59A5881124B4}" srcOrd="2" destOrd="0" presId="urn:microsoft.com/office/officeart/2005/8/layout/hList1"/>
    <dgm:cxn modelId="{3BBB30C2-393A-CA4F-BD20-06496C5F299B}" type="presParOf" srcId="{737B133F-777C-4E4C-894F-59A5881124B4}" destId="{95E0655B-FD70-CC4C-AB26-EC233F7812F7}" srcOrd="0" destOrd="0" presId="urn:microsoft.com/office/officeart/2005/8/layout/hList1"/>
    <dgm:cxn modelId="{1248E62C-32A6-5140-8BA8-7E3B26A3E556}" type="presParOf" srcId="{737B133F-777C-4E4C-894F-59A5881124B4}" destId="{D17FA4BC-1F2B-CC49-8417-5838CE4BDD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E5175-3BB6-4ED4-B4A1-C9F6B3AA5296}"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14463F9F-49F8-475B-8402-F100B54B15E8}">
      <dgm:prSet custT="1"/>
      <dgm:spPr/>
      <dgm:t>
        <a:bodyPr/>
        <a:lstStyle/>
        <a:p>
          <a:r>
            <a:rPr lang="en-GB" sz="1600" dirty="0"/>
            <a:t>Pool mortgages to remove idiosyncratic risk </a:t>
          </a:r>
        </a:p>
      </dgm:t>
    </dgm:pt>
    <dgm:pt modelId="{16C19AE9-4B8E-4C03-B2B2-0A29B0F163D3}" type="parTrans" cxnId="{128ABB24-B6BE-432A-85C4-422F6CEF74B4}">
      <dgm:prSet/>
      <dgm:spPr/>
      <dgm:t>
        <a:bodyPr/>
        <a:lstStyle/>
        <a:p>
          <a:endParaRPr lang="en-US" sz="1400"/>
        </a:p>
      </dgm:t>
    </dgm:pt>
    <dgm:pt modelId="{4050897B-40FC-4D0A-BCE3-BA47BDE8AF26}" type="sibTrans" cxnId="{128ABB24-B6BE-432A-85C4-422F6CEF74B4}">
      <dgm:prSet phldrT="01" phldr="0" custT="1"/>
      <dgm:spPr/>
      <dgm:t>
        <a:bodyPr/>
        <a:lstStyle/>
        <a:p>
          <a:r>
            <a:rPr lang="en-US" sz="5400"/>
            <a:t>01</a:t>
          </a:r>
          <a:endParaRPr lang="en-US" sz="5400" dirty="0"/>
        </a:p>
      </dgm:t>
    </dgm:pt>
    <dgm:pt modelId="{D0D85DC9-4346-4A53-BD61-99FE6CA17894}">
      <dgm:prSet custT="1"/>
      <dgm:spPr/>
      <dgm:t>
        <a:bodyPr/>
        <a:lstStyle/>
        <a:p>
          <a:r>
            <a:rPr lang="en-GB" sz="1600" dirty="0"/>
            <a:t>Sell future revenue stream in exchange for payment today</a:t>
          </a:r>
          <a:endParaRPr lang="en-US" sz="1600" dirty="0"/>
        </a:p>
      </dgm:t>
    </dgm:pt>
    <dgm:pt modelId="{DDC37E53-4D4A-4D08-9D1C-6035D3BD526E}" type="parTrans" cxnId="{3067AC83-A1EF-47C5-B855-9F57FFA480A9}">
      <dgm:prSet/>
      <dgm:spPr/>
      <dgm:t>
        <a:bodyPr/>
        <a:lstStyle/>
        <a:p>
          <a:endParaRPr lang="en-US" sz="1400"/>
        </a:p>
      </dgm:t>
    </dgm:pt>
    <dgm:pt modelId="{369AF55B-302F-49C0-8131-0680E5B99745}" type="sibTrans" cxnId="{3067AC83-A1EF-47C5-B855-9F57FFA480A9}">
      <dgm:prSet phldrT="02" phldr="0" custT="1"/>
      <dgm:spPr/>
      <dgm:t>
        <a:bodyPr/>
        <a:lstStyle/>
        <a:p>
          <a:r>
            <a:rPr lang="en-US" sz="5400"/>
            <a:t>02</a:t>
          </a:r>
          <a:endParaRPr lang="en-US" sz="5400" dirty="0"/>
        </a:p>
      </dgm:t>
    </dgm:pt>
    <dgm:pt modelId="{7C62A994-6735-4F7D-86FF-C52C9518EFB2}">
      <dgm:prSet custT="1"/>
      <dgm:spPr/>
      <dgm:t>
        <a:bodyPr/>
        <a:lstStyle/>
        <a:p>
          <a:r>
            <a:rPr lang="en-GB" sz="1600" dirty="0"/>
            <a:t>Previously hard-to-trade mortgages are now tradable securities</a:t>
          </a:r>
          <a:endParaRPr lang="en-US" sz="1600" dirty="0"/>
        </a:p>
      </dgm:t>
    </dgm:pt>
    <dgm:pt modelId="{3D599016-CA4D-47E9-93CB-53772F517F0A}" type="parTrans" cxnId="{CAC9A7DA-07A2-4E3C-9176-B6B017457A63}">
      <dgm:prSet/>
      <dgm:spPr/>
      <dgm:t>
        <a:bodyPr/>
        <a:lstStyle/>
        <a:p>
          <a:endParaRPr lang="en-US" sz="1400"/>
        </a:p>
      </dgm:t>
    </dgm:pt>
    <dgm:pt modelId="{21BF7CC5-E183-48CA-B087-408843BBAAF0}" type="sibTrans" cxnId="{CAC9A7DA-07A2-4E3C-9176-B6B017457A63}">
      <dgm:prSet phldrT="03" phldr="0" custT="1"/>
      <dgm:spPr/>
      <dgm:t>
        <a:bodyPr/>
        <a:lstStyle/>
        <a:p>
          <a:r>
            <a:rPr lang="en-US" sz="5400"/>
            <a:t>03</a:t>
          </a:r>
        </a:p>
      </dgm:t>
    </dgm:pt>
    <dgm:pt modelId="{74DF0C4C-35E8-D347-A279-0A6D9331A90A}" type="pres">
      <dgm:prSet presAssocID="{167E5175-3BB6-4ED4-B4A1-C9F6B3AA5296}" presName="Name0" presStyleCnt="0">
        <dgm:presLayoutVars>
          <dgm:animLvl val="lvl"/>
          <dgm:resizeHandles val="exact"/>
        </dgm:presLayoutVars>
      </dgm:prSet>
      <dgm:spPr/>
    </dgm:pt>
    <dgm:pt modelId="{D5909182-208B-544D-8A97-16BF6E10C1B8}" type="pres">
      <dgm:prSet presAssocID="{14463F9F-49F8-475B-8402-F100B54B15E8}" presName="compositeNode" presStyleCnt="0">
        <dgm:presLayoutVars>
          <dgm:bulletEnabled val="1"/>
        </dgm:presLayoutVars>
      </dgm:prSet>
      <dgm:spPr/>
    </dgm:pt>
    <dgm:pt modelId="{3C34A16A-2349-CF42-B223-D0DD0A9AD477}" type="pres">
      <dgm:prSet presAssocID="{14463F9F-49F8-475B-8402-F100B54B15E8}" presName="bgRect" presStyleLbl="alignNode1" presStyleIdx="0" presStyleCnt="3" custScaleY="108984"/>
      <dgm:spPr/>
    </dgm:pt>
    <dgm:pt modelId="{08F7A887-E1D1-A643-A9AF-370F67267AC8}" type="pres">
      <dgm:prSet presAssocID="{4050897B-40FC-4D0A-BCE3-BA47BDE8AF26}" presName="sibTransNodeRect" presStyleLbl="alignNode1" presStyleIdx="0" presStyleCnt="3">
        <dgm:presLayoutVars>
          <dgm:chMax val="0"/>
          <dgm:bulletEnabled val="1"/>
        </dgm:presLayoutVars>
      </dgm:prSet>
      <dgm:spPr/>
    </dgm:pt>
    <dgm:pt modelId="{5F798FDC-83A5-694F-9276-86125068A0C3}" type="pres">
      <dgm:prSet presAssocID="{14463F9F-49F8-475B-8402-F100B54B15E8}" presName="nodeRect" presStyleLbl="alignNode1" presStyleIdx="0" presStyleCnt="3">
        <dgm:presLayoutVars>
          <dgm:bulletEnabled val="1"/>
        </dgm:presLayoutVars>
      </dgm:prSet>
      <dgm:spPr/>
    </dgm:pt>
    <dgm:pt modelId="{E97D170D-654E-F84E-AF4B-A654AF2C774D}" type="pres">
      <dgm:prSet presAssocID="{4050897B-40FC-4D0A-BCE3-BA47BDE8AF26}" presName="sibTrans" presStyleCnt="0"/>
      <dgm:spPr/>
    </dgm:pt>
    <dgm:pt modelId="{50076C27-632F-8C4E-AA3C-D199386466D3}" type="pres">
      <dgm:prSet presAssocID="{D0D85DC9-4346-4A53-BD61-99FE6CA17894}" presName="compositeNode" presStyleCnt="0">
        <dgm:presLayoutVars>
          <dgm:bulletEnabled val="1"/>
        </dgm:presLayoutVars>
      </dgm:prSet>
      <dgm:spPr/>
    </dgm:pt>
    <dgm:pt modelId="{BBE644B6-289F-0D48-9545-FFE31E406B53}" type="pres">
      <dgm:prSet presAssocID="{D0D85DC9-4346-4A53-BD61-99FE6CA17894}" presName="bgRect" presStyleLbl="alignNode1" presStyleIdx="1" presStyleCnt="3" custScaleY="108984"/>
      <dgm:spPr/>
    </dgm:pt>
    <dgm:pt modelId="{3BA99598-2CD7-3743-AB6E-02B4CBEC2425}" type="pres">
      <dgm:prSet presAssocID="{369AF55B-302F-49C0-8131-0680E5B99745}" presName="sibTransNodeRect" presStyleLbl="alignNode1" presStyleIdx="1" presStyleCnt="3">
        <dgm:presLayoutVars>
          <dgm:chMax val="0"/>
          <dgm:bulletEnabled val="1"/>
        </dgm:presLayoutVars>
      </dgm:prSet>
      <dgm:spPr/>
    </dgm:pt>
    <dgm:pt modelId="{B4B805A6-D784-4C49-A11A-2DD9572F9D22}" type="pres">
      <dgm:prSet presAssocID="{D0D85DC9-4346-4A53-BD61-99FE6CA17894}" presName="nodeRect" presStyleLbl="alignNode1" presStyleIdx="1" presStyleCnt="3">
        <dgm:presLayoutVars>
          <dgm:bulletEnabled val="1"/>
        </dgm:presLayoutVars>
      </dgm:prSet>
      <dgm:spPr/>
    </dgm:pt>
    <dgm:pt modelId="{D251737C-2229-D04B-9384-1D7BD2869D8E}" type="pres">
      <dgm:prSet presAssocID="{369AF55B-302F-49C0-8131-0680E5B99745}" presName="sibTrans" presStyleCnt="0"/>
      <dgm:spPr/>
    </dgm:pt>
    <dgm:pt modelId="{50F7B4E4-0625-D048-A94D-B211CCBE0BF2}" type="pres">
      <dgm:prSet presAssocID="{7C62A994-6735-4F7D-86FF-C52C9518EFB2}" presName="compositeNode" presStyleCnt="0">
        <dgm:presLayoutVars>
          <dgm:bulletEnabled val="1"/>
        </dgm:presLayoutVars>
      </dgm:prSet>
      <dgm:spPr/>
    </dgm:pt>
    <dgm:pt modelId="{2620A269-D898-B14E-8504-01375E8F7295}" type="pres">
      <dgm:prSet presAssocID="{7C62A994-6735-4F7D-86FF-C52C9518EFB2}" presName="bgRect" presStyleLbl="alignNode1" presStyleIdx="2" presStyleCnt="3" custScaleY="108984"/>
      <dgm:spPr/>
    </dgm:pt>
    <dgm:pt modelId="{57D2D8E8-32FB-A247-B387-6E9BC219E8E9}" type="pres">
      <dgm:prSet presAssocID="{21BF7CC5-E183-48CA-B087-408843BBAAF0}" presName="sibTransNodeRect" presStyleLbl="alignNode1" presStyleIdx="2" presStyleCnt="3">
        <dgm:presLayoutVars>
          <dgm:chMax val="0"/>
          <dgm:bulletEnabled val="1"/>
        </dgm:presLayoutVars>
      </dgm:prSet>
      <dgm:spPr/>
    </dgm:pt>
    <dgm:pt modelId="{C797A49A-92D3-2B49-BBCA-55AA30B25392}" type="pres">
      <dgm:prSet presAssocID="{7C62A994-6735-4F7D-86FF-C52C9518EFB2}" presName="nodeRect" presStyleLbl="alignNode1" presStyleIdx="2" presStyleCnt="3">
        <dgm:presLayoutVars>
          <dgm:bulletEnabled val="1"/>
        </dgm:presLayoutVars>
      </dgm:prSet>
      <dgm:spPr/>
    </dgm:pt>
  </dgm:ptLst>
  <dgm:cxnLst>
    <dgm:cxn modelId="{22DF3B20-1445-224B-BB3E-E8BD8651B4EC}" type="presOf" srcId="{167E5175-3BB6-4ED4-B4A1-C9F6B3AA5296}" destId="{74DF0C4C-35E8-D347-A279-0A6D9331A90A}" srcOrd="0" destOrd="0" presId="urn:microsoft.com/office/officeart/2016/7/layout/LinearBlockProcessNumbered"/>
    <dgm:cxn modelId="{128ABB24-B6BE-432A-85C4-422F6CEF74B4}" srcId="{167E5175-3BB6-4ED4-B4A1-C9F6B3AA5296}" destId="{14463F9F-49F8-475B-8402-F100B54B15E8}" srcOrd="0" destOrd="0" parTransId="{16C19AE9-4B8E-4C03-B2B2-0A29B0F163D3}" sibTransId="{4050897B-40FC-4D0A-BCE3-BA47BDE8AF26}"/>
    <dgm:cxn modelId="{4C13B234-0007-D14F-9BB3-30ADC55AA3DD}" type="presOf" srcId="{14463F9F-49F8-475B-8402-F100B54B15E8}" destId="{3C34A16A-2349-CF42-B223-D0DD0A9AD477}" srcOrd="0" destOrd="0" presId="urn:microsoft.com/office/officeart/2016/7/layout/LinearBlockProcessNumbered"/>
    <dgm:cxn modelId="{BB650B3B-9DAB-734D-AA42-D7F9A7EA01FE}" type="presOf" srcId="{4050897B-40FC-4D0A-BCE3-BA47BDE8AF26}" destId="{08F7A887-E1D1-A643-A9AF-370F67267AC8}" srcOrd="0" destOrd="0" presId="urn:microsoft.com/office/officeart/2016/7/layout/LinearBlockProcessNumbered"/>
    <dgm:cxn modelId="{97E10A65-A5A0-B544-9462-78A1A2493106}" type="presOf" srcId="{369AF55B-302F-49C0-8131-0680E5B99745}" destId="{3BA99598-2CD7-3743-AB6E-02B4CBEC2425}" srcOrd="0" destOrd="0" presId="urn:microsoft.com/office/officeart/2016/7/layout/LinearBlockProcessNumbered"/>
    <dgm:cxn modelId="{5E695683-6213-6341-8D20-B51B917D2CB1}" type="presOf" srcId="{7C62A994-6735-4F7D-86FF-C52C9518EFB2}" destId="{2620A269-D898-B14E-8504-01375E8F7295}" srcOrd="0" destOrd="0" presId="urn:microsoft.com/office/officeart/2016/7/layout/LinearBlockProcessNumbered"/>
    <dgm:cxn modelId="{3067AC83-A1EF-47C5-B855-9F57FFA480A9}" srcId="{167E5175-3BB6-4ED4-B4A1-C9F6B3AA5296}" destId="{D0D85DC9-4346-4A53-BD61-99FE6CA17894}" srcOrd="1" destOrd="0" parTransId="{DDC37E53-4D4A-4D08-9D1C-6035D3BD526E}" sibTransId="{369AF55B-302F-49C0-8131-0680E5B99745}"/>
    <dgm:cxn modelId="{35E33188-0A51-DE4D-951C-CBA98EA438B4}" type="presOf" srcId="{7C62A994-6735-4F7D-86FF-C52C9518EFB2}" destId="{C797A49A-92D3-2B49-BBCA-55AA30B25392}" srcOrd="1" destOrd="0" presId="urn:microsoft.com/office/officeart/2016/7/layout/LinearBlockProcessNumbered"/>
    <dgm:cxn modelId="{80230196-6B74-5241-BBC8-A5D9B287F333}" type="presOf" srcId="{D0D85DC9-4346-4A53-BD61-99FE6CA17894}" destId="{BBE644B6-289F-0D48-9545-FFE31E406B53}" srcOrd="0" destOrd="0" presId="urn:microsoft.com/office/officeart/2016/7/layout/LinearBlockProcessNumbered"/>
    <dgm:cxn modelId="{79D6C1D6-08A6-2D4A-A448-203F48472820}" type="presOf" srcId="{21BF7CC5-E183-48CA-B087-408843BBAAF0}" destId="{57D2D8E8-32FB-A247-B387-6E9BC219E8E9}" srcOrd="0" destOrd="0" presId="urn:microsoft.com/office/officeart/2016/7/layout/LinearBlockProcessNumbered"/>
    <dgm:cxn modelId="{CAC9A7DA-07A2-4E3C-9176-B6B017457A63}" srcId="{167E5175-3BB6-4ED4-B4A1-C9F6B3AA5296}" destId="{7C62A994-6735-4F7D-86FF-C52C9518EFB2}" srcOrd="2" destOrd="0" parTransId="{3D599016-CA4D-47E9-93CB-53772F517F0A}" sibTransId="{21BF7CC5-E183-48CA-B087-408843BBAAF0}"/>
    <dgm:cxn modelId="{08485EDE-5F3E-194A-8070-F10D16164101}" type="presOf" srcId="{14463F9F-49F8-475B-8402-F100B54B15E8}" destId="{5F798FDC-83A5-694F-9276-86125068A0C3}" srcOrd="1" destOrd="0" presId="urn:microsoft.com/office/officeart/2016/7/layout/LinearBlockProcessNumbered"/>
    <dgm:cxn modelId="{BD6126E9-7D5C-5448-AF41-DFB46AFA4AAE}" type="presOf" srcId="{D0D85DC9-4346-4A53-BD61-99FE6CA17894}" destId="{B4B805A6-D784-4C49-A11A-2DD9572F9D22}" srcOrd="1" destOrd="0" presId="urn:microsoft.com/office/officeart/2016/7/layout/LinearBlockProcessNumbered"/>
    <dgm:cxn modelId="{70734B28-5B2B-484B-97D3-5AAD5ED771F8}" type="presParOf" srcId="{74DF0C4C-35E8-D347-A279-0A6D9331A90A}" destId="{D5909182-208B-544D-8A97-16BF6E10C1B8}" srcOrd="0" destOrd="0" presId="urn:microsoft.com/office/officeart/2016/7/layout/LinearBlockProcessNumbered"/>
    <dgm:cxn modelId="{45D1FC12-7803-4D46-AF60-880CE6947864}" type="presParOf" srcId="{D5909182-208B-544D-8A97-16BF6E10C1B8}" destId="{3C34A16A-2349-CF42-B223-D0DD0A9AD477}" srcOrd="0" destOrd="0" presId="urn:microsoft.com/office/officeart/2016/7/layout/LinearBlockProcessNumbered"/>
    <dgm:cxn modelId="{026DF0D9-7A21-1A4F-90EF-2441456541D9}" type="presParOf" srcId="{D5909182-208B-544D-8A97-16BF6E10C1B8}" destId="{08F7A887-E1D1-A643-A9AF-370F67267AC8}" srcOrd="1" destOrd="0" presId="urn:microsoft.com/office/officeart/2016/7/layout/LinearBlockProcessNumbered"/>
    <dgm:cxn modelId="{9E294C97-E374-8646-999B-4A29E69D3474}" type="presParOf" srcId="{D5909182-208B-544D-8A97-16BF6E10C1B8}" destId="{5F798FDC-83A5-694F-9276-86125068A0C3}" srcOrd="2" destOrd="0" presId="urn:microsoft.com/office/officeart/2016/7/layout/LinearBlockProcessNumbered"/>
    <dgm:cxn modelId="{A802C392-172B-BF4C-B35A-60037EB00EC8}" type="presParOf" srcId="{74DF0C4C-35E8-D347-A279-0A6D9331A90A}" destId="{E97D170D-654E-F84E-AF4B-A654AF2C774D}" srcOrd="1" destOrd="0" presId="urn:microsoft.com/office/officeart/2016/7/layout/LinearBlockProcessNumbered"/>
    <dgm:cxn modelId="{9B955137-932E-8249-812A-B928EA097B17}" type="presParOf" srcId="{74DF0C4C-35E8-D347-A279-0A6D9331A90A}" destId="{50076C27-632F-8C4E-AA3C-D199386466D3}" srcOrd="2" destOrd="0" presId="urn:microsoft.com/office/officeart/2016/7/layout/LinearBlockProcessNumbered"/>
    <dgm:cxn modelId="{67FBDFA2-086E-9042-910B-E4ED19D04B40}" type="presParOf" srcId="{50076C27-632F-8C4E-AA3C-D199386466D3}" destId="{BBE644B6-289F-0D48-9545-FFE31E406B53}" srcOrd="0" destOrd="0" presId="urn:microsoft.com/office/officeart/2016/7/layout/LinearBlockProcessNumbered"/>
    <dgm:cxn modelId="{5C7F517D-4DD1-C043-A212-911A44B3B20C}" type="presParOf" srcId="{50076C27-632F-8C4E-AA3C-D199386466D3}" destId="{3BA99598-2CD7-3743-AB6E-02B4CBEC2425}" srcOrd="1" destOrd="0" presId="urn:microsoft.com/office/officeart/2016/7/layout/LinearBlockProcessNumbered"/>
    <dgm:cxn modelId="{88E5E47A-F66E-8E4C-A6E1-45E985B144A3}" type="presParOf" srcId="{50076C27-632F-8C4E-AA3C-D199386466D3}" destId="{B4B805A6-D784-4C49-A11A-2DD9572F9D22}" srcOrd="2" destOrd="0" presId="urn:microsoft.com/office/officeart/2016/7/layout/LinearBlockProcessNumbered"/>
    <dgm:cxn modelId="{0E7233A1-8E81-4E46-87A7-3878B76AFD1B}" type="presParOf" srcId="{74DF0C4C-35E8-D347-A279-0A6D9331A90A}" destId="{D251737C-2229-D04B-9384-1D7BD2869D8E}" srcOrd="3" destOrd="0" presId="urn:microsoft.com/office/officeart/2016/7/layout/LinearBlockProcessNumbered"/>
    <dgm:cxn modelId="{2364E866-5731-D345-A3F8-F08C21A47124}" type="presParOf" srcId="{74DF0C4C-35E8-D347-A279-0A6D9331A90A}" destId="{50F7B4E4-0625-D048-A94D-B211CCBE0BF2}" srcOrd="4" destOrd="0" presId="urn:microsoft.com/office/officeart/2016/7/layout/LinearBlockProcessNumbered"/>
    <dgm:cxn modelId="{0DA0B545-D028-CC4E-911A-5822CFDB47EC}" type="presParOf" srcId="{50F7B4E4-0625-D048-A94D-B211CCBE0BF2}" destId="{2620A269-D898-B14E-8504-01375E8F7295}" srcOrd="0" destOrd="0" presId="urn:microsoft.com/office/officeart/2016/7/layout/LinearBlockProcessNumbered"/>
    <dgm:cxn modelId="{623B8799-7C87-B943-BD45-B5DF2E7E8336}" type="presParOf" srcId="{50F7B4E4-0625-D048-A94D-B211CCBE0BF2}" destId="{57D2D8E8-32FB-A247-B387-6E9BC219E8E9}" srcOrd="1" destOrd="0" presId="urn:microsoft.com/office/officeart/2016/7/layout/LinearBlockProcessNumbered"/>
    <dgm:cxn modelId="{B7383F33-0B27-1747-B84A-D1F666905EE3}" type="presParOf" srcId="{50F7B4E4-0625-D048-A94D-B211CCBE0BF2}" destId="{C797A49A-92D3-2B49-BBCA-55AA30B2539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E5175-3BB6-4ED4-B4A1-C9F6B3AA5296}"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14463F9F-49F8-475B-8402-F100B54B15E8}">
      <dgm:prSet custT="1"/>
      <dgm:spPr/>
      <dgm:t>
        <a:bodyPr/>
        <a:lstStyle/>
        <a:p>
          <a:r>
            <a:rPr lang="en-US" sz="1600" dirty="0"/>
            <a:t>Borrow from other financial institutions</a:t>
          </a:r>
        </a:p>
      </dgm:t>
    </dgm:pt>
    <dgm:pt modelId="{16C19AE9-4B8E-4C03-B2B2-0A29B0F163D3}" type="parTrans" cxnId="{128ABB24-B6BE-432A-85C4-422F6CEF74B4}">
      <dgm:prSet/>
      <dgm:spPr/>
      <dgm:t>
        <a:bodyPr/>
        <a:lstStyle/>
        <a:p>
          <a:endParaRPr lang="en-US" sz="1400"/>
        </a:p>
      </dgm:t>
    </dgm:pt>
    <dgm:pt modelId="{4050897B-40FC-4D0A-BCE3-BA47BDE8AF26}" type="sibTrans" cxnId="{128ABB24-B6BE-432A-85C4-422F6CEF74B4}">
      <dgm:prSet phldrT="01" phldr="0" custT="1"/>
      <dgm:spPr/>
      <dgm:t>
        <a:bodyPr/>
        <a:lstStyle/>
        <a:p>
          <a:r>
            <a:rPr lang="en-US" sz="5400"/>
            <a:t>01</a:t>
          </a:r>
          <a:endParaRPr lang="en-US" sz="5400" dirty="0"/>
        </a:p>
      </dgm:t>
    </dgm:pt>
    <dgm:pt modelId="{D0D85DC9-4346-4A53-BD61-99FE6CA17894}">
      <dgm:prSet custT="1"/>
      <dgm:spPr/>
      <dgm:t>
        <a:bodyPr/>
        <a:lstStyle/>
        <a:p>
          <a:r>
            <a:rPr lang="en-US" sz="1600" dirty="0"/>
            <a:t>Short-term borrowing in the unsecured interbank market. </a:t>
          </a:r>
        </a:p>
      </dgm:t>
    </dgm:pt>
    <dgm:pt modelId="{DDC37E53-4D4A-4D08-9D1C-6035D3BD526E}" type="parTrans" cxnId="{3067AC83-A1EF-47C5-B855-9F57FFA480A9}">
      <dgm:prSet/>
      <dgm:spPr/>
      <dgm:t>
        <a:bodyPr/>
        <a:lstStyle/>
        <a:p>
          <a:endParaRPr lang="en-US" sz="1400"/>
        </a:p>
      </dgm:t>
    </dgm:pt>
    <dgm:pt modelId="{369AF55B-302F-49C0-8131-0680E5B99745}" type="sibTrans" cxnId="{3067AC83-A1EF-47C5-B855-9F57FFA480A9}">
      <dgm:prSet phldrT="02" phldr="0" custT="1"/>
      <dgm:spPr/>
      <dgm:t>
        <a:bodyPr/>
        <a:lstStyle/>
        <a:p>
          <a:r>
            <a:rPr lang="en-US" sz="5400"/>
            <a:t>02</a:t>
          </a:r>
          <a:endParaRPr lang="en-US" sz="5400" dirty="0"/>
        </a:p>
      </dgm:t>
    </dgm:pt>
    <dgm:pt modelId="{7C62A994-6735-4F7D-86FF-C52C9518EFB2}">
      <dgm:prSet custT="1"/>
      <dgm:spPr/>
      <dgm:t>
        <a:bodyPr/>
        <a:lstStyle/>
        <a:p>
          <a:r>
            <a:rPr lang="en-US" sz="1600" dirty="0" err="1"/>
            <a:t>Borow</a:t>
          </a:r>
          <a:r>
            <a:rPr lang="en-US" sz="1600" dirty="0"/>
            <a:t> through repos where securities are temporarily sold to other financial institutions to be later repurchased at a pre-agreed price. Collateralized and short-term so effectively senior to depositors.</a:t>
          </a:r>
        </a:p>
      </dgm:t>
    </dgm:pt>
    <dgm:pt modelId="{3D599016-CA4D-47E9-93CB-53772F517F0A}" type="parTrans" cxnId="{CAC9A7DA-07A2-4E3C-9176-B6B017457A63}">
      <dgm:prSet/>
      <dgm:spPr/>
      <dgm:t>
        <a:bodyPr/>
        <a:lstStyle/>
        <a:p>
          <a:endParaRPr lang="en-US" sz="1400"/>
        </a:p>
      </dgm:t>
    </dgm:pt>
    <dgm:pt modelId="{21BF7CC5-E183-48CA-B087-408843BBAAF0}" type="sibTrans" cxnId="{CAC9A7DA-07A2-4E3C-9176-B6B017457A63}">
      <dgm:prSet phldrT="03" phldr="0" custT="1"/>
      <dgm:spPr/>
      <dgm:t>
        <a:bodyPr/>
        <a:lstStyle/>
        <a:p>
          <a:r>
            <a:rPr lang="en-US" sz="5400"/>
            <a:t>03</a:t>
          </a:r>
        </a:p>
      </dgm:t>
    </dgm:pt>
    <dgm:pt modelId="{74DF0C4C-35E8-D347-A279-0A6D9331A90A}" type="pres">
      <dgm:prSet presAssocID="{167E5175-3BB6-4ED4-B4A1-C9F6B3AA5296}" presName="Name0" presStyleCnt="0">
        <dgm:presLayoutVars>
          <dgm:animLvl val="lvl"/>
          <dgm:resizeHandles val="exact"/>
        </dgm:presLayoutVars>
      </dgm:prSet>
      <dgm:spPr/>
    </dgm:pt>
    <dgm:pt modelId="{D5909182-208B-544D-8A97-16BF6E10C1B8}" type="pres">
      <dgm:prSet presAssocID="{14463F9F-49F8-475B-8402-F100B54B15E8}" presName="compositeNode" presStyleCnt="0">
        <dgm:presLayoutVars>
          <dgm:bulletEnabled val="1"/>
        </dgm:presLayoutVars>
      </dgm:prSet>
      <dgm:spPr/>
    </dgm:pt>
    <dgm:pt modelId="{3C34A16A-2349-CF42-B223-D0DD0A9AD477}" type="pres">
      <dgm:prSet presAssocID="{14463F9F-49F8-475B-8402-F100B54B15E8}" presName="bgRect" presStyleLbl="alignNode1" presStyleIdx="0" presStyleCnt="3" custScaleY="108984"/>
      <dgm:spPr/>
    </dgm:pt>
    <dgm:pt modelId="{08F7A887-E1D1-A643-A9AF-370F67267AC8}" type="pres">
      <dgm:prSet presAssocID="{4050897B-40FC-4D0A-BCE3-BA47BDE8AF26}" presName="sibTransNodeRect" presStyleLbl="alignNode1" presStyleIdx="0" presStyleCnt="3">
        <dgm:presLayoutVars>
          <dgm:chMax val="0"/>
          <dgm:bulletEnabled val="1"/>
        </dgm:presLayoutVars>
      </dgm:prSet>
      <dgm:spPr/>
    </dgm:pt>
    <dgm:pt modelId="{5F798FDC-83A5-694F-9276-86125068A0C3}" type="pres">
      <dgm:prSet presAssocID="{14463F9F-49F8-475B-8402-F100B54B15E8}" presName="nodeRect" presStyleLbl="alignNode1" presStyleIdx="0" presStyleCnt="3">
        <dgm:presLayoutVars>
          <dgm:bulletEnabled val="1"/>
        </dgm:presLayoutVars>
      </dgm:prSet>
      <dgm:spPr/>
    </dgm:pt>
    <dgm:pt modelId="{E97D170D-654E-F84E-AF4B-A654AF2C774D}" type="pres">
      <dgm:prSet presAssocID="{4050897B-40FC-4D0A-BCE3-BA47BDE8AF26}" presName="sibTrans" presStyleCnt="0"/>
      <dgm:spPr/>
    </dgm:pt>
    <dgm:pt modelId="{50076C27-632F-8C4E-AA3C-D199386466D3}" type="pres">
      <dgm:prSet presAssocID="{D0D85DC9-4346-4A53-BD61-99FE6CA17894}" presName="compositeNode" presStyleCnt="0">
        <dgm:presLayoutVars>
          <dgm:bulletEnabled val="1"/>
        </dgm:presLayoutVars>
      </dgm:prSet>
      <dgm:spPr/>
    </dgm:pt>
    <dgm:pt modelId="{BBE644B6-289F-0D48-9545-FFE31E406B53}" type="pres">
      <dgm:prSet presAssocID="{D0D85DC9-4346-4A53-BD61-99FE6CA17894}" presName="bgRect" presStyleLbl="alignNode1" presStyleIdx="1" presStyleCnt="3" custScaleY="108984"/>
      <dgm:spPr/>
    </dgm:pt>
    <dgm:pt modelId="{3BA99598-2CD7-3743-AB6E-02B4CBEC2425}" type="pres">
      <dgm:prSet presAssocID="{369AF55B-302F-49C0-8131-0680E5B99745}" presName="sibTransNodeRect" presStyleLbl="alignNode1" presStyleIdx="1" presStyleCnt="3">
        <dgm:presLayoutVars>
          <dgm:chMax val="0"/>
          <dgm:bulletEnabled val="1"/>
        </dgm:presLayoutVars>
      </dgm:prSet>
      <dgm:spPr/>
    </dgm:pt>
    <dgm:pt modelId="{B4B805A6-D784-4C49-A11A-2DD9572F9D22}" type="pres">
      <dgm:prSet presAssocID="{D0D85DC9-4346-4A53-BD61-99FE6CA17894}" presName="nodeRect" presStyleLbl="alignNode1" presStyleIdx="1" presStyleCnt="3">
        <dgm:presLayoutVars>
          <dgm:bulletEnabled val="1"/>
        </dgm:presLayoutVars>
      </dgm:prSet>
      <dgm:spPr/>
    </dgm:pt>
    <dgm:pt modelId="{D251737C-2229-D04B-9384-1D7BD2869D8E}" type="pres">
      <dgm:prSet presAssocID="{369AF55B-302F-49C0-8131-0680E5B99745}" presName="sibTrans" presStyleCnt="0"/>
      <dgm:spPr/>
    </dgm:pt>
    <dgm:pt modelId="{50F7B4E4-0625-D048-A94D-B211CCBE0BF2}" type="pres">
      <dgm:prSet presAssocID="{7C62A994-6735-4F7D-86FF-C52C9518EFB2}" presName="compositeNode" presStyleCnt="0">
        <dgm:presLayoutVars>
          <dgm:bulletEnabled val="1"/>
        </dgm:presLayoutVars>
      </dgm:prSet>
      <dgm:spPr/>
    </dgm:pt>
    <dgm:pt modelId="{2620A269-D898-B14E-8504-01375E8F7295}" type="pres">
      <dgm:prSet presAssocID="{7C62A994-6735-4F7D-86FF-C52C9518EFB2}" presName="bgRect" presStyleLbl="alignNode1" presStyleIdx="2" presStyleCnt="3" custScaleY="108984"/>
      <dgm:spPr/>
    </dgm:pt>
    <dgm:pt modelId="{57D2D8E8-32FB-A247-B387-6E9BC219E8E9}" type="pres">
      <dgm:prSet presAssocID="{21BF7CC5-E183-48CA-B087-408843BBAAF0}" presName="sibTransNodeRect" presStyleLbl="alignNode1" presStyleIdx="2" presStyleCnt="3">
        <dgm:presLayoutVars>
          <dgm:chMax val="0"/>
          <dgm:bulletEnabled val="1"/>
        </dgm:presLayoutVars>
      </dgm:prSet>
      <dgm:spPr/>
    </dgm:pt>
    <dgm:pt modelId="{C797A49A-92D3-2B49-BBCA-55AA30B25392}" type="pres">
      <dgm:prSet presAssocID="{7C62A994-6735-4F7D-86FF-C52C9518EFB2}" presName="nodeRect" presStyleLbl="alignNode1" presStyleIdx="2" presStyleCnt="3">
        <dgm:presLayoutVars>
          <dgm:bulletEnabled val="1"/>
        </dgm:presLayoutVars>
      </dgm:prSet>
      <dgm:spPr/>
    </dgm:pt>
  </dgm:ptLst>
  <dgm:cxnLst>
    <dgm:cxn modelId="{22DF3B20-1445-224B-BB3E-E8BD8651B4EC}" type="presOf" srcId="{167E5175-3BB6-4ED4-B4A1-C9F6B3AA5296}" destId="{74DF0C4C-35E8-D347-A279-0A6D9331A90A}" srcOrd="0" destOrd="0" presId="urn:microsoft.com/office/officeart/2016/7/layout/LinearBlockProcessNumbered"/>
    <dgm:cxn modelId="{128ABB24-B6BE-432A-85C4-422F6CEF74B4}" srcId="{167E5175-3BB6-4ED4-B4A1-C9F6B3AA5296}" destId="{14463F9F-49F8-475B-8402-F100B54B15E8}" srcOrd="0" destOrd="0" parTransId="{16C19AE9-4B8E-4C03-B2B2-0A29B0F163D3}" sibTransId="{4050897B-40FC-4D0A-BCE3-BA47BDE8AF26}"/>
    <dgm:cxn modelId="{4C13B234-0007-D14F-9BB3-30ADC55AA3DD}" type="presOf" srcId="{14463F9F-49F8-475B-8402-F100B54B15E8}" destId="{3C34A16A-2349-CF42-B223-D0DD0A9AD477}" srcOrd="0" destOrd="0" presId="urn:microsoft.com/office/officeart/2016/7/layout/LinearBlockProcessNumbered"/>
    <dgm:cxn modelId="{BB650B3B-9DAB-734D-AA42-D7F9A7EA01FE}" type="presOf" srcId="{4050897B-40FC-4D0A-BCE3-BA47BDE8AF26}" destId="{08F7A887-E1D1-A643-A9AF-370F67267AC8}" srcOrd="0" destOrd="0" presId="urn:microsoft.com/office/officeart/2016/7/layout/LinearBlockProcessNumbered"/>
    <dgm:cxn modelId="{97E10A65-A5A0-B544-9462-78A1A2493106}" type="presOf" srcId="{369AF55B-302F-49C0-8131-0680E5B99745}" destId="{3BA99598-2CD7-3743-AB6E-02B4CBEC2425}" srcOrd="0" destOrd="0" presId="urn:microsoft.com/office/officeart/2016/7/layout/LinearBlockProcessNumbered"/>
    <dgm:cxn modelId="{5E695683-6213-6341-8D20-B51B917D2CB1}" type="presOf" srcId="{7C62A994-6735-4F7D-86FF-C52C9518EFB2}" destId="{2620A269-D898-B14E-8504-01375E8F7295}" srcOrd="0" destOrd="0" presId="urn:microsoft.com/office/officeart/2016/7/layout/LinearBlockProcessNumbered"/>
    <dgm:cxn modelId="{3067AC83-A1EF-47C5-B855-9F57FFA480A9}" srcId="{167E5175-3BB6-4ED4-B4A1-C9F6B3AA5296}" destId="{D0D85DC9-4346-4A53-BD61-99FE6CA17894}" srcOrd="1" destOrd="0" parTransId="{DDC37E53-4D4A-4D08-9D1C-6035D3BD526E}" sibTransId="{369AF55B-302F-49C0-8131-0680E5B99745}"/>
    <dgm:cxn modelId="{35E33188-0A51-DE4D-951C-CBA98EA438B4}" type="presOf" srcId="{7C62A994-6735-4F7D-86FF-C52C9518EFB2}" destId="{C797A49A-92D3-2B49-BBCA-55AA30B25392}" srcOrd="1" destOrd="0" presId="urn:microsoft.com/office/officeart/2016/7/layout/LinearBlockProcessNumbered"/>
    <dgm:cxn modelId="{80230196-6B74-5241-BBC8-A5D9B287F333}" type="presOf" srcId="{D0D85DC9-4346-4A53-BD61-99FE6CA17894}" destId="{BBE644B6-289F-0D48-9545-FFE31E406B53}" srcOrd="0" destOrd="0" presId="urn:microsoft.com/office/officeart/2016/7/layout/LinearBlockProcessNumbered"/>
    <dgm:cxn modelId="{79D6C1D6-08A6-2D4A-A448-203F48472820}" type="presOf" srcId="{21BF7CC5-E183-48CA-B087-408843BBAAF0}" destId="{57D2D8E8-32FB-A247-B387-6E9BC219E8E9}" srcOrd="0" destOrd="0" presId="urn:microsoft.com/office/officeart/2016/7/layout/LinearBlockProcessNumbered"/>
    <dgm:cxn modelId="{CAC9A7DA-07A2-4E3C-9176-B6B017457A63}" srcId="{167E5175-3BB6-4ED4-B4A1-C9F6B3AA5296}" destId="{7C62A994-6735-4F7D-86FF-C52C9518EFB2}" srcOrd="2" destOrd="0" parTransId="{3D599016-CA4D-47E9-93CB-53772F517F0A}" sibTransId="{21BF7CC5-E183-48CA-B087-408843BBAAF0}"/>
    <dgm:cxn modelId="{08485EDE-5F3E-194A-8070-F10D16164101}" type="presOf" srcId="{14463F9F-49F8-475B-8402-F100B54B15E8}" destId="{5F798FDC-83A5-694F-9276-86125068A0C3}" srcOrd="1" destOrd="0" presId="urn:microsoft.com/office/officeart/2016/7/layout/LinearBlockProcessNumbered"/>
    <dgm:cxn modelId="{BD6126E9-7D5C-5448-AF41-DFB46AFA4AAE}" type="presOf" srcId="{D0D85DC9-4346-4A53-BD61-99FE6CA17894}" destId="{B4B805A6-D784-4C49-A11A-2DD9572F9D22}" srcOrd="1" destOrd="0" presId="urn:microsoft.com/office/officeart/2016/7/layout/LinearBlockProcessNumbered"/>
    <dgm:cxn modelId="{70734B28-5B2B-484B-97D3-5AAD5ED771F8}" type="presParOf" srcId="{74DF0C4C-35E8-D347-A279-0A6D9331A90A}" destId="{D5909182-208B-544D-8A97-16BF6E10C1B8}" srcOrd="0" destOrd="0" presId="urn:microsoft.com/office/officeart/2016/7/layout/LinearBlockProcessNumbered"/>
    <dgm:cxn modelId="{45D1FC12-7803-4D46-AF60-880CE6947864}" type="presParOf" srcId="{D5909182-208B-544D-8A97-16BF6E10C1B8}" destId="{3C34A16A-2349-CF42-B223-D0DD0A9AD477}" srcOrd="0" destOrd="0" presId="urn:microsoft.com/office/officeart/2016/7/layout/LinearBlockProcessNumbered"/>
    <dgm:cxn modelId="{026DF0D9-7A21-1A4F-90EF-2441456541D9}" type="presParOf" srcId="{D5909182-208B-544D-8A97-16BF6E10C1B8}" destId="{08F7A887-E1D1-A643-A9AF-370F67267AC8}" srcOrd="1" destOrd="0" presId="urn:microsoft.com/office/officeart/2016/7/layout/LinearBlockProcessNumbered"/>
    <dgm:cxn modelId="{9E294C97-E374-8646-999B-4A29E69D3474}" type="presParOf" srcId="{D5909182-208B-544D-8A97-16BF6E10C1B8}" destId="{5F798FDC-83A5-694F-9276-86125068A0C3}" srcOrd="2" destOrd="0" presId="urn:microsoft.com/office/officeart/2016/7/layout/LinearBlockProcessNumbered"/>
    <dgm:cxn modelId="{A802C392-172B-BF4C-B35A-60037EB00EC8}" type="presParOf" srcId="{74DF0C4C-35E8-D347-A279-0A6D9331A90A}" destId="{E97D170D-654E-F84E-AF4B-A654AF2C774D}" srcOrd="1" destOrd="0" presId="urn:microsoft.com/office/officeart/2016/7/layout/LinearBlockProcessNumbered"/>
    <dgm:cxn modelId="{9B955137-932E-8249-812A-B928EA097B17}" type="presParOf" srcId="{74DF0C4C-35E8-D347-A279-0A6D9331A90A}" destId="{50076C27-632F-8C4E-AA3C-D199386466D3}" srcOrd="2" destOrd="0" presId="urn:microsoft.com/office/officeart/2016/7/layout/LinearBlockProcessNumbered"/>
    <dgm:cxn modelId="{67FBDFA2-086E-9042-910B-E4ED19D04B40}" type="presParOf" srcId="{50076C27-632F-8C4E-AA3C-D199386466D3}" destId="{BBE644B6-289F-0D48-9545-FFE31E406B53}" srcOrd="0" destOrd="0" presId="urn:microsoft.com/office/officeart/2016/7/layout/LinearBlockProcessNumbered"/>
    <dgm:cxn modelId="{5C7F517D-4DD1-C043-A212-911A44B3B20C}" type="presParOf" srcId="{50076C27-632F-8C4E-AA3C-D199386466D3}" destId="{3BA99598-2CD7-3743-AB6E-02B4CBEC2425}" srcOrd="1" destOrd="0" presId="urn:microsoft.com/office/officeart/2016/7/layout/LinearBlockProcessNumbered"/>
    <dgm:cxn modelId="{88E5E47A-F66E-8E4C-A6E1-45E985B144A3}" type="presParOf" srcId="{50076C27-632F-8C4E-AA3C-D199386466D3}" destId="{B4B805A6-D784-4C49-A11A-2DD9572F9D22}" srcOrd="2" destOrd="0" presId="urn:microsoft.com/office/officeart/2016/7/layout/LinearBlockProcessNumbered"/>
    <dgm:cxn modelId="{0E7233A1-8E81-4E46-87A7-3878B76AFD1B}" type="presParOf" srcId="{74DF0C4C-35E8-D347-A279-0A6D9331A90A}" destId="{D251737C-2229-D04B-9384-1D7BD2869D8E}" srcOrd="3" destOrd="0" presId="urn:microsoft.com/office/officeart/2016/7/layout/LinearBlockProcessNumbered"/>
    <dgm:cxn modelId="{2364E866-5731-D345-A3F8-F08C21A47124}" type="presParOf" srcId="{74DF0C4C-35E8-D347-A279-0A6D9331A90A}" destId="{50F7B4E4-0625-D048-A94D-B211CCBE0BF2}" srcOrd="4" destOrd="0" presId="urn:microsoft.com/office/officeart/2016/7/layout/LinearBlockProcessNumbered"/>
    <dgm:cxn modelId="{0DA0B545-D028-CC4E-911A-5822CFDB47EC}" type="presParOf" srcId="{50F7B4E4-0625-D048-A94D-B211CCBE0BF2}" destId="{2620A269-D898-B14E-8504-01375E8F7295}" srcOrd="0" destOrd="0" presId="urn:microsoft.com/office/officeart/2016/7/layout/LinearBlockProcessNumbered"/>
    <dgm:cxn modelId="{623B8799-7C87-B943-BD45-B5DF2E7E8336}" type="presParOf" srcId="{50F7B4E4-0625-D048-A94D-B211CCBE0BF2}" destId="{57D2D8E8-32FB-A247-B387-6E9BC219E8E9}" srcOrd="1" destOrd="0" presId="urn:microsoft.com/office/officeart/2016/7/layout/LinearBlockProcessNumbered"/>
    <dgm:cxn modelId="{B7383F33-0B27-1747-B84A-D1F666905EE3}" type="presParOf" srcId="{50F7B4E4-0625-D048-A94D-B211CCBE0BF2}" destId="{C797A49A-92D3-2B49-BBCA-55AA30B2539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91383-F020-4FAC-8BCE-1C2071F805FB}">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38C10-867B-48B8-A524-ED16C1F03DCE}">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7C8EB-02E0-4459-A7D5-2B50667CED54}">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On the asset side are holdings of mortgages, business loans, and financial assets which are mostly government bonds</a:t>
          </a:r>
          <a:endParaRPr lang="en-US" sz="1700" kern="1200" dirty="0"/>
        </a:p>
      </dsp:txBody>
      <dsp:txXfrm>
        <a:off x="1834517" y="469890"/>
        <a:ext cx="3148942" cy="1335915"/>
      </dsp:txXfrm>
    </dsp:sp>
    <dsp:sp modelId="{32D22C0D-F617-401B-9CD0-5A6E1A11C150}">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F848D-CAEE-491D-ADA9-1EE1B9E10467}">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75FAAE-9E32-4342-8FF6-D3840061A8E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On the liabilities side are demand deposits from individual households</a:t>
          </a:r>
        </a:p>
      </dsp:txBody>
      <dsp:txXfrm>
        <a:off x="7154322" y="469890"/>
        <a:ext cx="3148942" cy="1335915"/>
      </dsp:txXfrm>
    </dsp:sp>
    <dsp:sp modelId="{67D2F839-80A7-401D-A46C-CBDD5B9800C6}">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1AEB5-BA56-42AE-AF38-5F18A0D9BCFC}">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CA0745-F17B-4DA5-870A-6AE3775544C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Banks monitor domestic borrowers to reduce chances of default as well as transforming from liquid liabilities to illiquid assets</a:t>
          </a:r>
        </a:p>
      </dsp:txBody>
      <dsp:txXfrm>
        <a:off x="1834517" y="2545532"/>
        <a:ext cx="3148942" cy="1335915"/>
      </dsp:txXfrm>
    </dsp:sp>
    <dsp:sp modelId="{73D1FED4-E52C-4DBC-94A0-8A4802CC848F}">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8EED2-8AAD-45F7-93C1-E675A0B38C26}">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A1519-1918-4B1F-9D24-30015E5F0878}">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However this transformation of maturity and liquidity exposes the banks to </a:t>
          </a:r>
          <a:r>
            <a:rPr lang="en-US" sz="1700" b="1" kern="1200" dirty="0"/>
            <a:t>runs</a:t>
          </a:r>
          <a:endParaRPr lang="en-US" sz="1700" kern="1200" dirty="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37D1F-BC2B-9741-AA17-CF531C5D6793}">
      <dsp:nvSpPr>
        <dsp:cNvPr id="0" name=""/>
        <dsp:cNvSpPr/>
      </dsp:nvSpPr>
      <dsp:spPr>
        <a:xfrm>
          <a:off x="0" y="853586"/>
          <a:ext cx="3184453" cy="19106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If all depositors demanded to withdraw their deposits at the same time then the bank would not be able to liquidate its assets to honour its promises</a:t>
          </a:r>
          <a:endParaRPr lang="en-US" sz="2000" kern="1200" dirty="0"/>
        </a:p>
      </dsp:txBody>
      <dsp:txXfrm>
        <a:off x="0" y="853586"/>
        <a:ext cx="3184453" cy="1910672"/>
      </dsp:txXfrm>
    </dsp:sp>
    <dsp:sp modelId="{346DFFB9-9C0D-4548-94B2-448124DEEF91}">
      <dsp:nvSpPr>
        <dsp:cNvPr id="0" name=""/>
        <dsp:cNvSpPr/>
      </dsp:nvSpPr>
      <dsp:spPr>
        <a:xfrm>
          <a:off x="3502899" y="853586"/>
          <a:ext cx="3184453" cy="19106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If one depositor expects a bank run then she would want to run as well to be ahead of the line to withdraw</a:t>
          </a:r>
        </a:p>
      </dsp:txBody>
      <dsp:txXfrm>
        <a:off x="3502899" y="853586"/>
        <a:ext cx="3184453" cy="1910672"/>
      </dsp:txXfrm>
    </dsp:sp>
    <dsp:sp modelId="{511F9779-B475-AD41-9F8C-84DC7A1051F6}">
      <dsp:nvSpPr>
        <dsp:cNvPr id="0" name=""/>
        <dsp:cNvSpPr/>
      </dsp:nvSpPr>
      <dsp:spPr>
        <a:xfrm>
          <a:off x="7005798" y="853586"/>
          <a:ext cx="3184453" cy="19106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Policy such as deposit insurance backed by fiscal authorities or lender of last resort by monetary authorities can eliminate the incentive to run</a:t>
          </a:r>
        </a:p>
      </dsp:txBody>
      <dsp:txXfrm>
        <a:off x="7005798" y="853586"/>
        <a:ext cx="3184453" cy="1910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A8E96-7AE6-5044-BA1B-E6C785F6ECB2}">
      <dsp:nvSpPr>
        <dsp:cNvPr id="0" name=""/>
        <dsp:cNvSpPr/>
      </dsp:nvSpPr>
      <dsp:spPr>
        <a:xfrm>
          <a:off x="0" y="696504"/>
          <a:ext cx="4913783" cy="19655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ASSETS</a:t>
          </a:r>
        </a:p>
        <a:p>
          <a:pPr marL="0" lvl="0" indent="0" algn="ctr" defTabSz="1066800">
            <a:lnSpc>
              <a:spcPct val="90000"/>
            </a:lnSpc>
            <a:spcBef>
              <a:spcPct val="0"/>
            </a:spcBef>
            <a:spcAft>
              <a:spcPct val="35000"/>
            </a:spcAft>
            <a:buNone/>
          </a:pPr>
          <a:r>
            <a:rPr lang="en-GB" sz="2400" kern="1200" dirty="0"/>
            <a:t>Securitization</a:t>
          </a:r>
        </a:p>
      </dsp:txBody>
      <dsp:txXfrm>
        <a:off x="0" y="696504"/>
        <a:ext cx="4913783" cy="1965513"/>
      </dsp:txXfrm>
    </dsp:sp>
    <dsp:sp modelId="{B3B0F004-0174-1148-9C10-9A329A6686DE}">
      <dsp:nvSpPr>
        <dsp:cNvPr id="0" name=""/>
        <dsp:cNvSpPr/>
      </dsp:nvSpPr>
      <dsp:spPr>
        <a:xfrm>
          <a:off x="51" y="2580706"/>
          <a:ext cx="4913783" cy="71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0655B-FD70-CC4C-AB26-EC233F7812F7}">
      <dsp:nvSpPr>
        <dsp:cNvPr id="0" name=""/>
        <dsp:cNvSpPr/>
      </dsp:nvSpPr>
      <dsp:spPr>
        <a:xfrm>
          <a:off x="5579210" y="593202"/>
          <a:ext cx="4913783" cy="19655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LIABILITIES</a:t>
          </a:r>
        </a:p>
        <a:p>
          <a:pPr marL="0" lvl="0" indent="0" algn="ctr" defTabSz="1066800">
            <a:lnSpc>
              <a:spcPct val="90000"/>
            </a:lnSpc>
            <a:spcBef>
              <a:spcPct val="0"/>
            </a:spcBef>
            <a:spcAft>
              <a:spcPct val="35000"/>
            </a:spcAft>
            <a:buNone/>
          </a:pPr>
          <a:r>
            <a:rPr lang="en-GB" sz="2400" kern="1200" dirty="0"/>
            <a:t>Wholesale funding</a:t>
          </a:r>
        </a:p>
      </dsp:txBody>
      <dsp:txXfrm>
        <a:off x="5579210" y="593202"/>
        <a:ext cx="4913783" cy="1965513"/>
      </dsp:txXfrm>
    </dsp:sp>
    <dsp:sp modelId="{D17FA4BC-1F2B-CC49-8417-5838CE4BDDEC}">
      <dsp:nvSpPr>
        <dsp:cNvPr id="0" name=""/>
        <dsp:cNvSpPr/>
      </dsp:nvSpPr>
      <dsp:spPr>
        <a:xfrm>
          <a:off x="5601764" y="2633719"/>
          <a:ext cx="4913783" cy="666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4A16A-2349-CF42-B223-D0DD0A9AD477}">
      <dsp:nvSpPr>
        <dsp:cNvPr id="0" name=""/>
        <dsp:cNvSpPr/>
      </dsp:nvSpPr>
      <dsp:spPr>
        <a:xfrm>
          <a:off x="821" y="-1"/>
          <a:ext cx="3327201" cy="43513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en-GB" sz="1600" kern="1200" dirty="0"/>
            <a:t>Pool mortgages to remove idiosyncratic risk </a:t>
          </a:r>
        </a:p>
      </dsp:txBody>
      <dsp:txXfrm>
        <a:off x="821" y="1740534"/>
        <a:ext cx="3327201" cy="2610804"/>
      </dsp:txXfrm>
    </dsp:sp>
    <dsp:sp modelId="{08F7A887-E1D1-A643-A9AF-370F67267AC8}">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400300">
            <a:lnSpc>
              <a:spcPct val="90000"/>
            </a:lnSpc>
            <a:spcBef>
              <a:spcPct val="0"/>
            </a:spcBef>
            <a:spcAft>
              <a:spcPct val="35000"/>
            </a:spcAft>
            <a:buNone/>
          </a:pPr>
          <a:r>
            <a:rPr lang="en-US" sz="5400" kern="1200"/>
            <a:t>01</a:t>
          </a:r>
          <a:endParaRPr lang="en-US" sz="5400" kern="1200" dirty="0"/>
        </a:p>
      </dsp:txBody>
      <dsp:txXfrm>
        <a:off x="821" y="179348"/>
        <a:ext cx="3327201" cy="1597056"/>
      </dsp:txXfrm>
    </dsp:sp>
    <dsp:sp modelId="{BBE644B6-289F-0D48-9545-FFE31E406B53}">
      <dsp:nvSpPr>
        <dsp:cNvPr id="0" name=""/>
        <dsp:cNvSpPr/>
      </dsp:nvSpPr>
      <dsp:spPr>
        <a:xfrm>
          <a:off x="3594199" y="-1"/>
          <a:ext cx="3327201" cy="4351340"/>
        </a:xfrm>
        <a:prstGeom prst="rect">
          <a:avLst/>
        </a:prstGeom>
        <a:solidFill>
          <a:schemeClr val="accent5">
            <a:hueOff val="-941356"/>
            <a:satOff val="-12503"/>
            <a:lumOff val="196"/>
            <a:alphaOff val="0"/>
          </a:schemeClr>
        </a:solidFill>
        <a:ln w="12700" cap="flat" cmpd="sng" algn="ctr">
          <a:solidFill>
            <a:schemeClr val="accent5">
              <a:hueOff val="-941356"/>
              <a:satOff val="-12503"/>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en-GB" sz="1600" kern="1200" dirty="0"/>
            <a:t>Sell future revenue stream in exchange for payment today</a:t>
          </a:r>
          <a:endParaRPr lang="en-US" sz="1600" kern="1200" dirty="0"/>
        </a:p>
      </dsp:txBody>
      <dsp:txXfrm>
        <a:off x="3594199" y="1740534"/>
        <a:ext cx="3327201" cy="2610804"/>
      </dsp:txXfrm>
    </dsp:sp>
    <dsp:sp modelId="{3BA99598-2CD7-3743-AB6E-02B4CBEC2425}">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400300">
            <a:lnSpc>
              <a:spcPct val="90000"/>
            </a:lnSpc>
            <a:spcBef>
              <a:spcPct val="0"/>
            </a:spcBef>
            <a:spcAft>
              <a:spcPct val="35000"/>
            </a:spcAft>
            <a:buNone/>
          </a:pPr>
          <a:r>
            <a:rPr lang="en-US" sz="5400" kern="1200"/>
            <a:t>02</a:t>
          </a:r>
          <a:endParaRPr lang="en-US" sz="5400" kern="1200" dirty="0"/>
        </a:p>
      </dsp:txBody>
      <dsp:txXfrm>
        <a:off x="3594199" y="179348"/>
        <a:ext cx="3327201" cy="1597056"/>
      </dsp:txXfrm>
    </dsp:sp>
    <dsp:sp modelId="{2620A269-D898-B14E-8504-01375E8F7295}">
      <dsp:nvSpPr>
        <dsp:cNvPr id="0" name=""/>
        <dsp:cNvSpPr/>
      </dsp:nvSpPr>
      <dsp:spPr>
        <a:xfrm>
          <a:off x="7187576" y="-1"/>
          <a:ext cx="3327201" cy="4351340"/>
        </a:xfrm>
        <a:prstGeom prst="rect">
          <a:avLst/>
        </a:prstGeom>
        <a:solidFill>
          <a:schemeClr val="accent5">
            <a:hueOff val="-1882712"/>
            <a:satOff val="-25007"/>
            <a:lumOff val="393"/>
            <a:alphaOff val="0"/>
          </a:schemeClr>
        </a:solidFill>
        <a:ln w="12700" cap="flat" cmpd="sng" algn="ctr">
          <a:solidFill>
            <a:schemeClr val="accent5">
              <a:hueOff val="-1882712"/>
              <a:satOff val="-25007"/>
              <a:lumOff val="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en-GB" sz="1600" kern="1200" dirty="0"/>
            <a:t>Previously hard-to-trade mortgages are now tradable securities</a:t>
          </a:r>
          <a:endParaRPr lang="en-US" sz="1600" kern="1200" dirty="0"/>
        </a:p>
      </dsp:txBody>
      <dsp:txXfrm>
        <a:off x="7187576" y="1740534"/>
        <a:ext cx="3327201" cy="2610804"/>
      </dsp:txXfrm>
    </dsp:sp>
    <dsp:sp modelId="{57D2D8E8-32FB-A247-B387-6E9BC219E8E9}">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400300">
            <a:lnSpc>
              <a:spcPct val="90000"/>
            </a:lnSpc>
            <a:spcBef>
              <a:spcPct val="0"/>
            </a:spcBef>
            <a:spcAft>
              <a:spcPct val="35000"/>
            </a:spcAft>
            <a:buNone/>
          </a:pPr>
          <a:r>
            <a:rPr lang="en-US" sz="5400" kern="1200"/>
            <a:t>03</a:t>
          </a:r>
        </a:p>
      </dsp:txBody>
      <dsp:txXfrm>
        <a:off x="7187576" y="179348"/>
        <a:ext cx="3327201" cy="1597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4A16A-2349-CF42-B223-D0DD0A9AD477}">
      <dsp:nvSpPr>
        <dsp:cNvPr id="0" name=""/>
        <dsp:cNvSpPr/>
      </dsp:nvSpPr>
      <dsp:spPr>
        <a:xfrm>
          <a:off x="821" y="-1"/>
          <a:ext cx="3327201" cy="43513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en-US" sz="1600" kern="1200" dirty="0"/>
            <a:t>Borrow from other financial institutions</a:t>
          </a:r>
        </a:p>
      </dsp:txBody>
      <dsp:txXfrm>
        <a:off x="821" y="1740534"/>
        <a:ext cx="3327201" cy="2610804"/>
      </dsp:txXfrm>
    </dsp:sp>
    <dsp:sp modelId="{08F7A887-E1D1-A643-A9AF-370F67267AC8}">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400300">
            <a:lnSpc>
              <a:spcPct val="90000"/>
            </a:lnSpc>
            <a:spcBef>
              <a:spcPct val="0"/>
            </a:spcBef>
            <a:spcAft>
              <a:spcPct val="35000"/>
            </a:spcAft>
            <a:buNone/>
          </a:pPr>
          <a:r>
            <a:rPr lang="en-US" sz="5400" kern="1200"/>
            <a:t>01</a:t>
          </a:r>
          <a:endParaRPr lang="en-US" sz="5400" kern="1200" dirty="0"/>
        </a:p>
      </dsp:txBody>
      <dsp:txXfrm>
        <a:off x="821" y="179348"/>
        <a:ext cx="3327201" cy="1597056"/>
      </dsp:txXfrm>
    </dsp:sp>
    <dsp:sp modelId="{BBE644B6-289F-0D48-9545-FFE31E406B53}">
      <dsp:nvSpPr>
        <dsp:cNvPr id="0" name=""/>
        <dsp:cNvSpPr/>
      </dsp:nvSpPr>
      <dsp:spPr>
        <a:xfrm>
          <a:off x="3594199" y="-1"/>
          <a:ext cx="3327201" cy="4351340"/>
        </a:xfrm>
        <a:prstGeom prst="rect">
          <a:avLst/>
        </a:prstGeom>
        <a:solidFill>
          <a:schemeClr val="accent5">
            <a:hueOff val="-941356"/>
            <a:satOff val="-12503"/>
            <a:lumOff val="196"/>
            <a:alphaOff val="0"/>
          </a:schemeClr>
        </a:solidFill>
        <a:ln w="12700" cap="flat" cmpd="sng" algn="ctr">
          <a:solidFill>
            <a:schemeClr val="accent5">
              <a:hueOff val="-941356"/>
              <a:satOff val="-12503"/>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en-US" sz="1600" kern="1200" dirty="0"/>
            <a:t>Short-term borrowing in the unsecured interbank market. </a:t>
          </a:r>
        </a:p>
      </dsp:txBody>
      <dsp:txXfrm>
        <a:off x="3594199" y="1740534"/>
        <a:ext cx="3327201" cy="2610804"/>
      </dsp:txXfrm>
    </dsp:sp>
    <dsp:sp modelId="{3BA99598-2CD7-3743-AB6E-02B4CBEC2425}">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400300">
            <a:lnSpc>
              <a:spcPct val="90000"/>
            </a:lnSpc>
            <a:spcBef>
              <a:spcPct val="0"/>
            </a:spcBef>
            <a:spcAft>
              <a:spcPct val="35000"/>
            </a:spcAft>
            <a:buNone/>
          </a:pPr>
          <a:r>
            <a:rPr lang="en-US" sz="5400" kern="1200"/>
            <a:t>02</a:t>
          </a:r>
          <a:endParaRPr lang="en-US" sz="5400" kern="1200" dirty="0"/>
        </a:p>
      </dsp:txBody>
      <dsp:txXfrm>
        <a:off x="3594199" y="179348"/>
        <a:ext cx="3327201" cy="1597056"/>
      </dsp:txXfrm>
    </dsp:sp>
    <dsp:sp modelId="{2620A269-D898-B14E-8504-01375E8F7295}">
      <dsp:nvSpPr>
        <dsp:cNvPr id="0" name=""/>
        <dsp:cNvSpPr/>
      </dsp:nvSpPr>
      <dsp:spPr>
        <a:xfrm>
          <a:off x="7187576" y="-1"/>
          <a:ext cx="3327201" cy="4351340"/>
        </a:xfrm>
        <a:prstGeom prst="rect">
          <a:avLst/>
        </a:prstGeom>
        <a:solidFill>
          <a:schemeClr val="accent5">
            <a:hueOff val="-1882712"/>
            <a:satOff val="-25007"/>
            <a:lumOff val="393"/>
            <a:alphaOff val="0"/>
          </a:schemeClr>
        </a:solidFill>
        <a:ln w="12700" cap="flat" cmpd="sng" algn="ctr">
          <a:solidFill>
            <a:schemeClr val="accent5">
              <a:hueOff val="-1882712"/>
              <a:satOff val="-25007"/>
              <a:lumOff val="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en-US" sz="1600" kern="1200" dirty="0" err="1"/>
            <a:t>Borow</a:t>
          </a:r>
          <a:r>
            <a:rPr lang="en-US" sz="1600" kern="1200" dirty="0"/>
            <a:t> through repos where securities are temporarily sold to other financial institutions to be later repurchased at a pre-agreed price. Collateralized and short-term so effectively senior to depositors.</a:t>
          </a:r>
        </a:p>
      </dsp:txBody>
      <dsp:txXfrm>
        <a:off x="7187576" y="1740534"/>
        <a:ext cx="3327201" cy="2610804"/>
      </dsp:txXfrm>
    </dsp:sp>
    <dsp:sp modelId="{57D2D8E8-32FB-A247-B387-6E9BC219E8E9}">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400300">
            <a:lnSpc>
              <a:spcPct val="90000"/>
            </a:lnSpc>
            <a:spcBef>
              <a:spcPct val="0"/>
            </a:spcBef>
            <a:spcAft>
              <a:spcPct val="35000"/>
            </a:spcAft>
            <a:buNone/>
          </a:pPr>
          <a:r>
            <a:rPr lang="en-US" sz="54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223C-C3BC-4A13-873A-ED9477F10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2E85A9-A344-4787-927B-9F2A4AEDE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43AF5D-39A0-436F-A22D-74F02D1647CA}"/>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5" name="Footer Placeholder 4">
            <a:extLst>
              <a:ext uri="{FF2B5EF4-FFF2-40B4-BE49-F238E27FC236}">
                <a16:creationId xmlns:a16="http://schemas.microsoft.com/office/drawing/2014/main" id="{3D076BD9-6898-4D5B-AB98-D59BCC03D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89CFA-95A3-4CDC-B06B-ECD0BDF6248C}"/>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404645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67EA-5FDC-4911-AB8B-FA4C460507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9CFBAC-EDDB-4EA5-8D18-74B2668AE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558399-FE00-40BE-86AF-9DB7590D6752}"/>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5" name="Footer Placeholder 4">
            <a:extLst>
              <a:ext uri="{FF2B5EF4-FFF2-40B4-BE49-F238E27FC236}">
                <a16:creationId xmlns:a16="http://schemas.microsoft.com/office/drawing/2014/main" id="{C4F982F3-ED43-4D14-9271-AAF3C54620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A0ACC-959D-4244-9B34-50820F613B0E}"/>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793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732DC-E99D-45B6-823F-5668EA79FC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021DC7-FA40-4101-8486-7F6C7854C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E6BEB-AD16-4EAF-BD6A-0F4DDDA476CA}"/>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5" name="Footer Placeholder 4">
            <a:extLst>
              <a:ext uri="{FF2B5EF4-FFF2-40B4-BE49-F238E27FC236}">
                <a16:creationId xmlns:a16="http://schemas.microsoft.com/office/drawing/2014/main" id="{35BA9AFD-230A-43E5-9E27-137404922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3A310-7351-489C-8A16-7F0B6A8C54B2}"/>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1535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D990-7E38-42B3-93E8-34605AE67B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21E6EB-F0BC-4B79-9097-E461CC20C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68923-C9D6-4CC7-B885-C1B7921CEA27}"/>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5" name="Footer Placeholder 4">
            <a:extLst>
              <a:ext uri="{FF2B5EF4-FFF2-40B4-BE49-F238E27FC236}">
                <a16:creationId xmlns:a16="http://schemas.microsoft.com/office/drawing/2014/main" id="{2418E05A-18E0-4F29-B002-A82C2DE69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909B78-5622-4FB9-A303-EC587EC927D4}"/>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1642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9282-E524-4B76-94F6-4F92AD946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2FED9C-AA61-46FC-A50F-0D17C191C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23084-6052-4263-81E6-D4D9D3D653FA}"/>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5" name="Footer Placeholder 4">
            <a:extLst>
              <a:ext uri="{FF2B5EF4-FFF2-40B4-BE49-F238E27FC236}">
                <a16:creationId xmlns:a16="http://schemas.microsoft.com/office/drawing/2014/main" id="{BE0B9E6C-2FCD-41B9-A96B-DF4987447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7A548-4CF6-4723-A487-32C727A1D38B}"/>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302544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DF90-E4D2-4246-B98D-E7CD28D709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44CEC0-8D1A-4EA3-9750-4F5F41E40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9F978-585A-4B30-B8FA-AD0286CBE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7E24F4-3A79-4901-BE56-83456DC13F15}"/>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6" name="Footer Placeholder 5">
            <a:extLst>
              <a:ext uri="{FF2B5EF4-FFF2-40B4-BE49-F238E27FC236}">
                <a16:creationId xmlns:a16="http://schemas.microsoft.com/office/drawing/2014/main" id="{3AB8AE11-DD5A-4FEF-A39C-D64A50441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78593-ABA9-4BC4-8D76-DF4CBB0D9EAE}"/>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22450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3D00-8DDC-4BAA-BB35-266289F29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173FC-7C6E-46EC-A35A-421BD8958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E3A971-F49B-4DC8-A424-A23DD0A5CC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9B3B7-8FC0-42E6-8C8B-DDE55C0FD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DD566-B9C2-4CFD-B08B-435C0F340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D17A8B-A5AF-4B64-8013-76B42F661E21}"/>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8" name="Footer Placeholder 7">
            <a:extLst>
              <a:ext uri="{FF2B5EF4-FFF2-40B4-BE49-F238E27FC236}">
                <a16:creationId xmlns:a16="http://schemas.microsoft.com/office/drawing/2014/main" id="{1366939A-933E-4536-868B-1D1906BBA7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AC1A0A-3292-47B0-86CC-75094EBAE6F7}"/>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38416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21B8-E437-4045-BC20-EDB0160E40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F1EF67-1176-49D0-8B7D-EED9DC82377C}"/>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4" name="Footer Placeholder 3">
            <a:extLst>
              <a:ext uri="{FF2B5EF4-FFF2-40B4-BE49-F238E27FC236}">
                <a16:creationId xmlns:a16="http://schemas.microsoft.com/office/drawing/2014/main" id="{C560E553-17EF-431F-8BF3-43ADCE078B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2981FC-BEC2-4B35-BDD0-9DD2CEB9A7D8}"/>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32731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C5C70-390C-4678-BE28-FAE168583E2F}"/>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3" name="Footer Placeholder 2">
            <a:extLst>
              <a:ext uri="{FF2B5EF4-FFF2-40B4-BE49-F238E27FC236}">
                <a16:creationId xmlns:a16="http://schemas.microsoft.com/office/drawing/2014/main" id="{622C38C1-5223-4C8E-B25D-3624995295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2BB3A-6247-499D-826B-B27BA824A262}"/>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3022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6050-510F-44CA-8EEB-C8DE97F90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46B951-484D-40C7-B708-10BE5ABAD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BB011E-D26A-44C2-AE85-EFB690A0E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D3DC8-59BF-4DD4-ADA2-B065A001365D}"/>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6" name="Footer Placeholder 5">
            <a:extLst>
              <a:ext uri="{FF2B5EF4-FFF2-40B4-BE49-F238E27FC236}">
                <a16:creationId xmlns:a16="http://schemas.microsoft.com/office/drawing/2014/main" id="{B61D5251-A1D6-4A27-B5ED-9AB7A4D0C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9539D-5AFD-4019-B73C-305CD8BBAAF9}"/>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7488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F647-3F1E-4C70-978F-1D6CC1E38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1463C5-D33A-43F2-B037-343417577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7E907A-E24C-4CFC-B7A5-36F5BCC44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AEEA8-07EB-4092-A229-AFCFE0BAC8B2}"/>
              </a:ext>
            </a:extLst>
          </p:cNvPr>
          <p:cNvSpPr>
            <a:spLocks noGrp="1"/>
          </p:cNvSpPr>
          <p:nvPr>
            <p:ph type="dt" sz="half" idx="10"/>
          </p:nvPr>
        </p:nvSpPr>
        <p:spPr/>
        <p:txBody>
          <a:bodyPr/>
          <a:lstStyle/>
          <a:p>
            <a:fld id="{5B2D55FB-0606-49DB-8B59-E56DA85E7CB2}" type="datetimeFigureOut">
              <a:rPr lang="en-GB" smtClean="0"/>
              <a:t>17/08/2019</a:t>
            </a:fld>
            <a:endParaRPr lang="en-GB"/>
          </a:p>
        </p:txBody>
      </p:sp>
      <p:sp>
        <p:nvSpPr>
          <p:cNvPr id="6" name="Footer Placeholder 5">
            <a:extLst>
              <a:ext uri="{FF2B5EF4-FFF2-40B4-BE49-F238E27FC236}">
                <a16:creationId xmlns:a16="http://schemas.microsoft.com/office/drawing/2014/main" id="{77150366-5385-4BFD-844A-DAB9634F7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96EB54-C4BE-4B00-9EF7-E7D55999237F}"/>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79525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B952D-D71D-462A-AF98-0D59BCF9D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C56330-0831-4FE7-B9CB-0042E97C8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C1874-C220-4B14-8B6A-38CC5ACBC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D55FB-0606-49DB-8B59-E56DA85E7CB2}" type="datetimeFigureOut">
              <a:rPr lang="en-GB" smtClean="0"/>
              <a:t>17/08/2019</a:t>
            </a:fld>
            <a:endParaRPr lang="en-GB"/>
          </a:p>
        </p:txBody>
      </p:sp>
      <p:sp>
        <p:nvSpPr>
          <p:cNvPr id="5" name="Footer Placeholder 4">
            <a:extLst>
              <a:ext uri="{FF2B5EF4-FFF2-40B4-BE49-F238E27FC236}">
                <a16:creationId xmlns:a16="http://schemas.microsoft.com/office/drawing/2014/main" id="{AE67BF1E-4C2A-4F68-A23D-C0AC902CB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FC6ECA-A0B4-4015-9AD3-5EA0AA85A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2D4B4-B94B-4FDD-9E9A-6DDD49A70060}" type="slidenum">
              <a:rPr lang="en-GB" smtClean="0"/>
              <a:t>‹#›</a:t>
            </a:fld>
            <a:endParaRPr lang="en-GB"/>
          </a:p>
        </p:txBody>
      </p:sp>
    </p:spTree>
    <p:extLst>
      <p:ext uri="{BB962C8B-B14F-4D97-AF65-F5344CB8AC3E}">
        <p14:creationId xmlns:p14="http://schemas.microsoft.com/office/powerpoint/2010/main" val="90455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959A9-C6CB-4B3F-9131-481439DD90B7}"/>
              </a:ext>
            </a:extLst>
          </p:cNvPr>
          <p:cNvSpPr>
            <a:spLocks noGrp="1"/>
          </p:cNvSpPr>
          <p:nvPr>
            <p:ph type="ctrTitle"/>
          </p:nvPr>
        </p:nvSpPr>
        <p:spPr>
          <a:xfrm>
            <a:off x="6585882" y="4267832"/>
            <a:ext cx="4805996" cy="1401448"/>
          </a:xfrm>
        </p:spPr>
        <p:txBody>
          <a:bodyPr anchor="t">
            <a:normAutofit/>
          </a:bodyPr>
          <a:lstStyle/>
          <a:p>
            <a:pPr algn="l"/>
            <a:r>
              <a:rPr lang="en-GB" sz="4400" dirty="0">
                <a:solidFill>
                  <a:srgbClr val="000000"/>
                </a:solidFill>
              </a:rPr>
              <a:t>A crash-course on the euro crisis</a:t>
            </a:r>
          </a:p>
        </p:txBody>
      </p:sp>
      <p:sp>
        <p:nvSpPr>
          <p:cNvPr id="3" name="Subtitle 2">
            <a:extLst>
              <a:ext uri="{FF2B5EF4-FFF2-40B4-BE49-F238E27FC236}">
                <a16:creationId xmlns:a16="http://schemas.microsoft.com/office/drawing/2014/main" id="{0B191526-1482-4233-9DA1-918932AA7BF3}"/>
              </a:ext>
            </a:extLst>
          </p:cNvPr>
          <p:cNvSpPr>
            <a:spLocks noGrp="1"/>
          </p:cNvSpPr>
          <p:nvPr>
            <p:ph type="subTitle" idx="1"/>
          </p:nvPr>
        </p:nvSpPr>
        <p:spPr>
          <a:xfrm>
            <a:off x="6586186" y="3428999"/>
            <a:ext cx="4805691" cy="838831"/>
          </a:xfrm>
        </p:spPr>
        <p:txBody>
          <a:bodyPr anchor="b">
            <a:normAutofit/>
          </a:bodyPr>
          <a:lstStyle/>
          <a:p>
            <a:pPr algn="l"/>
            <a:r>
              <a:rPr lang="en-US" sz="1800">
                <a:solidFill>
                  <a:srgbClr val="000000"/>
                </a:solidFill>
              </a:rPr>
              <a:t>Markus K. Brunnermeier &amp; Ricardo Reis</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1217" r="2" b="5644"/>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solidFill>
            <a:srgbClr val="FFFFFF">
              <a:shade val="85000"/>
            </a:srgbClr>
          </a:solidFill>
          <a:effectLst>
            <a:softEdge rad="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1171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A5C5-CA25-4F46-9D1C-ED6367E39EAD}"/>
              </a:ext>
            </a:extLst>
          </p:cNvPr>
          <p:cNvSpPr>
            <a:spLocks noGrp="1"/>
          </p:cNvSpPr>
          <p:nvPr>
            <p:ph type="title"/>
          </p:nvPr>
        </p:nvSpPr>
        <p:spPr>
          <a:xfrm>
            <a:off x="838200" y="365125"/>
            <a:ext cx="10515600" cy="752475"/>
          </a:xfrm>
        </p:spPr>
        <p:txBody>
          <a:bodyPr/>
          <a:lstStyle/>
          <a:p>
            <a:r>
              <a:rPr lang="en-US" dirty="0"/>
              <a:t>Consequences</a:t>
            </a:r>
          </a:p>
        </p:txBody>
      </p:sp>
      <p:sp>
        <p:nvSpPr>
          <p:cNvPr id="3" name="Content Placeholder 2">
            <a:extLst>
              <a:ext uri="{FF2B5EF4-FFF2-40B4-BE49-F238E27FC236}">
                <a16:creationId xmlns:a16="http://schemas.microsoft.com/office/drawing/2014/main" id="{23E93464-F793-F242-BE28-CE9AAEB88C14}"/>
              </a:ext>
            </a:extLst>
          </p:cNvPr>
          <p:cNvSpPr>
            <a:spLocks noGrp="1"/>
          </p:cNvSpPr>
          <p:nvPr>
            <p:ph idx="1"/>
          </p:nvPr>
        </p:nvSpPr>
        <p:spPr>
          <a:xfrm>
            <a:off x="838200" y="1396647"/>
            <a:ext cx="10515600" cy="5196064"/>
          </a:xfrm>
        </p:spPr>
        <p:txBody>
          <a:bodyPr>
            <a:normAutofit/>
          </a:bodyPr>
          <a:lstStyle/>
          <a:p>
            <a:pPr marL="0" indent="0">
              <a:buNone/>
            </a:pPr>
            <a:r>
              <a:rPr lang="en-US" sz="2400" u="sng" dirty="0"/>
              <a:t>Securitization</a:t>
            </a:r>
          </a:p>
          <a:p>
            <a:pPr marL="514350" indent="-514350">
              <a:buFont typeface="+mj-lt"/>
              <a:buAutoNum type="arabicPeriod"/>
            </a:pPr>
            <a:r>
              <a:rPr lang="en-US" sz="2400" dirty="0"/>
              <a:t>Share of traded assets that are constantly marked-to-market is now considerably larger</a:t>
            </a:r>
          </a:p>
          <a:p>
            <a:pPr marL="514350" indent="-514350">
              <a:buFont typeface="+mj-lt"/>
              <a:buAutoNum type="arabicPeriod"/>
            </a:pPr>
            <a:r>
              <a:rPr lang="en-US" sz="2400" dirty="0"/>
              <a:t>The modern bank can quickly realize losses and relies on markets working to sell these securities</a:t>
            </a:r>
          </a:p>
          <a:p>
            <a:pPr marL="514350" indent="-514350">
              <a:buFont typeface="+mj-lt"/>
              <a:buAutoNum type="arabicPeriod"/>
            </a:pPr>
            <a:endParaRPr lang="en-US" sz="2400" dirty="0"/>
          </a:p>
          <a:p>
            <a:pPr marL="0" indent="0">
              <a:buNone/>
            </a:pPr>
            <a:r>
              <a:rPr lang="en-US" sz="2400" u="sng" dirty="0"/>
              <a:t>Wholesale funding</a:t>
            </a:r>
          </a:p>
          <a:p>
            <a:pPr marL="514350" indent="-514350">
              <a:buFont typeface="+mj-lt"/>
              <a:buAutoNum type="arabicPeriod"/>
            </a:pPr>
            <a:r>
              <a:rPr lang="en-US" sz="2400" dirty="0"/>
              <a:t>Unlike depositors, financial institutions are well-informed and quick to withdraw loans. Inertia can no longer be counted on to prevent runs.</a:t>
            </a:r>
          </a:p>
          <a:p>
            <a:pPr marL="514350" indent="-514350">
              <a:buFont typeface="+mj-lt"/>
              <a:buAutoNum type="arabicPeriod"/>
            </a:pPr>
            <a:r>
              <a:rPr lang="en-US" sz="2400" dirty="0"/>
              <a:t>New funding risk form repos not being rolled over.</a:t>
            </a:r>
          </a:p>
          <a:p>
            <a:pPr marL="514350" indent="-514350">
              <a:buFont typeface="+mj-lt"/>
              <a:buAutoNum type="arabicPeriod"/>
            </a:pPr>
            <a:endParaRPr lang="en-US" sz="2400" dirty="0"/>
          </a:p>
          <a:p>
            <a:pPr marL="0" indent="0">
              <a:buNone/>
            </a:pPr>
            <a:r>
              <a:rPr lang="en-US" sz="2400" dirty="0"/>
              <a:t>Both allow banks to grow quickly</a:t>
            </a:r>
          </a:p>
        </p:txBody>
      </p:sp>
    </p:spTree>
    <p:extLst>
      <p:ext uri="{BB962C8B-B14F-4D97-AF65-F5344CB8AC3E}">
        <p14:creationId xmlns:p14="http://schemas.microsoft.com/office/powerpoint/2010/main" val="37694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5E07-699C-7743-A83B-4A4B0F4EFBAA}"/>
              </a:ext>
            </a:extLst>
          </p:cNvPr>
          <p:cNvSpPr>
            <a:spLocks noGrp="1"/>
          </p:cNvSpPr>
          <p:nvPr>
            <p:ph type="title"/>
          </p:nvPr>
        </p:nvSpPr>
        <p:spPr>
          <a:xfrm>
            <a:off x="838200" y="365125"/>
            <a:ext cx="10515600" cy="1325563"/>
          </a:xfrm>
        </p:spPr>
        <p:txBody>
          <a:bodyPr>
            <a:normAutofit/>
          </a:bodyPr>
          <a:lstStyle/>
          <a:p>
            <a:r>
              <a:rPr lang="en-US" dirty="0"/>
              <a:t>Modern banks are riskier: </a:t>
            </a:r>
            <a:r>
              <a:rPr lang="en-US" dirty="0">
                <a:solidFill>
                  <a:schemeClr val="accent3"/>
                </a:solidFill>
              </a:rPr>
              <a:t>size</a:t>
            </a:r>
          </a:p>
        </p:txBody>
      </p:sp>
      <p:sp>
        <p:nvSpPr>
          <p:cNvPr id="3" name="Content Placeholder 2">
            <a:extLst>
              <a:ext uri="{FF2B5EF4-FFF2-40B4-BE49-F238E27FC236}">
                <a16:creationId xmlns:a16="http://schemas.microsoft.com/office/drawing/2014/main" id="{22F83DDC-7EFC-D242-979F-3A9643014030}"/>
              </a:ext>
            </a:extLst>
          </p:cNvPr>
          <p:cNvSpPr>
            <a:spLocks noGrp="1"/>
          </p:cNvSpPr>
          <p:nvPr>
            <p:ph idx="1"/>
          </p:nvPr>
        </p:nvSpPr>
        <p:spPr/>
        <p:txBody>
          <a:bodyPr/>
          <a:lstStyle/>
          <a:p>
            <a:r>
              <a:rPr lang="en-US" dirty="0"/>
              <a:t>Because they grow quickly supported on wholesale borrowing, </a:t>
            </a:r>
          </a:p>
          <a:p>
            <a:endParaRPr lang="en-US" dirty="0"/>
          </a:p>
          <a:p>
            <a:r>
              <a:rPr lang="en-US" dirty="0"/>
              <a:t>The share of net worth that funds assets is lower. </a:t>
            </a:r>
          </a:p>
          <a:p>
            <a:endParaRPr lang="en-US" dirty="0"/>
          </a:p>
          <a:p>
            <a:r>
              <a:rPr lang="en-US" dirty="0"/>
              <a:t>Hence, incentives for banks to exert effort to monitor the quality of their loans become weaker.</a:t>
            </a:r>
          </a:p>
          <a:p>
            <a:endParaRPr lang="en-US" dirty="0"/>
          </a:p>
        </p:txBody>
      </p:sp>
    </p:spTree>
    <p:extLst>
      <p:ext uri="{BB962C8B-B14F-4D97-AF65-F5344CB8AC3E}">
        <p14:creationId xmlns:p14="http://schemas.microsoft.com/office/powerpoint/2010/main" val="211055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5E07-699C-7743-A83B-4A4B0F4EFBAA}"/>
              </a:ext>
            </a:extLst>
          </p:cNvPr>
          <p:cNvSpPr>
            <a:spLocks noGrp="1"/>
          </p:cNvSpPr>
          <p:nvPr>
            <p:ph type="title"/>
          </p:nvPr>
        </p:nvSpPr>
        <p:spPr>
          <a:xfrm>
            <a:off x="838200" y="365125"/>
            <a:ext cx="10515600" cy="1325563"/>
          </a:xfrm>
        </p:spPr>
        <p:txBody>
          <a:bodyPr>
            <a:normAutofit/>
          </a:bodyPr>
          <a:lstStyle/>
          <a:p>
            <a:r>
              <a:rPr lang="en-US" dirty="0"/>
              <a:t>Modern banks are riskier: </a:t>
            </a:r>
            <a:r>
              <a:rPr lang="en-US" dirty="0">
                <a:solidFill>
                  <a:schemeClr val="accent3"/>
                </a:solidFill>
              </a:rPr>
              <a:t>funding risk</a:t>
            </a:r>
          </a:p>
        </p:txBody>
      </p:sp>
      <p:sp>
        <p:nvSpPr>
          <p:cNvPr id="3" name="Content Placeholder 2">
            <a:extLst>
              <a:ext uri="{FF2B5EF4-FFF2-40B4-BE49-F238E27FC236}">
                <a16:creationId xmlns:a16="http://schemas.microsoft.com/office/drawing/2014/main" id="{22F83DDC-7EFC-D242-979F-3A9643014030}"/>
              </a:ext>
            </a:extLst>
          </p:cNvPr>
          <p:cNvSpPr>
            <a:spLocks noGrp="1"/>
          </p:cNvSpPr>
          <p:nvPr>
            <p:ph idx="1"/>
          </p:nvPr>
        </p:nvSpPr>
        <p:spPr/>
        <p:txBody>
          <a:bodyPr/>
          <a:lstStyle/>
          <a:p>
            <a:pPr lvl="0"/>
            <a:r>
              <a:rPr lang="en-US" dirty="0"/>
              <a:t>Funding liquidity risk is higher</a:t>
            </a:r>
          </a:p>
          <a:p>
            <a:pPr lvl="0"/>
            <a:endParaRPr lang="en-US" dirty="0"/>
          </a:p>
          <a:p>
            <a:pPr lvl="0"/>
            <a:r>
              <a:rPr lang="en-US" dirty="0"/>
              <a:t>Lenders of wholesale funding are quick to exit at the first sign of trouble. </a:t>
            </a:r>
          </a:p>
          <a:p>
            <a:pPr lvl="0"/>
            <a:endParaRPr lang="en-US" dirty="0"/>
          </a:p>
          <a:p>
            <a:pPr lvl="0"/>
            <a:r>
              <a:rPr lang="en-US" dirty="0"/>
              <a:t>Some institutions do not take deposits at all and so avoid the government regulation that comes with them. </a:t>
            </a:r>
          </a:p>
          <a:p>
            <a:pPr lvl="0"/>
            <a:endParaRPr lang="en-US" dirty="0"/>
          </a:p>
          <a:p>
            <a:pPr lvl="0"/>
            <a:r>
              <a:rPr lang="en-US" dirty="0"/>
              <a:t>These “shadow banks” are prone to classic bank runs</a:t>
            </a:r>
          </a:p>
        </p:txBody>
      </p:sp>
    </p:spTree>
    <p:extLst>
      <p:ext uri="{BB962C8B-B14F-4D97-AF65-F5344CB8AC3E}">
        <p14:creationId xmlns:p14="http://schemas.microsoft.com/office/powerpoint/2010/main" val="287496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5E07-699C-7743-A83B-4A4B0F4EFBAA}"/>
              </a:ext>
            </a:extLst>
          </p:cNvPr>
          <p:cNvSpPr>
            <a:spLocks noGrp="1"/>
          </p:cNvSpPr>
          <p:nvPr>
            <p:ph type="title"/>
          </p:nvPr>
        </p:nvSpPr>
        <p:spPr>
          <a:xfrm>
            <a:off x="838200" y="365125"/>
            <a:ext cx="10515600" cy="1325563"/>
          </a:xfrm>
        </p:spPr>
        <p:txBody>
          <a:bodyPr>
            <a:normAutofit/>
          </a:bodyPr>
          <a:lstStyle/>
          <a:p>
            <a:r>
              <a:rPr lang="en-US" dirty="0"/>
              <a:t>Modern banks are riskier: </a:t>
            </a:r>
            <a:r>
              <a:rPr lang="en-US" dirty="0">
                <a:solidFill>
                  <a:schemeClr val="accent3"/>
                </a:solidFill>
              </a:rPr>
              <a:t>asset-price cycles</a:t>
            </a:r>
          </a:p>
        </p:txBody>
      </p:sp>
      <p:sp>
        <p:nvSpPr>
          <p:cNvPr id="3" name="Content Placeholder 2">
            <a:extLst>
              <a:ext uri="{FF2B5EF4-FFF2-40B4-BE49-F238E27FC236}">
                <a16:creationId xmlns:a16="http://schemas.microsoft.com/office/drawing/2014/main" id="{22F83DDC-7EFC-D242-979F-3A9643014030}"/>
              </a:ext>
            </a:extLst>
          </p:cNvPr>
          <p:cNvSpPr>
            <a:spLocks noGrp="1"/>
          </p:cNvSpPr>
          <p:nvPr>
            <p:ph idx="1"/>
          </p:nvPr>
        </p:nvSpPr>
        <p:spPr/>
        <p:txBody>
          <a:bodyPr/>
          <a:lstStyle/>
          <a:p>
            <a:pPr lvl="0"/>
            <a:r>
              <a:rPr lang="en-US" dirty="0"/>
              <a:t>Modern banks amplify asset-price cycles. </a:t>
            </a:r>
          </a:p>
          <a:p>
            <a:pPr lvl="0"/>
            <a:endParaRPr lang="en-US" dirty="0"/>
          </a:p>
          <a:p>
            <a:pPr lvl="0"/>
            <a:r>
              <a:rPr lang="en-US" dirty="0"/>
              <a:t>When house prices rise, the marked-to-market assets increase immediately which makes it easier to obtain wholesale funding in the repo market. </a:t>
            </a:r>
          </a:p>
          <a:p>
            <a:pPr lvl="0"/>
            <a:endParaRPr lang="en-US" dirty="0"/>
          </a:p>
          <a:p>
            <a:pPr lvl="0"/>
            <a:r>
              <a:rPr lang="en-US" dirty="0"/>
              <a:t>This enables further lending, lower mortgage costs, more demand for houses and therefore leading to further appreciation</a:t>
            </a:r>
          </a:p>
        </p:txBody>
      </p:sp>
    </p:spTree>
    <p:extLst>
      <p:ext uri="{BB962C8B-B14F-4D97-AF65-F5344CB8AC3E}">
        <p14:creationId xmlns:p14="http://schemas.microsoft.com/office/powerpoint/2010/main" val="359611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8D096B-915D-479C-9726-6957D696E5AA}"/>
              </a:ext>
            </a:extLst>
          </p:cNvPr>
          <p:cNvSpPr>
            <a:spLocks noGrp="1"/>
          </p:cNvSpPr>
          <p:nvPr>
            <p:ph type="title"/>
          </p:nvPr>
        </p:nvSpPr>
        <p:spPr>
          <a:xfrm>
            <a:off x="1179226" y="826680"/>
            <a:ext cx="9833548" cy="1325563"/>
          </a:xfrm>
        </p:spPr>
        <p:txBody>
          <a:bodyPr>
            <a:normAutofit/>
          </a:bodyPr>
          <a:lstStyle/>
          <a:p>
            <a:pPr algn="ctr"/>
            <a:r>
              <a:rPr lang="en-US" sz="2800" dirty="0">
                <a:solidFill>
                  <a:schemeClr val="bg1"/>
                </a:solidFill>
              </a:rPr>
              <a:t>The build-up towards the crisis:</a:t>
            </a:r>
            <a:br>
              <a:rPr lang="en-US" sz="2800" dirty="0">
                <a:solidFill>
                  <a:schemeClr val="bg1"/>
                </a:solidFill>
              </a:rPr>
            </a:br>
            <a:r>
              <a:rPr lang="en-US" sz="2800" dirty="0">
                <a:solidFill>
                  <a:schemeClr val="bg1"/>
                </a:solidFill>
              </a:rPr>
              <a:t> Spanish credit boom and the </a:t>
            </a:r>
            <a:r>
              <a:rPr lang="en-US" sz="2800" dirty="0" err="1">
                <a:solidFill>
                  <a:schemeClr val="bg1"/>
                </a:solidFill>
              </a:rPr>
              <a:t>Cajas</a:t>
            </a:r>
            <a:endParaRPr lang="en-GB" sz="2800" dirty="0">
              <a:solidFill>
                <a:schemeClr val="bg1"/>
              </a:solidFill>
            </a:endParaRPr>
          </a:p>
        </p:txBody>
      </p:sp>
      <p:sp>
        <p:nvSpPr>
          <p:cNvPr id="5" name="Content Placeholder 2">
            <a:extLst>
              <a:ext uri="{FF2B5EF4-FFF2-40B4-BE49-F238E27FC236}">
                <a16:creationId xmlns:a16="http://schemas.microsoft.com/office/drawing/2014/main" id="{DC280CFD-CE84-A445-A2CF-0298269689A7}"/>
              </a:ext>
            </a:extLst>
          </p:cNvPr>
          <p:cNvSpPr>
            <a:spLocks noGrp="1"/>
          </p:cNvSpPr>
          <p:nvPr>
            <p:ph idx="1"/>
          </p:nvPr>
        </p:nvSpPr>
        <p:spPr>
          <a:xfrm>
            <a:off x="838200" y="2856089"/>
            <a:ext cx="10515600" cy="3320874"/>
          </a:xfrm>
        </p:spPr>
        <p:txBody>
          <a:bodyPr>
            <a:normAutofit/>
          </a:bodyPr>
          <a:lstStyle/>
          <a:p>
            <a:r>
              <a:rPr lang="en-US" dirty="0"/>
              <a:t>From 2002, when Spanish banks start to expand small local savings and loan banks, “</a:t>
            </a:r>
            <a:r>
              <a:rPr lang="en-US" dirty="0" err="1"/>
              <a:t>Cajas</a:t>
            </a:r>
            <a:r>
              <a:rPr lang="en-US" dirty="0"/>
              <a:t>”, also started to grow despite little growth in deposits</a:t>
            </a:r>
          </a:p>
          <a:p>
            <a:r>
              <a:rPr lang="en-US" dirty="0"/>
              <a:t>The new ability to </a:t>
            </a:r>
            <a:r>
              <a:rPr lang="en-US" dirty="0" err="1"/>
              <a:t>securitise</a:t>
            </a:r>
            <a:r>
              <a:rPr lang="en-US" dirty="0"/>
              <a:t>, sell mortgages and access the wholesale market enabled them to become modern banks and grow quickly</a:t>
            </a:r>
          </a:p>
          <a:p>
            <a:r>
              <a:rPr lang="en-US" dirty="0"/>
              <a:t>Hence, the </a:t>
            </a:r>
            <a:r>
              <a:rPr lang="en-US" dirty="0" err="1"/>
              <a:t>Cajas</a:t>
            </a:r>
            <a:r>
              <a:rPr lang="en-US" dirty="0"/>
              <a:t> were able to fund credit to real estate at a much faster rate than other banks</a:t>
            </a:r>
          </a:p>
        </p:txBody>
      </p:sp>
    </p:spTree>
    <p:extLst>
      <p:ext uri="{BB962C8B-B14F-4D97-AF65-F5344CB8AC3E}">
        <p14:creationId xmlns:p14="http://schemas.microsoft.com/office/powerpoint/2010/main" val="360305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54CBD1-87B4-0040-BB43-26D6AE0FA8C9}"/>
              </a:ext>
            </a:extLst>
          </p:cNvPr>
          <p:cNvSpPr>
            <a:spLocks noGrp="1"/>
          </p:cNvSpPr>
          <p:nvPr>
            <p:ph type="title"/>
          </p:nvPr>
        </p:nvSpPr>
        <p:spPr/>
        <p:txBody>
          <a:bodyPr/>
          <a:lstStyle/>
          <a:p>
            <a:pPr algn="ctr"/>
            <a:r>
              <a:rPr lang="en-US" dirty="0"/>
              <a:t>Spanish banks v. </a:t>
            </a:r>
            <a:r>
              <a:rPr lang="en-US" dirty="0" err="1"/>
              <a:t>Cajas</a:t>
            </a:r>
            <a:endParaRPr lang="en-US" dirty="0"/>
          </a:p>
        </p:txBody>
      </p:sp>
      <p:pic>
        <p:nvPicPr>
          <p:cNvPr id="4" name="Picture 3">
            <a:extLst>
              <a:ext uri="{FF2B5EF4-FFF2-40B4-BE49-F238E27FC236}">
                <a16:creationId xmlns:a16="http://schemas.microsoft.com/office/drawing/2014/main" id="{54BB0F03-EE72-2C47-8A1D-61D50EED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45" y="1865520"/>
            <a:ext cx="11851109" cy="3925680"/>
          </a:xfrm>
          <a:prstGeom prst="rect">
            <a:avLst/>
          </a:prstGeom>
        </p:spPr>
      </p:pic>
    </p:spTree>
    <p:extLst>
      <p:ext uri="{BB962C8B-B14F-4D97-AF65-F5344CB8AC3E}">
        <p14:creationId xmlns:p14="http://schemas.microsoft.com/office/powerpoint/2010/main" val="339079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801A7-B176-1B4F-BBED-4C3ADD29682D}"/>
              </a:ext>
            </a:extLst>
          </p:cNvPr>
          <p:cNvSpPr>
            <a:spLocks noGrp="1"/>
          </p:cNvSpPr>
          <p:nvPr>
            <p:ph idx="1"/>
          </p:nvPr>
        </p:nvSpPr>
        <p:spPr/>
        <p:txBody>
          <a:bodyPr>
            <a:normAutofit/>
          </a:bodyPr>
          <a:lstStyle/>
          <a:p>
            <a:r>
              <a:rPr lang="en-US" dirty="0"/>
              <a:t>By 2007, the </a:t>
            </a:r>
            <a:r>
              <a:rPr lang="en-US" dirty="0" err="1"/>
              <a:t>Cajas</a:t>
            </a:r>
            <a:r>
              <a:rPr lang="en-US" dirty="0"/>
              <a:t> accounted for 52% of all loans to the Spanish private sector and its loans to real estate grew by a factor of 4.9</a:t>
            </a:r>
          </a:p>
          <a:p>
            <a:endParaRPr lang="en-US" dirty="0"/>
          </a:p>
          <a:p>
            <a:r>
              <a:rPr lang="en-US" dirty="0"/>
              <a:t>In 2017, all the </a:t>
            </a:r>
            <a:r>
              <a:rPr lang="en-US" dirty="0" err="1"/>
              <a:t>Cajas</a:t>
            </a:r>
            <a:r>
              <a:rPr lang="en-US" dirty="0"/>
              <a:t> has been dismantled or absorbed by other banks as a result of their high losses and mismanagement</a:t>
            </a:r>
          </a:p>
        </p:txBody>
      </p:sp>
      <p:sp>
        <p:nvSpPr>
          <p:cNvPr id="5" name="Title 4">
            <a:extLst>
              <a:ext uri="{FF2B5EF4-FFF2-40B4-BE49-F238E27FC236}">
                <a16:creationId xmlns:a16="http://schemas.microsoft.com/office/drawing/2014/main" id="{C7CC9683-1FAA-F745-938F-543FDBF1729E}"/>
              </a:ext>
            </a:extLst>
          </p:cNvPr>
          <p:cNvSpPr>
            <a:spLocks noGrp="1"/>
          </p:cNvSpPr>
          <p:nvPr>
            <p:ph type="title"/>
          </p:nvPr>
        </p:nvSpPr>
        <p:spPr/>
        <p:txBody>
          <a:bodyPr/>
          <a:lstStyle/>
          <a:p>
            <a:r>
              <a:rPr lang="en-US" dirty="0"/>
              <a:t>The Spanish new banking landscape</a:t>
            </a:r>
          </a:p>
        </p:txBody>
      </p:sp>
    </p:spTree>
    <p:extLst>
      <p:ext uri="{BB962C8B-B14F-4D97-AF65-F5344CB8AC3E}">
        <p14:creationId xmlns:p14="http://schemas.microsoft.com/office/powerpoint/2010/main" val="82280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801A7-B176-1B4F-BBED-4C3ADD29682D}"/>
              </a:ext>
            </a:extLst>
          </p:cNvPr>
          <p:cNvSpPr>
            <a:spLocks noGrp="1"/>
          </p:cNvSpPr>
          <p:nvPr>
            <p:ph idx="1"/>
          </p:nvPr>
        </p:nvSpPr>
        <p:spPr/>
        <p:txBody>
          <a:bodyPr>
            <a:normAutofit/>
          </a:bodyPr>
          <a:lstStyle/>
          <a:p>
            <a:r>
              <a:rPr lang="en-US" sz="2400" dirty="0"/>
              <a:t>Size of bank credit relative to total GDP is very large. Bank financing is dominant in Europe. </a:t>
            </a:r>
          </a:p>
          <a:p>
            <a:endParaRPr lang="en-US" sz="2400" dirty="0"/>
          </a:p>
          <a:p>
            <a:r>
              <a:rPr lang="en-US" sz="2400" dirty="0"/>
              <a:t>Concentrated within countries. Largest few banks in each European country are very large relative to their countries, with total assets often in excess of annual GDP. Any individual country has trouble bailing out its banks.</a:t>
            </a:r>
          </a:p>
          <a:p>
            <a:endParaRPr lang="en-US" sz="2400" dirty="0"/>
          </a:p>
          <a:p>
            <a:r>
              <a:rPr lang="en-US" sz="2400" dirty="0"/>
              <a:t>Flows of capital happened across multiple regions in Europe, involving countries with different deposit insurance mechanisms, different resolution authorities for troubled banks, and different fiscal authorities and legal systems behind these. Sovereign safety net of the financial sector was unreliable. </a:t>
            </a:r>
          </a:p>
          <a:p>
            <a:endParaRPr lang="en-US" sz="2400" dirty="0"/>
          </a:p>
        </p:txBody>
      </p:sp>
      <p:sp>
        <p:nvSpPr>
          <p:cNvPr id="5" name="Title 4">
            <a:extLst>
              <a:ext uri="{FF2B5EF4-FFF2-40B4-BE49-F238E27FC236}">
                <a16:creationId xmlns:a16="http://schemas.microsoft.com/office/drawing/2014/main" id="{C7CC9683-1FAA-F745-938F-543FDBF1729E}"/>
              </a:ext>
            </a:extLst>
          </p:cNvPr>
          <p:cNvSpPr>
            <a:spLocks noGrp="1"/>
          </p:cNvSpPr>
          <p:nvPr>
            <p:ph type="title"/>
          </p:nvPr>
        </p:nvSpPr>
        <p:spPr/>
        <p:txBody>
          <a:bodyPr/>
          <a:lstStyle/>
          <a:p>
            <a:r>
              <a:rPr lang="en-US" dirty="0"/>
              <a:t>European </a:t>
            </a:r>
            <a:r>
              <a:rPr lang="en-US"/>
              <a:t>banks are special </a:t>
            </a:r>
            <a:r>
              <a:rPr lang="en-US" dirty="0"/>
              <a:t>because</a:t>
            </a:r>
          </a:p>
        </p:txBody>
      </p:sp>
    </p:spTree>
    <p:extLst>
      <p:ext uri="{BB962C8B-B14F-4D97-AF65-F5344CB8AC3E}">
        <p14:creationId xmlns:p14="http://schemas.microsoft.com/office/powerpoint/2010/main" val="46109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8D096B-915D-479C-9726-6957D696E5AA}"/>
              </a:ext>
            </a:extLst>
          </p:cNvPr>
          <p:cNvSpPr>
            <a:spLocks noGrp="1"/>
          </p:cNvSpPr>
          <p:nvPr>
            <p:ph type="title"/>
          </p:nvPr>
        </p:nvSpPr>
        <p:spPr>
          <a:xfrm>
            <a:off x="1179226" y="826680"/>
            <a:ext cx="9833548" cy="1325563"/>
          </a:xfrm>
        </p:spPr>
        <p:txBody>
          <a:bodyPr>
            <a:normAutofit/>
          </a:bodyPr>
          <a:lstStyle/>
          <a:p>
            <a:pPr algn="ctr"/>
            <a:r>
              <a:rPr lang="en-US" sz="2800">
                <a:solidFill>
                  <a:schemeClr val="bg1"/>
                </a:solidFill>
              </a:rPr>
              <a:t>More modern </a:t>
            </a:r>
            <a:r>
              <a:rPr lang="en-US" sz="2800" dirty="0">
                <a:solidFill>
                  <a:schemeClr val="bg1"/>
                </a:solidFill>
              </a:rPr>
              <a:t>banks data</a:t>
            </a:r>
            <a:endParaRPr lang="en-GB" sz="2800" dirty="0">
              <a:solidFill>
                <a:schemeClr val="bg1"/>
              </a:solidFill>
            </a:endParaRPr>
          </a:p>
        </p:txBody>
      </p:sp>
    </p:spTree>
    <p:extLst>
      <p:ext uri="{BB962C8B-B14F-4D97-AF65-F5344CB8AC3E}">
        <p14:creationId xmlns:p14="http://schemas.microsoft.com/office/powerpoint/2010/main" val="171463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Capital flows core-periphery through banks</a:t>
            </a:r>
          </a:p>
        </p:txBody>
      </p:sp>
      <p:sp>
        <p:nvSpPr>
          <p:cNvPr id="5" name="TextBox 4">
            <a:extLst>
              <a:ext uri="{FF2B5EF4-FFF2-40B4-BE49-F238E27FC236}">
                <a16:creationId xmlns:a16="http://schemas.microsoft.com/office/drawing/2014/main" id="{23F0BDFB-850C-C74D-A54E-C43D5A46EFED}"/>
              </a:ext>
            </a:extLst>
          </p:cNvPr>
          <p:cNvSpPr txBox="1"/>
          <p:nvPr/>
        </p:nvSpPr>
        <p:spPr>
          <a:xfrm>
            <a:off x="8897518" y="6354374"/>
            <a:ext cx="2812052" cy="276999"/>
          </a:xfrm>
          <a:prstGeom prst="rect">
            <a:avLst/>
          </a:prstGeom>
          <a:noFill/>
        </p:spPr>
        <p:txBody>
          <a:bodyPr wrap="none" rtlCol="0">
            <a:spAutoFit/>
          </a:bodyPr>
          <a:lstStyle/>
          <a:p>
            <a:r>
              <a:rPr lang="en-US" sz="1200" i="1" dirty="0"/>
              <a:t>Source: Bank for International Settlements</a:t>
            </a:r>
          </a:p>
        </p:txBody>
      </p:sp>
      <p:pic>
        <p:nvPicPr>
          <p:cNvPr id="3" name="Picture 2">
            <a:extLst>
              <a:ext uri="{FF2B5EF4-FFF2-40B4-BE49-F238E27FC236}">
                <a16:creationId xmlns:a16="http://schemas.microsoft.com/office/drawing/2014/main" id="{34F4ACA1-605B-5349-A14E-C116D4CFCA18}"/>
              </a:ext>
            </a:extLst>
          </p:cNvPr>
          <p:cNvPicPr>
            <a:picLocks noChangeAspect="1"/>
          </p:cNvPicPr>
          <p:nvPr/>
        </p:nvPicPr>
        <p:blipFill>
          <a:blip r:embed="rId2"/>
          <a:stretch>
            <a:fillRect/>
          </a:stretch>
        </p:blipFill>
        <p:spPr>
          <a:xfrm>
            <a:off x="1670755" y="1271810"/>
            <a:ext cx="8094134" cy="5082564"/>
          </a:xfrm>
          <a:prstGeom prst="rect">
            <a:avLst/>
          </a:prstGeom>
        </p:spPr>
      </p:pic>
    </p:spTree>
    <p:extLst>
      <p:ext uri="{BB962C8B-B14F-4D97-AF65-F5344CB8AC3E}">
        <p14:creationId xmlns:p14="http://schemas.microsoft.com/office/powerpoint/2010/main" val="33397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59A9-C6CB-4B3F-9131-481439DD90B7}"/>
              </a:ext>
            </a:extLst>
          </p:cNvPr>
          <p:cNvSpPr>
            <a:spLocks noGrp="1"/>
          </p:cNvSpPr>
          <p:nvPr>
            <p:ph type="title"/>
          </p:nvPr>
        </p:nvSpPr>
        <p:spPr>
          <a:xfrm>
            <a:off x="1382597" y="3424348"/>
            <a:ext cx="9426806" cy="1424410"/>
          </a:xfrm>
        </p:spPr>
        <p:txBody>
          <a:bodyPr vert="horz" lIns="91440" tIns="45720" rIns="91440" bIns="45720" rtlCol="0" anchor="b">
            <a:normAutofit/>
          </a:bodyPr>
          <a:lstStyle/>
          <a:p>
            <a:pPr algn="ctr"/>
            <a:r>
              <a:rPr lang="en-US" sz="4600" dirty="0">
                <a:solidFill>
                  <a:srgbClr val="1B1B1B"/>
                </a:solidFill>
              </a:rPr>
              <a:t>Channels of funding and the role of (shadow) banks</a:t>
            </a:r>
          </a:p>
        </p:txBody>
      </p:sp>
      <p:sp>
        <p:nvSpPr>
          <p:cNvPr id="3" name="Subtitle 2">
            <a:extLst>
              <a:ext uri="{FF2B5EF4-FFF2-40B4-BE49-F238E27FC236}">
                <a16:creationId xmlns:a16="http://schemas.microsoft.com/office/drawing/2014/main" id="{0B191526-1482-4233-9DA1-918932AA7BF3}"/>
              </a:ext>
            </a:extLst>
          </p:cNvPr>
          <p:cNvSpPr>
            <a:spLocks noGrp="1"/>
          </p:cNvSpPr>
          <p:nvPr>
            <p:ph type="body" idx="1"/>
          </p:nvPr>
        </p:nvSpPr>
        <p:spPr>
          <a:xfrm>
            <a:off x="1382597" y="5121033"/>
            <a:ext cx="9426806" cy="564199"/>
          </a:xfrm>
        </p:spPr>
        <p:txBody>
          <a:bodyPr vert="horz" lIns="91440" tIns="45720" rIns="91440" bIns="45720" rtlCol="0">
            <a:normAutofit/>
          </a:bodyPr>
          <a:lstStyle/>
          <a:p>
            <a:pPr algn="ctr"/>
            <a:r>
              <a:rPr lang="en-US" sz="2200" dirty="0">
                <a:solidFill>
                  <a:srgbClr val="1B1B1B"/>
                </a:solidFill>
              </a:rPr>
              <a:t>Section 3</a:t>
            </a:r>
          </a:p>
        </p:txBody>
      </p:sp>
      <p:sp>
        <p:nvSpPr>
          <p:cNvPr id="37" name="Oval 36">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6664" b="11086"/>
          <a:stretch/>
        </p:blipFill>
        <p:spPr>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olidFill>
            <a:srgbClr val="FFFFFF">
              <a:shade val="85000"/>
            </a:srgbClr>
          </a:solidFill>
          <a:effectLst>
            <a:softEdge rad="0"/>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0">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43" name="Straight Connector 42">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0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Capital flows core-periphery through banks</a:t>
            </a:r>
          </a:p>
        </p:txBody>
      </p:sp>
      <p:sp>
        <p:nvSpPr>
          <p:cNvPr id="5" name="TextBox 4">
            <a:extLst>
              <a:ext uri="{FF2B5EF4-FFF2-40B4-BE49-F238E27FC236}">
                <a16:creationId xmlns:a16="http://schemas.microsoft.com/office/drawing/2014/main" id="{46F16AAB-EBEB-7143-B331-C520B323DD59}"/>
              </a:ext>
            </a:extLst>
          </p:cNvPr>
          <p:cNvSpPr txBox="1"/>
          <p:nvPr/>
        </p:nvSpPr>
        <p:spPr>
          <a:xfrm>
            <a:off x="6850922" y="6354375"/>
            <a:ext cx="5341078" cy="276999"/>
          </a:xfrm>
          <a:prstGeom prst="rect">
            <a:avLst/>
          </a:prstGeom>
          <a:noFill/>
        </p:spPr>
        <p:txBody>
          <a:bodyPr wrap="none" rtlCol="0">
            <a:spAutoFit/>
          </a:bodyPr>
          <a:lstStyle/>
          <a:p>
            <a:r>
              <a:rPr lang="en-US" sz="1200" i="1" dirty="0"/>
              <a:t>Source: Shin, H (2012) “The Euro Crisis Through the Lens of Capital Flow Reversals” </a:t>
            </a:r>
          </a:p>
        </p:txBody>
      </p:sp>
      <p:pic>
        <p:nvPicPr>
          <p:cNvPr id="3" name="Picture 2">
            <a:extLst>
              <a:ext uri="{FF2B5EF4-FFF2-40B4-BE49-F238E27FC236}">
                <a16:creationId xmlns:a16="http://schemas.microsoft.com/office/drawing/2014/main" id="{D8CF847F-A072-8A4E-8FD3-AEA34B8481BE}"/>
              </a:ext>
            </a:extLst>
          </p:cNvPr>
          <p:cNvPicPr>
            <a:picLocks noChangeAspect="1"/>
          </p:cNvPicPr>
          <p:nvPr/>
        </p:nvPicPr>
        <p:blipFill>
          <a:blip r:embed="rId2"/>
          <a:stretch>
            <a:fillRect/>
          </a:stretch>
        </p:blipFill>
        <p:spPr>
          <a:xfrm rot="5400000">
            <a:off x="3704972" y="-269421"/>
            <a:ext cx="4996543" cy="8229600"/>
          </a:xfrm>
          <a:prstGeom prst="rect">
            <a:avLst/>
          </a:prstGeom>
        </p:spPr>
      </p:pic>
    </p:spTree>
    <p:extLst>
      <p:ext uri="{BB962C8B-B14F-4D97-AF65-F5344CB8AC3E}">
        <p14:creationId xmlns:p14="http://schemas.microsoft.com/office/powerpoint/2010/main" val="3805801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From German to Spanish banks</a:t>
            </a:r>
          </a:p>
        </p:txBody>
      </p:sp>
      <p:sp>
        <p:nvSpPr>
          <p:cNvPr id="5" name="TextBox 4">
            <a:extLst>
              <a:ext uri="{FF2B5EF4-FFF2-40B4-BE49-F238E27FC236}">
                <a16:creationId xmlns:a16="http://schemas.microsoft.com/office/drawing/2014/main" id="{46F16AAB-EBEB-7143-B331-C520B323DD59}"/>
              </a:ext>
            </a:extLst>
          </p:cNvPr>
          <p:cNvSpPr txBox="1"/>
          <p:nvPr/>
        </p:nvSpPr>
        <p:spPr>
          <a:xfrm>
            <a:off x="6741340" y="6354375"/>
            <a:ext cx="5341078" cy="276999"/>
          </a:xfrm>
          <a:prstGeom prst="rect">
            <a:avLst/>
          </a:prstGeom>
          <a:noFill/>
        </p:spPr>
        <p:txBody>
          <a:bodyPr wrap="none" rtlCol="0">
            <a:spAutoFit/>
          </a:bodyPr>
          <a:lstStyle/>
          <a:p>
            <a:r>
              <a:rPr lang="en-US" sz="1200" i="1" dirty="0"/>
              <a:t>Source: Shin, H (2012) “The Euro Crisis Through the Lens of Capital Flow Reversals” </a:t>
            </a:r>
          </a:p>
        </p:txBody>
      </p:sp>
      <p:pic>
        <p:nvPicPr>
          <p:cNvPr id="4" name="Picture 3">
            <a:extLst>
              <a:ext uri="{FF2B5EF4-FFF2-40B4-BE49-F238E27FC236}">
                <a16:creationId xmlns:a16="http://schemas.microsoft.com/office/drawing/2014/main" id="{12CFEF68-B55A-9442-B309-F0976B0C5F37}"/>
              </a:ext>
            </a:extLst>
          </p:cNvPr>
          <p:cNvPicPr>
            <a:picLocks noChangeAspect="1"/>
          </p:cNvPicPr>
          <p:nvPr/>
        </p:nvPicPr>
        <p:blipFill>
          <a:blip r:embed="rId2"/>
          <a:stretch>
            <a:fillRect/>
          </a:stretch>
        </p:blipFill>
        <p:spPr>
          <a:xfrm rot="5400000">
            <a:off x="3246552" y="414489"/>
            <a:ext cx="4840941" cy="6858000"/>
          </a:xfrm>
          <a:prstGeom prst="rect">
            <a:avLst/>
          </a:prstGeom>
        </p:spPr>
      </p:pic>
    </p:spTree>
    <p:extLst>
      <p:ext uri="{BB962C8B-B14F-4D97-AF65-F5344CB8AC3E}">
        <p14:creationId xmlns:p14="http://schemas.microsoft.com/office/powerpoint/2010/main" val="243853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Capital flows intermediated by banks</a:t>
            </a:r>
          </a:p>
        </p:txBody>
      </p:sp>
      <p:sp>
        <p:nvSpPr>
          <p:cNvPr id="5" name="TextBox 4">
            <a:extLst>
              <a:ext uri="{FF2B5EF4-FFF2-40B4-BE49-F238E27FC236}">
                <a16:creationId xmlns:a16="http://schemas.microsoft.com/office/drawing/2014/main" id="{46F16AAB-EBEB-7143-B331-C520B323DD59}"/>
              </a:ext>
            </a:extLst>
          </p:cNvPr>
          <p:cNvSpPr txBox="1"/>
          <p:nvPr/>
        </p:nvSpPr>
        <p:spPr>
          <a:xfrm>
            <a:off x="9850568" y="6354375"/>
            <a:ext cx="1503232" cy="276999"/>
          </a:xfrm>
          <a:prstGeom prst="rect">
            <a:avLst/>
          </a:prstGeom>
          <a:noFill/>
        </p:spPr>
        <p:txBody>
          <a:bodyPr wrap="none" rtlCol="0">
            <a:spAutoFit/>
          </a:bodyPr>
          <a:lstStyle/>
          <a:p>
            <a:r>
              <a:rPr lang="en-US" sz="1200" i="1" dirty="0"/>
              <a:t>Source: Rey, H (2012)</a:t>
            </a:r>
          </a:p>
        </p:txBody>
      </p:sp>
      <p:pic>
        <p:nvPicPr>
          <p:cNvPr id="3" name="Picture 2">
            <a:extLst>
              <a:ext uri="{FF2B5EF4-FFF2-40B4-BE49-F238E27FC236}">
                <a16:creationId xmlns:a16="http://schemas.microsoft.com/office/drawing/2014/main" id="{724BE818-C7B6-E24F-BDE2-A011610E50E9}"/>
              </a:ext>
            </a:extLst>
          </p:cNvPr>
          <p:cNvPicPr>
            <a:picLocks noChangeAspect="1"/>
          </p:cNvPicPr>
          <p:nvPr/>
        </p:nvPicPr>
        <p:blipFill>
          <a:blip r:embed="rId2"/>
          <a:stretch>
            <a:fillRect/>
          </a:stretch>
        </p:blipFill>
        <p:spPr>
          <a:xfrm>
            <a:off x="4091516" y="1374599"/>
            <a:ext cx="3847790" cy="4767262"/>
          </a:xfrm>
          <a:prstGeom prst="rect">
            <a:avLst/>
          </a:prstGeom>
        </p:spPr>
      </p:pic>
    </p:spTree>
    <p:extLst>
      <p:ext uri="{BB962C8B-B14F-4D97-AF65-F5344CB8AC3E}">
        <p14:creationId xmlns:p14="http://schemas.microsoft.com/office/powerpoint/2010/main" val="125606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a:xfrm>
            <a:off x="428978" y="365125"/>
            <a:ext cx="10924822" cy="1325563"/>
          </a:xfrm>
        </p:spPr>
        <p:txBody>
          <a:bodyPr/>
          <a:lstStyle/>
          <a:p>
            <a:r>
              <a:rPr lang="en-US" dirty="0"/>
              <a:t>Banks and government borrowed from abroad</a:t>
            </a:r>
          </a:p>
        </p:txBody>
      </p:sp>
      <p:sp>
        <p:nvSpPr>
          <p:cNvPr id="5" name="TextBox 4">
            <a:extLst>
              <a:ext uri="{FF2B5EF4-FFF2-40B4-BE49-F238E27FC236}">
                <a16:creationId xmlns:a16="http://schemas.microsoft.com/office/drawing/2014/main" id="{46F16AAB-EBEB-7143-B331-C520B323DD59}"/>
              </a:ext>
            </a:extLst>
          </p:cNvPr>
          <p:cNvSpPr txBox="1"/>
          <p:nvPr/>
        </p:nvSpPr>
        <p:spPr>
          <a:xfrm>
            <a:off x="9078140" y="6354375"/>
            <a:ext cx="2911118" cy="276999"/>
          </a:xfrm>
          <a:prstGeom prst="rect">
            <a:avLst/>
          </a:prstGeom>
          <a:noFill/>
        </p:spPr>
        <p:txBody>
          <a:bodyPr wrap="none" rtlCol="0">
            <a:spAutoFit/>
          </a:bodyPr>
          <a:lstStyle/>
          <a:p>
            <a:r>
              <a:rPr lang="en-US" sz="1200" i="1" dirty="0"/>
              <a:t>Source: Chen, </a:t>
            </a:r>
            <a:r>
              <a:rPr lang="en-US" sz="1200" i="1" dirty="0" err="1"/>
              <a:t>Milesi-Ferreti</a:t>
            </a:r>
            <a:r>
              <a:rPr lang="en-US" sz="1200" i="1" dirty="0"/>
              <a:t>, </a:t>
            </a:r>
            <a:r>
              <a:rPr lang="en-US" sz="1200" i="1" dirty="0" err="1"/>
              <a:t>Tressel</a:t>
            </a:r>
            <a:r>
              <a:rPr lang="en-US" sz="1200" i="1" dirty="0"/>
              <a:t> (2012) </a:t>
            </a:r>
          </a:p>
        </p:txBody>
      </p:sp>
      <p:pic>
        <p:nvPicPr>
          <p:cNvPr id="4" name="Picture 3">
            <a:extLst>
              <a:ext uri="{FF2B5EF4-FFF2-40B4-BE49-F238E27FC236}">
                <a16:creationId xmlns:a16="http://schemas.microsoft.com/office/drawing/2014/main" id="{2347A5D1-9523-D64F-95ED-6FC58FE35DC9}"/>
              </a:ext>
            </a:extLst>
          </p:cNvPr>
          <p:cNvPicPr>
            <a:picLocks noChangeAspect="1"/>
          </p:cNvPicPr>
          <p:nvPr/>
        </p:nvPicPr>
        <p:blipFill>
          <a:blip r:embed="rId2"/>
          <a:stretch>
            <a:fillRect/>
          </a:stretch>
        </p:blipFill>
        <p:spPr>
          <a:xfrm>
            <a:off x="2686050" y="1274374"/>
            <a:ext cx="6819900" cy="5080000"/>
          </a:xfrm>
          <a:prstGeom prst="rect">
            <a:avLst/>
          </a:prstGeom>
        </p:spPr>
      </p:pic>
    </p:spTree>
    <p:extLst>
      <p:ext uri="{BB962C8B-B14F-4D97-AF65-F5344CB8AC3E}">
        <p14:creationId xmlns:p14="http://schemas.microsoft.com/office/powerpoint/2010/main" val="362113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Europe’s huge banks</a:t>
            </a:r>
          </a:p>
        </p:txBody>
      </p:sp>
      <p:pic>
        <p:nvPicPr>
          <p:cNvPr id="4" name="Picture 3">
            <a:extLst>
              <a:ext uri="{FF2B5EF4-FFF2-40B4-BE49-F238E27FC236}">
                <a16:creationId xmlns:a16="http://schemas.microsoft.com/office/drawing/2014/main" id="{90911A25-7E6B-A34F-93ED-55CB096A68CF}"/>
              </a:ext>
            </a:extLst>
          </p:cNvPr>
          <p:cNvPicPr>
            <a:picLocks noChangeAspect="1"/>
          </p:cNvPicPr>
          <p:nvPr/>
        </p:nvPicPr>
        <p:blipFill>
          <a:blip r:embed="rId2"/>
          <a:stretch>
            <a:fillRect/>
          </a:stretch>
        </p:blipFill>
        <p:spPr>
          <a:xfrm>
            <a:off x="1761772" y="1414965"/>
            <a:ext cx="9592028" cy="5337908"/>
          </a:xfrm>
          <a:prstGeom prst="rect">
            <a:avLst/>
          </a:prstGeom>
        </p:spPr>
      </p:pic>
    </p:spTree>
    <p:extLst>
      <p:ext uri="{BB962C8B-B14F-4D97-AF65-F5344CB8AC3E}">
        <p14:creationId xmlns:p14="http://schemas.microsoft.com/office/powerpoint/2010/main" val="160813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a:xfrm>
            <a:off x="428978" y="365125"/>
            <a:ext cx="10924822" cy="1325563"/>
          </a:xfrm>
        </p:spPr>
        <p:txBody>
          <a:bodyPr/>
          <a:lstStyle/>
          <a:p>
            <a:r>
              <a:rPr lang="en-US" dirty="0"/>
              <a:t>Countries borrowing through banks</a:t>
            </a:r>
          </a:p>
        </p:txBody>
      </p:sp>
      <p:sp>
        <p:nvSpPr>
          <p:cNvPr id="5" name="TextBox 4">
            <a:extLst>
              <a:ext uri="{FF2B5EF4-FFF2-40B4-BE49-F238E27FC236}">
                <a16:creationId xmlns:a16="http://schemas.microsoft.com/office/drawing/2014/main" id="{46F16AAB-EBEB-7143-B331-C520B323DD59}"/>
              </a:ext>
            </a:extLst>
          </p:cNvPr>
          <p:cNvSpPr txBox="1"/>
          <p:nvPr/>
        </p:nvSpPr>
        <p:spPr>
          <a:xfrm>
            <a:off x="3828806" y="6354375"/>
            <a:ext cx="8105489" cy="276999"/>
          </a:xfrm>
          <a:prstGeom prst="rect">
            <a:avLst/>
          </a:prstGeom>
          <a:noFill/>
        </p:spPr>
        <p:txBody>
          <a:bodyPr wrap="none" rtlCol="0">
            <a:spAutoFit/>
          </a:bodyPr>
          <a:lstStyle/>
          <a:p>
            <a:r>
              <a:rPr lang="en-US" sz="1200" i="1" dirty="0"/>
              <a:t>Source: Baldwin </a:t>
            </a:r>
            <a:r>
              <a:rPr lang="en-US" sz="1200" i="1" dirty="0" err="1"/>
              <a:t>Giavazzi</a:t>
            </a:r>
            <a:r>
              <a:rPr lang="en-US" sz="1200" i="1" dirty="0"/>
              <a:t> (2015) “The Eurozone Crisis: A Consensus View of the Causes and a Few Possible Remedies” CEPR Press</a:t>
            </a:r>
          </a:p>
        </p:txBody>
      </p:sp>
      <p:pic>
        <p:nvPicPr>
          <p:cNvPr id="3" name="Picture 2">
            <a:extLst>
              <a:ext uri="{FF2B5EF4-FFF2-40B4-BE49-F238E27FC236}">
                <a16:creationId xmlns:a16="http://schemas.microsoft.com/office/drawing/2014/main" id="{C1C3BC04-78E0-6E49-AA56-B7C4E420FF1E}"/>
              </a:ext>
            </a:extLst>
          </p:cNvPr>
          <p:cNvPicPr>
            <a:picLocks noChangeAspect="1"/>
          </p:cNvPicPr>
          <p:nvPr/>
        </p:nvPicPr>
        <p:blipFill>
          <a:blip r:embed="rId2"/>
          <a:stretch>
            <a:fillRect/>
          </a:stretch>
        </p:blipFill>
        <p:spPr>
          <a:xfrm>
            <a:off x="1044888" y="1523999"/>
            <a:ext cx="10102223" cy="4492978"/>
          </a:xfrm>
          <a:prstGeom prst="rect">
            <a:avLst/>
          </a:prstGeom>
        </p:spPr>
      </p:pic>
    </p:spTree>
    <p:extLst>
      <p:ext uri="{BB962C8B-B14F-4D97-AF65-F5344CB8AC3E}">
        <p14:creationId xmlns:p14="http://schemas.microsoft.com/office/powerpoint/2010/main" val="243720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The growth of securitization in Europe</a:t>
            </a:r>
          </a:p>
        </p:txBody>
      </p:sp>
      <p:sp>
        <p:nvSpPr>
          <p:cNvPr id="5" name="TextBox 4">
            <a:extLst>
              <a:ext uri="{FF2B5EF4-FFF2-40B4-BE49-F238E27FC236}">
                <a16:creationId xmlns:a16="http://schemas.microsoft.com/office/drawing/2014/main" id="{46F16AAB-EBEB-7143-B331-C520B323DD59}"/>
              </a:ext>
            </a:extLst>
          </p:cNvPr>
          <p:cNvSpPr txBox="1"/>
          <p:nvPr/>
        </p:nvSpPr>
        <p:spPr>
          <a:xfrm>
            <a:off x="6673839" y="6354375"/>
            <a:ext cx="5341078" cy="276999"/>
          </a:xfrm>
          <a:prstGeom prst="rect">
            <a:avLst/>
          </a:prstGeom>
          <a:noFill/>
        </p:spPr>
        <p:txBody>
          <a:bodyPr wrap="none" rtlCol="0">
            <a:spAutoFit/>
          </a:bodyPr>
          <a:lstStyle/>
          <a:p>
            <a:r>
              <a:rPr lang="en-US" sz="1200" i="1" dirty="0"/>
              <a:t>Source: Shin, H (2012) “The Euro Crisis Through the Lens of Capital Flow Reversals” </a:t>
            </a:r>
          </a:p>
        </p:txBody>
      </p:sp>
      <p:pic>
        <p:nvPicPr>
          <p:cNvPr id="3" name="Picture 2">
            <a:extLst>
              <a:ext uri="{FF2B5EF4-FFF2-40B4-BE49-F238E27FC236}">
                <a16:creationId xmlns:a16="http://schemas.microsoft.com/office/drawing/2014/main" id="{0EE84566-9A11-F942-A1B9-B270CD46742B}"/>
              </a:ext>
            </a:extLst>
          </p:cNvPr>
          <p:cNvPicPr>
            <a:picLocks noChangeAspect="1"/>
          </p:cNvPicPr>
          <p:nvPr/>
        </p:nvPicPr>
        <p:blipFill>
          <a:blip r:embed="rId2"/>
          <a:stretch>
            <a:fillRect/>
          </a:stretch>
        </p:blipFill>
        <p:spPr>
          <a:xfrm rot="5400000">
            <a:off x="3349829" y="167365"/>
            <a:ext cx="4981520" cy="7255934"/>
          </a:xfrm>
          <a:prstGeom prst="rect">
            <a:avLst/>
          </a:prstGeom>
        </p:spPr>
      </p:pic>
    </p:spTree>
    <p:extLst>
      <p:ext uri="{BB962C8B-B14F-4D97-AF65-F5344CB8AC3E}">
        <p14:creationId xmlns:p14="http://schemas.microsoft.com/office/powerpoint/2010/main" val="242532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Securitization in Spain</a:t>
            </a:r>
          </a:p>
        </p:txBody>
      </p:sp>
      <p:sp>
        <p:nvSpPr>
          <p:cNvPr id="5" name="TextBox 4">
            <a:extLst>
              <a:ext uri="{FF2B5EF4-FFF2-40B4-BE49-F238E27FC236}">
                <a16:creationId xmlns:a16="http://schemas.microsoft.com/office/drawing/2014/main" id="{46F16AAB-EBEB-7143-B331-C520B323DD59}"/>
              </a:ext>
            </a:extLst>
          </p:cNvPr>
          <p:cNvSpPr txBox="1"/>
          <p:nvPr/>
        </p:nvSpPr>
        <p:spPr>
          <a:xfrm>
            <a:off x="6850922" y="6354375"/>
            <a:ext cx="5341078" cy="276999"/>
          </a:xfrm>
          <a:prstGeom prst="rect">
            <a:avLst/>
          </a:prstGeom>
          <a:noFill/>
        </p:spPr>
        <p:txBody>
          <a:bodyPr wrap="none" rtlCol="0">
            <a:spAutoFit/>
          </a:bodyPr>
          <a:lstStyle/>
          <a:p>
            <a:r>
              <a:rPr lang="en-US" sz="1200" i="1" dirty="0"/>
              <a:t>Source: Shin, H (2012) “The Euro Crisis Through the Lens of Capital Flow Reversals” </a:t>
            </a:r>
          </a:p>
        </p:txBody>
      </p:sp>
      <p:pic>
        <p:nvPicPr>
          <p:cNvPr id="3" name="Picture 2">
            <a:extLst>
              <a:ext uri="{FF2B5EF4-FFF2-40B4-BE49-F238E27FC236}">
                <a16:creationId xmlns:a16="http://schemas.microsoft.com/office/drawing/2014/main" id="{B99AF49F-6CD2-2744-B844-80562501782F}"/>
              </a:ext>
            </a:extLst>
          </p:cNvPr>
          <p:cNvPicPr>
            <a:picLocks noChangeAspect="1"/>
          </p:cNvPicPr>
          <p:nvPr/>
        </p:nvPicPr>
        <p:blipFill>
          <a:blip r:embed="rId2"/>
          <a:stretch>
            <a:fillRect/>
          </a:stretch>
        </p:blipFill>
        <p:spPr>
          <a:xfrm rot="5400000">
            <a:off x="3294760" y="439216"/>
            <a:ext cx="4651391" cy="7154333"/>
          </a:xfrm>
          <a:prstGeom prst="rect">
            <a:avLst/>
          </a:prstGeom>
        </p:spPr>
      </p:pic>
    </p:spTree>
    <p:extLst>
      <p:ext uri="{BB962C8B-B14F-4D97-AF65-F5344CB8AC3E}">
        <p14:creationId xmlns:p14="http://schemas.microsoft.com/office/powerpoint/2010/main" val="91751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a:xfrm>
            <a:off x="553156" y="365125"/>
            <a:ext cx="10800644" cy="1325563"/>
          </a:xfrm>
        </p:spPr>
        <p:txBody>
          <a:bodyPr/>
          <a:lstStyle/>
          <a:p>
            <a:r>
              <a:rPr lang="en-US" dirty="0"/>
              <a:t>Greek banks growth in loans from other banks</a:t>
            </a:r>
          </a:p>
        </p:txBody>
      </p:sp>
      <p:sp>
        <p:nvSpPr>
          <p:cNvPr id="5" name="TextBox 4">
            <a:extLst>
              <a:ext uri="{FF2B5EF4-FFF2-40B4-BE49-F238E27FC236}">
                <a16:creationId xmlns:a16="http://schemas.microsoft.com/office/drawing/2014/main" id="{083987DC-7454-AD45-919D-49E659057BB9}"/>
              </a:ext>
            </a:extLst>
          </p:cNvPr>
          <p:cNvSpPr txBox="1"/>
          <p:nvPr/>
        </p:nvSpPr>
        <p:spPr>
          <a:xfrm>
            <a:off x="4989003" y="6369734"/>
            <a:ext cx="7202997" cy="276999"/>
          </a:xfrm>
          <a:prstGeom prst="rect">
            <a:avLst/>
          </a:prstGeom>
          <a:noFill/>
        </p:spPr>
        <p:txBody>
          <a:bodyPr wrap="none" rtlCol="0">
            <a:spAutoFit/>
          </a:bodyPr>
          <a:lstStyle/>
          <a:p>
            <a:r>
              <a:rPr lang="en-US" sz="1200" i="1" dirty="0"/>
              <a:t>Source: </a:t>
            </a:r>
            <a:r>
              <a:rPr lang="en-US" sz="1200" i="1" dirty="0" err="1"/>
              <a:t>Meghir</a:t>
            </a:r>
            <a:r>
              <a:rPr lang="en-US" sz="1200" i="1" dirty="0"/>
              <a:t>, </a:t>
            </a:r>
            <a:r>
              <a:rPr lang="en-US" sz="1200" i="1" dirty="0" err="1"/>
              <a:t>Pissarides</a:t>
            </a:r>
            <a:r>
              <a:rPr lang="en-US" sz="1200" i="1" dirty="0"/>
              <a:t>, </a:t>
            </a:r>
            <a:r>
              <a:rPr lang="en-US" sz="1200" i="1" dirty="0" err="1"/>
              <a:t>Vayanos</a:t>
            </a:r>
            <a:r>
              <a:rPr lang="en-US" sz="1200" i="1" dirty="0"/>
              <a:t>, </a:t>
            </a:r>
            <a:r>
              <a:rPr lang="en-US" sz="1200" i="1" dirty="0" err="1"/>
              <a:t>Vettas</a:t>
            </a:r>
            <a:r>
              <a:rPr lang="en-US" sz="1200" i="1" dirty="0"/>
              <a:t> (201x) Beyond Austerity: Reforming the Greek Economy, MIT Press</a:t>
            </a:r>
          </a:p>
        </p:txBody>
      </p:sp>
      <p:pic>
        <p:nvPicPr>
          <p:cNvPr id="3" name="Picture 2">
            <a:extLst>
              <a:ext uri="{FF2B5EF4-FFF2-40B4-BE49-F238E27FC236}">
                <a16:creationId xmlns:a16="http://schemas.microsoft.com/office/drawing/2014/main" id="{0B17FA38-9718-D643-AECD-A7981D1002C7}"/>
              </a:ext>
            </a:extLst>
          </p:cNvPr>
          <p:cNvPicPr>
            <a:picLocks noChangeAspect="1"/>
          </p:cNvPicPr>
          <p:nvPr/>
        </p:nvPicPr>
        <p:blipFill>
          <a:blip r:embed="rId2"/>
          <a:stretch>
            <a:fillRect/>
          </a:stretch>
        </p:blipFill>
        <p:spPr>
          <a:xfrm>
            <a:off x="1075841" y="1360661"/>
            <a:ext cx="10040318" cy="4803071"/>
          </a:xfrm>
          <a:prstGeom prst="rect">
            <a:avLst/>
          </a:prstGeom>
        </p:spPr>
      </p:pic>
    </p:spTree>
    <p:extLst>
      <p:ext uri="{BB962C8B-B14F-4D97-AF65-F5344CB8AC3E}">
        <p14:creationId xmlns:p14="http://schemas.microsoft.com/office/powerpoint/2010/main" val="3805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60" r="3" b="11021"/>
          <a:stretch/>
        </p:blipFill>
        <p:spPr>
          <a:xfrm>
            <a:off x="7709770" y="1718691"/>
            <a:ext cx="4141760" cy="4335018"/>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18" name="Title 1">
            <a:extLst>
              <a:ext uri="{FF2B5EF4-FFF2-40B4-BE49-F238E27FC236}">
                <a16:creationId xmlns:a16="http://schemas.microsoft.com/office/drawing/2014/main" id="{6B66ADFB-558A-7E4B-B608-7D7D6D3BF439}"/>
              </a:ext>
            </a:extLst>
          </p:cNvPr>
          <p:cNvSpPr>
            <a:spLocks noGrp="1"/>
          </p:cNvSpPr>
          <p:nvPr>
            <p:ph type="title"/>
          </p:nvPr>
        </p:nvSpPr>
        <p:spPr>
          <a:xfrm>
            <a:off x="884230" y="417384"/>
            <a:ext cx="4805996" cy="1297115"/>
          </a:xfrm>
        </p:spPr>
        <p:txBody>
          <a:bodyPr vert="horz" lIns="91440" tIns="45720" rIns="91440" bIns="45720" rtlCol="0" anchor="t">
            <a:normAutofit/>
          </a:bodyPr>
          <a:lstStyle/>
          <a:p>
            <a:r>
              <a:rPr lang="en-US" sz="4100" kern="1200" dirty="0">
                <a:solidFill>
                  <a:schemeClr val="accent1"/>
                </a:solidFill>
                <a:latin typeface="+mj-lt"/>
                <a:ea typeface="+mj-ea"/>
                <a:cs typeface="+mj-cs"/>
              </a:rPr>
              <a:t>Summary</a:t>
            </a:r>
          </a:p>
        </p:txBody>
      </p:sp>
      <p:sp>
        <p:nvSpPr>
          <p:cNvPr id="19" name="Subtitle 2">
            <a:extLst>
              <a:ext uri="{FF2B5EF4-FFF2-40B4-BE49-F238E27FC236}">
                <a16:creationId xmlns:a16="http://schemas.microsoft.com/office/drawing/2014/main" id="{2E6E8499-4C40-1645-8610-37BB61771713}"/>
              </a:ext>
            </a:extLst>
          </p:cNvPr>
          <p:cNvSpPr txBox="1">
            <a:spLocks/>
          </p:cNvSpPr>
          <p:nvPr/>
        </p:nvSpPr>
        <p:spPr>
          <a:xfrm>
            <a:off x="410818" y="1298713"/>
            <a:ext cx="5685182" cy="547462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dirty="0">
                <a:solidFill>
                  <a:schemeClr val="tx1"/>
                </a:solidFill>
              </a:rPr>
              <a:t>Traditional banks have a simple balance sheet: mortgages, business loans and government bonds as assets and demand deposits as liabilities</a:t>
            </a:r>
          </a:p>
          <a:p>
            <a:pPr marL="342900" indent="-342900">
              <a:buFont typeface="Arial" panose="020B0604020202020204" pitchFamily="34" charset="0"/>
              <a:buChar char="•"/>
            </a:pPr>
            <a:r>
              <a:rPr lang="en-US" sz="2000" dirty="0">
                <a:solidFill>
                  <a:schemeClr val="tx1"/>
                </a:solidFill>
              </a:rPr>
              <a:t>The transformation from illiquid liabilities to liquid assets expose banks to </a:t>
            </a:r>
            <a:r>
              <a:rPr lang="en-US" sz="2000" dirty="0">
                <a:solidFill>
                  <a:schemeClr val="accent3"/>
                </a:solidFill>
              </a:rPr>
              <a:t>runs</a:t>
            </a:r>
            <a:r>
              <a:rPr lang="en-US" sz="2000" dirty="0">
                <a:solidFill>
                  <a:schemeClr val="tx1"/>
                </a:solidFill>
              </a:rPr>
              <a:t>. However, policy in the form of deposit insurance or lender of last resort can eliminate the incentive to run</a:t>
            </a:r>
          </a:p>
          <a:p>
            <a:pPr marL="342900" indent="-342900">
              <a:buFont typeface="Arial" panose="020B0604020202020204" pitchFamily="34" charset="0"/>
              <a:buChar char="•"/>
            </a:pPr>
            <a:r>
              <a:rPr lang="en-US" sz="2000" dirty="0">
                <a:solidFill>
                  <a:schemeClr val="tx1"/>
                </a:solidFill>
              </a:rPr>
              <a:t>Modern banks, however, have a much larger share of traded assets that are constantly </a:t>
            </a:r>
            <a:r>
              <a:rPr lang="en-US" sz="2000" dirty="0">
                <a:solidFill>
                  <a:schemeClr val="accent3"/>
                </a:solidFill>
              </a:rPr>
              <a:t>marked-to-market</a:t>
            </a:r>
            <a:r>
              <a:rPr lang="en-US" sz="2000" dirty="0">
                <a:solidFill>
                  <a:schemeClr val="tx1"/>
                </a:solidFill>
              </a:rPr>
              <a:t> and grow very quickly</a:t>
            </a:r>
          </a:p>
          <a:p>
            <a:pPr marL="342900" indent="-342900">
              <a:buFont typeface="Arial" panose="020B0604020202020204" pitchFamily="34" charset="0"/>
              <a:buChar char="•"/>
            </a:pPr>
            <a:r>
              <a:rPr lang="en-US" sz="2000" dirty="0">
                <a:solidFill>
                  <a:schemeClr val="tx1"/>
                </a:solidFill>
              </a:rPr>
              <a:t>Funding liquidity risk is higher and modern banks amplify asset-price cycles</a:t>
            </a:r>
          </a:p>
          <a:p>
            <a:pPr marL="342900" indent="-342900">
              <a:buFont typeface="Arial" panose="020B0604020202020204" pitchFamily="34" charset="0"/>
              <a:buChar char="•"/>
            </a:pPr>
            <a:r>
              <a:rPr lang="en-US" sz="2000" dirty="0">
                <a:solidFill>
                  <a:schemeClr val="tx1"/>
                </a:solidFill>
              </a:rPr>
              <a:t>The </a:t>
            </a:r>
            <a:r>
              <a:rPr lang="en-US" sz="2000" dirty="0" err="1">
                <a:solidFill>
                  <a:schemeClr val="tx1"/>
                </a:solidFill>
              </a:rPr>
              <a:t>Cajas</a:t>
            </a:r>
            <a:r>
              <a:rPr lang="en-US" sz="2000" dirty="0">
                <a:solidFill>
                  <a:schemeClr val="tx1"/>
                </a:solidFill>
              </a:rPr>
              <a:t> expanded rapidly from 2002 despite little growth in deposits. They became modern banks and funded credit to real estate and spurring misallocation between sectors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51674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4438-A5D8-405A-9F72-BD379E2CCED4}"/>
              </a:ext>
            </a:extLst>
          </p:cNvPr>
          <p:cNvSpPr>
            <a:spLocks noGrp="1"/>
          </p:cNvSpPr>
          <p:nvPr>
            <p:ph type="title"/>
          </p:nvPr>
        </p:nvSpPr>
        <p:spPr>
          <a:xfrm>
            <a:off x="838200" y="365125"/>
            <a:ext cx="10515600" cy="1325563"/>
          </a:xfrm>
        </p:spPr>
        <p:txBody>
          <a:bodyPr>
            <a:normAutofit/>
          </a:bodyPr>
          <a:lstStyle/>
          <a:p>
            <a:r>
              <a:rPr lang="en-GB" dirty="0"/>
              <a:t>The traditional bank</a:t>
            </a:r>
          </a:p>
        </p:txBody>
      </p:sp>
      <p:graphicFrame>
        <p:nvGraphicFramePr>
          <p:cNvPr id="12" name="Content Placeholder 2">
            <a:extLst>
              <a:ext uri="{FF2B5EF4-FFF2-40B4-BE49-F238E27FC236}">
                <a16:creationId xmlns:a16="http://schemas.microsoft.com/office/drawing/2014/main" id="{1C14E743-B888-4D75-BF49-BD258E382622}"/>
              </a:ext>
            </a:extLst>
          </p:cNvPr>
          <p:cNvGraphicFramePr>
            <a:graphicFrameLocks noGrp="1"/>
          </p:cNvGraphicFramePr>
          <p:nvPr>
            <p:ph idx="1"/>
            <p:extLst>
              <p:ext uri="{D42A27DB-BD31-4B8C-83A1-F6EECF244321}">
                <p14:modId xmlns:p14="http://schemas.microsoft.com/office/powerpoint/2010/main" val="29637252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92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4438-A5D8-405A-9F72-BD379E2CCED4}"/>
              </a:ext>
            </a:extLst>
          </p:cNvPr>
          <p:cNvSpPr>
            <a:spLocks noGrp="1"/>
          </p:cNvSpPr>
          <p:nvPr>
            <p:ph type="title"/>
          </p:nvPr>
        </p:nvSpPr>
        <p:spPr>
          <a:xfrm>
            <a:off x="838200" y="365125"/>
            <a:ext cx="10515600" cy="1325563"/>
          </a:xfrm>
        </p:spPr>
        <p:txBody>
          <a:bodyPr>
            <a:normAutofit/>
          </a:bodyPr>
          <a:lstStyle/>
          <a:p>
            <a:r>
              <a:rPr lang="en-GB" dirty="0"/>
              <a:t>The traditional bank</a:t>
            </a:r>
          </a:p>
        </p:txBody>
      </p:sp>
      <p:pic>
        <p:nvPicPr>
          <p:cNvPr id="4" name="Picture 3">
            <a:extLst>
              <a:ext uri="{FF2B5EF4-FFF2-40B4-BE49-F238E27FC236}">
                <a16:creationId xmlns:a16="http://schemas.microsoft.com/office/drawing/2014/main" id="{F435F8F5-8A4F-2047-B708-284E257FDE5B}"/>
              </a:ext>
            </a:extLst>
          </p:cNvPr>
          <p:cNvPicPr>
            <a:picLocks noChangeAspect="1"/>
          </p:cNvPicPr>
          <p:nvPr/>
        </p:nvPicPr>
        <p:blipFill>
          <a:blip r:embed="rId2"/>
          <a:stretch>
            <a:fillRect/>
          </a:stretch>
        </p:blipFill>
        <p:spPr>
          <a:xfrm>
            <a:off x="2940755" y="1690688"/>
            <a:ext cx="6310489" cy="4644084"/>
          </a:xfrm>
          <a:prstGeom prst="rect">
            <a:avLst/>
          </a:prstGeom>
        </p:spPr>
      </p:pic>
    </p:spTree>
    <p:extLst>
      <p:ext uri="{BB962C8B-B14F-4D97-AF65-F5344CB8AC3E}">
        <p14:creationId xmlns:p14="http://schemas.microsoft.com/office/powerpoint/2010/main" val="315545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BDFCA1-8B39-4BAE-B844-1B486781C032}"/>
              </a:ext>
            </a:extLst>
          </p:cNvPr>
          <p:cNvSpPr>
            <a:spLocks noGrp="1"/>
          </p:cNvSpPr>
          <p:nvPr>
            <p:ph type="title"/>
          </p:nvPr>
        </p:nvSpPr>
        <p:spPr>
          <a:xfrm>
            <a:off x="870204" y="606564"/>
            <a:ext cx="10451592" cy="1325563"/>
          </a:xfrm>
        </p:spPr>
        <p:txBody>
          <a:bodyPr anchor="ctr">
            <a:normAutofit/>
          </a:bodyPr>
          <a:lstStyle/>
          <a:p>
            <a:r>
              <a:rPr lang="en-GB" dirty="0"/>
              <a:t>Bank runs</a:t>
            </a:r>
          </a:p>
        </p:txBody>
      </p:sp>
      <p:sp>
        <p:nvSpPr>
          <p:cNvPr id="30" name="Rectangle 2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Content Placeholder 4">
            <a:extLst>
              <a:ext uri="{FF2B5EF4-FFF2-40B4-BE49-F238E27FC236}">
                <a16:creationId xmlns:a16="http://schemas.microsoft.com/office/drawing/2014/main" id="{7B2ECD7C-1CDE-4FFA-AF36-17F8B6FDDE09}"/>
              </a:ext>
            </a:extLst>
          </p:cNvPr>
          <p:cNvGraphicFramePr>
            <a:graphicFrameLocks noGrp="1"/>
          </p:cNvGraphicFramePr>
          <p:nvPr>
            <p:ph idx="1"/>
            <p:extLst>
              <p:ext uri="{D42A27DB-BD31-4B8C-83A1-F6EECF244321}">
                <p14:modId xmlns:p14="http://schemas.microsoft.com/office/powerpoint/2010/main" val="38527269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41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Modern and shadow banks</a:t>
            </a:r>
          </a:p>
        </p:txBody>
      </p:sp>
      <p:graphicFrame>
        <p:nvGraphicFramePr>
          <p:cNvPr id="16" name="Content Placeholder 3">
            <a:extLst>
              <a:ext uri="{FF2B5EF4-FFF2-40B4-BE49-F238E27FC236}">
                <a16:creationId xmlns:a16="http://schemas.microsoft.com/office/drawing/2014/main" id="{08AC54F3-9C29-484B-A740-9DC03B6E3142}"/>
              </a:ext>
            </a:extLst>
          </p:cNvPr>
          <p:cNvGraphicFramePr>
            <a:graphicFrameLocks noGrp="1"/>
          </p:cNvGraphicFramePr>
          <p:nvPr>
            <p:ph idx="1"/>
            <p:extLst>
              <p:ext uri="{D42A27DB-BD31-4B8C-83A1-F6EECF244321}">
                <p14:modId xmlns:p14="http://schemas.microsoft.com/office/powerpoint/2010/main" val="1402355273"/>
              </p:ext>
            </p:extLst>
          </p:nvPr>
        </p:nvGraphicFramePr>
        <p:xfrm>
          <a:off x="838200" y="2531165"/>
          <a:ext cx="10515600" cy="3645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8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9516D7E-6CF3-0F45-ACD6-0CC01B13446D}"/>
              </a:ext>
            </a:extLst>
          </p:cNvPr>
          <p:cNvSpPr txBox="1">
            <a:spLocks/>
          </p:cNvSpPr>
          <p:nvPr/>
        </p:nvSpPr>
        <p:spPr>
          <a:xfrm>
            <a:off x="870204" y="606564"/>
            <a:ext cx="104515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Securitization of assets</a:t>
            </a:r>
          </a:p>
        </p:txBody>
      </p:sp>
      <p:graphicFrame>
        <p:nvGraphicFramePr>
          <p:cNvPr id="13" name="Content Placeholder 2">
            <a:extLst>
              <a:ext uri="{FF2B5EF4-FFF2-40B4-BE49-F238E27FC236}">
                <a16:creationId xmlns:a16="http://schemas.microsoft.com/office/drawing/2014/main" id="{ABAA62A6-ED61-B14A-AB83-7D767CF1534F}"/>
              </a:ext>
            </a:extLst>
          </p:cNvPr>
          <p:cNvGraphicFramePr>
            <a:graphicFrameLocks noGrp="1"/>
          </p:cNvGraphicFramePr>
          <p:nvPr>
            <p:ph idx="1"/>
            <p:extLst>
              <p:ext uri="{D42A27DB-BD31-4B8C-83A1-F6EECF244321}">
                <p14:modId xmlns:p14="http://schemas.microsoft.com/office/powerpoint/2010/main" val="2712049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31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Modern and shadow banks</a:t>
            </a:r>
          </a:p>
        </p:txBody>
      </p:sp>
      <p:sp>
        <p:nvSpPr>
          <p:cNvPr id="6" name="Title 3">
            <a:extLst>
              <a:ext uri="{FF2B5EF4-FFF2-40B4-BE49-F238E27FC236}">
                <a16:creationId xmlns:a16="http://schemas.microsoft.com/office/drawing/2014/main" id="{C9516D7E-6CF3-0F45-ACD6-0CC01B13446D}"/>
              </a:ext>
            </a:extLst>
          </p:cNvPr>
          <p:cNvSpPr txBox="1">
            <a:spLocks/>
          </p:cNvSpPr>
          <p:nvPr/>
        </p:nvSpPr>
        <p:spPr>
          <a:xfrm>
            <a:off x="870204" y="606564"/>
            <a:ext cx="104515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Wholesale funding market for liabilities</a:t>
            </a:r>
          </a:p>
        </p:txBody>
      </p:sp>
      <p:graphicFrame>
        <p:nvGraphicFramePr>
          <p:cNvPr id="13" name="Content Placeholder 2">
            <a:extLst>
              <a:ext uri="{FF2B5EF4-FFF2-40B4-BE49-F238E27FC236}">
                <a16:creationId xmlns:a16="http://schemas.microsoft.com/office/drawing/2014/main" id="{ABAA62A6-ED61-B14A-AB83-7D767CF1534F}"/>
              </a:ext>
            </a:extLst>
          </p:cNvPr>
          <p:cNvGraphicFramePr>
            <a:graphicFrameLocks noGrp="1"/>
          </p:cNvGraphicFramePr>
          <p:nvPr>
            <p:ph idx="1"/>
            <p:extLst>
              <p:ext uri="{D42A27DB-BD31-4B8C-83A1-F6EECF244321}">
                <p14:modId xmlns:p14="http://schemas.microsoft.com/office/powerpoint/2010/main" val="38434795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90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90B0252-BD8F-7049-AEC0-A61714E79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64" y="1331844"/>
            <a:ext cx="11816507" cy="4313548"/>
          </a:xfrm>
        </p:spPr>
      </p:pic>
    </p:spTree>
    <p:extLst>
      <p:ext uri="{BB962C8B-B14F-4D97-AF65-F5344CB8AC3E}">
        <p14:creationId xmlns:p14="http://schemas.microsoft.com/office/powerpoint/2010/main" val="927600726"/>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1055</Words>
  <Application>Microsoft Macintosh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A crash-course on the euro crisis</vt:lpstr>
      <vt:lpstr>Channels of funding and the role of (shadow) banks</vt:lpstr>
      <vt:lpstr>The traditional bank</vt:lpstr>
      <vt:lpstr>The traditional bank</vt:lpstr>
      <vt:lpstr>Bank runs</vt:lpstr>
      <vt:lpstr>Modern and shadow banks</vt:lpstr>
      <vt:lpstr>PowerPoint Presentation</vt:lpstr>
      <vt:lpstr>Modern and shadow banks</vt:lpstr>
      <vt:lpstr>PowerPoint Presentation</vt:lpstr>
      <vt:lpstr>Consequences</vt:lpstr>
      <vt:lpstr>Modern banks are riskier: size</vt:lpstr>
      <vt:lpstr>Modern banks are riskier: funding risk</vt:lpstr>
      <vt:lpstr>Modern banks are riskier: asset-price cycles</vt:lpstr>
      <vt:lpstr>The build-up towards the crisis:  Spanish credit boom and the Cajas</vt:lpstr>
      <vt:lpstr>Spanish banks v. Cajas</vt:lpstr>
      <vt:lpstr>The Spanish new banking landscape</vt:lpstr>
      <vt:lpstr>European banks are special because</vt:lpstr>
      <vt:lpstr>More modern banks data</vt:lpstr>
      <vt:lpstr>Capital flows core-periphery through banks</vt:lpstr>
      <vt:lpstr>Capital flows core-periphery through banks</vt:lpstr>
      <vt:lpstr>From German to Spanish banks</vt:lpstr>
      <vt:lpstr>Capital flows intermediated by banks</vt:lpstr>
      <vt:lpstr>Banks and government borrowed from abroad</vt:lpstr>
      <vt:lpstr>Europe’s huge banks</vt:lpstr>
      <vt:lpstr>Countries borrowing through banks</vt:lpstr>
      <vt:lpstr>The growth of securitization in Europe</vt:lpstr>
      <vt:lpstr>Securitization in Spain</vt:lpstr>
      <vt:lpstr>Greek banks growth in loans from other banks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crash-course on the euro crisis</dc:title>
  <dc:creator>Lyu,K (pgt)</dc:creator>
  <cp:lastModifiedBy>Reis,RA</cp:lastModifiedBy>
  <cp:revision>49</cp:revision>
  <dcterms:created xsi:type="dcterms:W3CDTF">2019-08-12T17:55:08Z</dcterms:created>
  <dcterms:modified xsi:type="dcterms:W3CDTF">2019-08-17T21:56:40Z</dcterms:modified>
</cp:coreProperties>
</file>